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69" r:id="rId5"/>
    <p:sldMasterId id="2147483711" r:id="rId6"/>
  </p:sldMasterIdLst>
  <p:notesMasterIdLst>
    <p:notesMasterId r:id="rId156"/>
  </p:notesMasterIdLst>
  <p:sldIdLst>
    <p:sldId id="256" r:id="rId7"/>
    <p:sldId id="269" r:id="rId8"/>
    <p:sldId id="277" r:id="rId9"/>
    <p:sldId id="278" r:id="rId10"/>
    <p:sldId id="279" r:id="rId11"/>
    <p:sldId id="280" r:id="rId12"/>
    <p:sldId id="345" r:id="rId13"/>
    <p:sldId id="346" r:id="rId14"/>
    <p:sldId id="347" r:id="rId15"/>
    <p:sldId id="348" r:id="rId16"/>
    <p:sldId id="342" r:id="rId17"/>
    <p:sldId id="349" r:id="rId18"/>
    <p:sldId id="350" r:id="rId19"/>
    <p:sldId id="351" r:id="rId20"/>
    <p:sldId id="270" r:id="rId21"/>
    <p:sldId id="362" r:id="rId22"/>
    <p:sldId id="363" r:id="rId23"/>
    <p:sldId id="364" r:id="rId24"/>
    <p:sldId id="365" r:id="rId25"/>
    <p:sldId id="281" r:id="rId26"/>
    <p:sldId id="282" r:id="rId27"/>
    <p:sldId id="283" r:id="rId28"/>
    <p:sldId id="291" r:id="rId29"/>
    <p:sldId id="292" r:id="rId30"/>
    <p:sldId id="284" r:id="rId31"/>
    <p:sldId id="293" r:id="rId32"/>
    <p:sldId id="294" r:id="rId33"/>
    <p:sldId id="285" r:id="rId34"/>
    <p:sldId id="290" r:id="rId35"/>
    <p:sldId id="286" r:id="rId36"/>
    <p:sldId id="288" r:id="rId37"/>
    <p:sldId id="289" r:id="rId38"/>
    <p:sldId id="287" r:id="rId39"/>
    <p:sldId id="262" r:id="rId40"/>
    <p:sldId id="258" r:id="rId41"/>
    <p:sldId id="367" r:id="rId42"/>
    <p:sldId id="368" r:id="rId43"/>
    <p:sldId id="369" r:id="rId44"/>
    <p:sldId id="370" r:id="rId45"/>
    <p:sldId id="371" r:id="rId46"/>
    <p:sldId id="372" r:id="rId47"/>
    <p:sldId id="373" r:id="rId48"/>
    <p:sldId id="374" r:id="rId49"/>
    <p:sldId id="375" r:id="rId50"/>
    <p:sldId id="376" r:id="rId51"/>
    <p:sldId id="271" r:id="rId52"/>
    <p:sldId id="264" r:id="rId53"/>
    <p:sldId id="729" r:id="rId54"/>
    <p:sldId id="314" r:id="rId55"/>
    <p:sldId id="315" r:id="rId56"/>
    <p:sldId id="317" r:id="rId57"/>
    <p:sldId id="316" r:id="rId58"/>
    <p:sldId id="318" r:id="rId59"/>
    <p:sldId id="319" r:id="rId60"/>
    <p:sldId id="320" r:id="rId61"/>
    <p:sldId id="321" r:id="rId62"/>
    <p:sldId id="322" r:id="rId63"/>
    <p:sldId id="323" r:id="rId64"/>
    <p:sldId id="385" r:id="rId65"/>
    <p:sldId id="386" r:id="rId66"/>
    <p:sldId id="273" r:id="rId67"/>
    <p:sldId id="260" r:id="rId68"/>
    <p:sldId id="268" r:id="rId69"/>
    <p:sldId id="257" r:id="rId70"/>
    <p:sldId id="261" r:id="rId71"/>
    <p:sldId id="259" r:id="rId72"/>
    <p:sldId id="387" r:id="rId73"/>
    <p:sldId id="388" r:id="rId74"/>
    <p:sldId id="389" r:id="rId75"/>
    <p:sldId id="263" r:id="rId76"/>
    <p:sldId id="272" r:id="rId77"/>
    <p:sldId id="383" r:id="rId78"/>
    <p:sldId id="390" r:id="rId79"/>
    <p:sldId id="266" r:id="rId80"/>
    <p:sldId id="391" r:id="rId81"/>
    <p:sldId id="392" r:id="rId82"/>
    <p:sldId id="393" r:id="rId83"/>
    <p:sldId id="394" r:id="rId84"/>
    <p:sldId id="395" r:id="rId85"/>
    <p:sldId id="396" r:id="rId86"/>
    <p:sldId id="397" r:id="rId87"/>
    <p:sldId id="398" r:id="rId88"/>
    <p:sldId id="265" r:id="rId89"/>
    <p:sldId id="399" r:id="rId90"/>
    <p:sldId id="400" r:id="rId91"/>
    <p:sldId id="401" r:id="rId92"/>
    <p:sldId id="402" r:id="rId93"/>
    <p:sldId id="403" r:id="rId94"/>
    <p:sldId id="404" r:id="rId95"/>
    <p:sldId id="405" r:id="rId96"/>
    <p:sldId id="406" r:id="rId97"/>
    <p:sldId id="407" r:id="rId98"/>
    <p:sldId id="408" r:id="rId99"/>
    <p:sldId id="409" r:id="rId100"/>
    <p:sldId id="410" r:id="rId101"/>
    <p:sldId id="411" r:id="rId102"/>
    <p:sldId id="412" r:id="rId103"/>
    <p:sldId id="413" r:id="rId104"/>
    <p:sldId id="275" r:id="rId105"/>
    <p:sldId id="414" r:id="rId106"/>
    <p:sldId id="415" r:id="rId107"/>
    <p:sldId id="416" r:id="rId108"/>
    <p:sldId id="417" r:id="rId109"/>
    <p:sldId id="381" r:id="rId110"/>
    <p:sldId id="418" r:id="rId111"/>
    <p:sldId id="419" r:id="rId112"/>
    <p:sldId id="420" r:id="rId113"/>
    <p:sldId id="274" r:id="rId114"/>
    <p:sldId id="421" r:id="rId115"/>
    <p:sldId id="422" r:id="rId116"/>
    <p:sldId id="423" r:id="rId117"/>
    <p:sldId id="424" r:id="rId118"/>
    <p:sldId id="425" r:id="rId119"/>
    <p:sldId id="380" r:id="rId120"/>
    <p:sldId id="426" r:id="rId121"/>
    <p:sldId id="427" r:id="rId122"/>
    <p:sldId id="428" r:id="rId123"/>
    <p:sldId id="267" r:id="rId124"/>
    <p:sldId id="429" r:id="rId125"/>
    <p:sldId id="430" r:id="rId126"/>
    <p:sldId id="431" r:id="rId127"/>
    <p:sldId id="509" r:id="rId128"/>
    <p:sldId id="723" r:id="rId129"/>
    <p:sldId id="724" r:id="rId130"/>
    <p:sldId id="725" r:id="rId131"/>
    <p:sldId id="726" r:id="rId132"/>
    <p:sldId id="727" r:id="rId133"/>
    <p:sldId id="379" r:id="rId134"/>
    <p:sldId id="740" r:id="rId135"/>
    <p:sldId id="741" r:id="rId136"/>
    <p:sldId id="742" r:id="rId137"/>
    <p:sldId id="743" r:id="rId138"/>
    <p:sldId id="744" r:id="rId139"/>
    <p:sldId id="378" r:id="rId140"/>
    <p:sldId id="730" r:id="rId141"/>
    <p:sldId id="731" r:id="rId142"/>
    <p:sldId id="732" r:id="rId143"/>
    <p:sldId id="733" r:id="rId144"/>
    <p:sldId id="734" r:id="rId145"/>
    <p:sldId id="735" r:id="rId146"/>
    <p:sldId id="736" r:id="rId147"/>
    <p:sldId id="737" r:id="rId148"/>
    <p:sldId id="738" r:id="rId149"/>
    <p:sldId id="377" r:id="rId150"/>
    <p:sldId id="358" r:id="rId151"/>
    <p:sldId id="357" r:id="rId152"/>
    <p:sldId id="359" r:id="rId153"/>
    <p:sldId id="360" r:id="rId154"/>
    <p:sldId id="361" r:id="rId155"/>
  </p:sldIdLst>
  <p:sldSz cx="12192000" cy="6858000"/>
  <p:notesSz cx="12192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B4897"/>
    <a:srgbClr val="2A206F"/>
    <a:srgbClr val="FEF2D5"/>
    <a:srgbClr val="2E8ACB"/>
    <a:srgbClr val="E61677"/>
    <a:srgbClr val="35A38C"/>
    <a:srgbClr val="0763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0" d="100"/>
          <a:sy n="60" d="100"/>
        </p:scale>
        <p:origin x="884" y="28"/>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38" Type="http://schemas.openxmlformats.org/officeDocument/2006/relationships/slide" Target="slides/slide132.xml"/><Relationship Id="rId154" Type="http://schemas.openxmlformats.org/officeDocument/2006/relationships/slide" Target="slides/slide148.xml"/><Relationship Id="rId159" Type="http://schemas.openxmlformats.org/officeDocument/2006/relationships/theme" Target="theme/theme1.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28" Type="http://schemas.openxmlformats.org/officeDocument/2006/relationships/slide" Target="slides/slide122.xml"/><Relationship Id="rId144" Type="http://schemas.openxmlformats.org/officeDocument/2006/relationships/slide" Target="slides/slide138.xml"/><Relationship Id="rId149" Type="http://schemas.openxmlformats.org/officeDocument/2006/relationships/slide" Target="slides/slide143.xml"/><Relationship Id="rId5" Type="http://schemas.openxmlformats.org/officeDocument/2006/relationships/slideMaster" Target="slideMasters/slideMaster2.xml"/><Relationship Id="rId90" Type="http://schemas.openxmlformats.org/officeDocument/2006/relationships/slide" Target="slides/slide84.xml"/><Relationship Id="rId95" Type="http://schemas.openxmlformats.org/officeDocument/2006/relationships/slide" Target="slides/slide89.xml"/><Relationship Id="rId160" Type="http://schemas.openxmlformats.org/officeDocument/2006/relationships/tableStyles" Target="tableStyles.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134" Type="http://schemas.openxmlformats.org/officeDocument/2006/relationships/slide" Target="slides/slide128.xml"/><Relationship Id="rId139" Type="http://schemas.openxmlformats.org/officeDocument/2006/relationships/slide" Target="slides/slide133.xml"/><Relationship Id="rId80" Type="http://schemas.openxmlformats.org/officeDocument/2006/relationships/slide" Target="slides/slide74.xml"/><Relationship Id="rId85" Type="http://schemas.openxmlformats.org/officeDocument/2006/relationships/slide" Target="slides/slide79.xml"/><Relationship Id="rId150" Type="http://schemas.openxmlformats.org/officeDocument/2006/relationships/slide" Target="slides/slide144.xml"/><Relationship Id="rId155" Type="http://schemas.openxmlformats.org/officeDocument/2006/relationships/slide" Target="slides/slide14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slide" Target="slides/slide118.xml"/><Relationship Id="rId129" Type="http://schemas.openxmlformats.org/officeDocument/2006/relationships/slide" Target="slides/slide123.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11" Type="http://schemas.openxmlformats.org/officeDocument/2006/relationships/slide" Target="slides/slide105.xml"/><Relationship Id="rId132" Type="http://schemas.openxmlformats.org/officeDocument/2006/relationships/slide" Target="slides/slide126.xml"/><Relationship Id="rId140" Type="http://schemas.openxmlformats.org/officeDocument/2006/relationships/slide" Target="slides/slide134.xml"/><Relationship Id="rId145" Type="http://schemas.openxmlformats.org/officeDocument/2006/relationships/slide" Target="slides/slide139.xml"/><Relationship Id="rId153" Type="http://schemas.openxmlformats.org/officeDocument/2006/relationships/slide" Target="slides/slide147.xml"/><Relationship Id="rId16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slide" Target="slides/slide108.xml"/><Relationship Id="rId119" Type="http://schemas.openxmlformats.org/officeDocument/2006/relationships/slide" Target="slides/slide113.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30" Type="http://schemas.openxmlformats.org/officeDocument/2006/relationships/slide" Target="slides/slide124.xml"/><Relationship Id="rId135" Type="http://schemas.openxmlformats.org/officeDocument/2006/relationships/slide" Target="slides/slide129.xml"/><Relationship Id="rId143" Type="http://schemas.openxmlformats.org/officeDocument/2006/relationships/slide" Target="slides/slide137.xml"/><Relationship Id="rId148" Type="http://schemas.openxmlformats.org/officeDocument/2006/relationships/slide" Target="slides/slide142.xml"/><Relationship Id="rId151" Type="http://schemas.openxmlformats.org/officeDocument/2006/relationships/slide" Target="slides/slide145.xml"/><Relationship Id="rId156"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slide" Target="slides/slide140.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157" Type="http://schemas.openxmlformats.org/officeDocument/2006/relationships/presProps" Target="presProps.xml"/><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slide" Target="slides/slide14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ulhern, Vicky" userId="S::victoria.mulhern@migrationyorkshire.org.uk::c28e1ec5-8f52-4786-870e-f922a4a7a6cb" providerId="AD" clId="Web-{A63B4A3B-7383-B894-79A8-17AED1C32D1A}"/>
    <pc:docChg chg="addSld delSld modSld">
      <pc:chgData name="Mulhern, Vicky" userId="S::victoria.mulhern@migrationyorkshire.org.uk::c28e1ec5-8f52-4786-870e-f922a4a7a6cb" providerId="AD" clId="Web-{A63B4A3B-7383-B894-79A8-17AED1C32D1A}" dt="2024-12-06T08:37:56.148" v="25"/>
      <pc:docMkLst>
        <pc:docMk/>
      </pc:docMkLst>
      <pc:sldChg chg="add">
        <pc:chgData name="Mulhern, Vicky" userId="S::victoria.mulhern@migrationyorkshire.org.uk::c28e1ec5-8f52-4786-870e-f922a4a7a6cb" providerId="AD" clId="Web-{A63B4A3B-7383-B894-79A8-17AED1C32D1A}" dt="2024-12-06T08:28:16.444" v="1"/>
        <pc:sldMkLst>
          <pc:docMk/>
          <pc:sldMk cId="2899123454" sldId="314"/>
        </pc:sldMkLst>
      </pc:sldChg>
      <pc:sldChg chg="add">
        <pc:chgData name="Mulhern, Vicky" userId="S::victoria.mulhern@migrationyorkshire.org.uk::c28e1ec5-8f52-4786-870e-f922a4a7a6cb" providerId="AD" clId="Web-{A63B4A3B-7383-B894-79A8-17AED1C32D1A}" dt="2024-12-06T08:28:16.475" v="3"/>
        <pc:sldMkLst>
          <pc:docMk/>
          <pc:sldMk cId="2004457482" sldId="315"/>
        </pc:sldMkLst>
      </pc:sldChg>
      <pc:sldChg chg="add">
        <pc:chgData name="Mulhern, Vicky" userId="S::victoria.mulhern@migrationyorkshire.org.uk::c28e1ec5-8f52-4786-870e-f922a4a7a6cb" providerId="AD" clId="Web-{A63B4A3B-7383-B894-79A8-17AED1C32D1A}" dt="2024-12-06T08:28:16.506" v="5"/>
        <pc:sldMkLst>
          <pc:docMk/>
          <pc:sldMk cId="2244111966" sldId="316"/>
        </pc:sldMkLst>
      </pc:sldChg>
      <pc:sldChg chg="add">
        <pc:chgData name="Mulhern, Vicky" userId="S::victoria.mulhern@migrationyorkshire.org.uk::c28e1ec5-8f52-4786-870e-f922a4a7a6cb" providerId="AD" clId="Web-{A63B4A3B-7383-B894-79A8-17AED1C32D1A}" dt="2024-12-06T08:28:16.491" v="4"/>
        <pc:sldMkLst>
          <pc:docMk/>
          <pc:sldMk cId="1592798361" sldId="317"/>
        </pc:sldMkLst>
      </pc:sldChg>
      <pc:sldChg chg="modSp add">
        <pc:chgData name="Mulhern, Vicky" userId="S::victoria.mulhern@migrationyorkshire.org.uk::c28e1ec5-8f52-4786-870e-f922a4a7a6cb" providerId="AD" clId="Web-{A63B4A3B-7383-B894-79A8-17AED1C32D1A}" dt="2024-12-06T08:28:59.367" v="14" actId="14100"/>
        <pc:sldMkLst>
          <pc:docMk/>
          <pc:sldMk cId="642657302" sldId="318"/>
        </pc:sldMkLst>
        <pc:spChg chg="mod">
          <ac:chgData name="Mulhern, Vicky" userId="S::victoria.mulhern@migrationyorkshire.org.uk::c28e1ec5-8f52-4786-870e-f922a4a7a6cb" providerId="AD" clId="Web-{A63B4A3B-7383-B894-79A8-17AED1C32D1A}" dt="2024-12-06T08:28:59.367" v="14" actId="14100"/>
          <ac:spMkLst>
            <pc:docMk/>
            <pc:sldMk cId="642657302" sldId="318"/>
            <ac:spMk id="3" creationId="{C886F301-995A-99FC-CF28-AEE28C954B53}"/>
          </ac:spMkLst>
        </pc:spChg>
      </pc:sldChg>
      <pc:sldChg chg="add">
        <pc:chgData name="Mulhern, Vicky" userId="S::victoria.mulhern@migrationyorkshire.org.uk::c28e1ec5-8f52-4786-870e-f922a4a7a6cb" providerId="AD" clId="Web-{A63B4A3B-7383-B894-79A8-17AED1C32D1A}" dt="2024-12-06T08:28:16.538" v="7"/>
        <pc:sldMkLst>
          <pc:docMk/>
          <pc:sldMk cId="299713555" sldId="319"/>
        </pc:sldMkLst>
      </pc:sldChg>
      <pc:sldChg chg="modSp add">
        <pc:chgData name="Mulhern, Vicky" userId="S::victoria.mulhern@migrationyorkshire.org.uk::c28e1ec5-8f52-4786-870e-f922a4a7a6cb" providerId="AD" clId="Web-{A63B4A3B-7383-B894-79A8-17AED1C32D1A}" dt="2024-12-06T08:29:07.025" v="15" actId="14100"/>
        <pc:sldMkLst>
          <pc:docMk/>
          <pc:sldMk cId="662929986" sldId="320"/>
        </pc:sldMkLst>
        <pc:spChg chg="mod">
          <ac:chgData name="Mulhern, Vicky" userId="S::victoria.mulhern@migrationyorkshire.org.uk::c28e1ec5-8f52-4786-870e-f922a4a7a6cb" providerId="AD" clId="Web-{A63B4A3B-7383-B894-79A8-17AED1C32D1A}" dt="2024-12-06T08:29:07.025" v="15" actId="14100"/>
          <ac:spMkLst>
            <pc:docMk/>
            <pc:sldMk cId="662929986" sldId="320"/>
            <ac:spMk id="3" creationId="{C886F301-995A-99FC-CF28-AEE28C954B53}"/>
          </ac:spMkLst>
        </pc:spChg>
      </pc:sldChg>
      <pc:sldChg chg="add">
        <pc:chgData name="Mulhern, Vicky" userId="S::victoria.mulhern@migrationyorkshire.org.uk::c28e1ec5-8f52-4786-870e-f922a4a7a6cb" providerId="AD" clId="Web-{A63B4A3B-7383-B894-79A8-17AED1C32D1A}" dt="2024-12-06T08:28:16.569" v="9"/>
        <pc:sldMkLst>
          <pc:docMk/>
          <pc:sldMk cId="1292710644" sldId="321"/>
        </pc:sldMkLst>
      </pc:sldChg>
      <pc:sldChg chg="add">
        <pc:chgData name="Mulhern, Vicky" userId="S::victoria.mulhern@migrationyorkshire.org.uk::c28e1ec5-8f52-4786-870e-f922a4a7a6cb" providerId="AD" clId="Web-{A63B4A3B-7383-B894-79A8-17AED1C32D1A}" dt="2024-12-06T08:28:16.585" v="10"/>
        <pc:sldMkLst>
          <pc:docMk/>
          <pc:sldMk cId="2384000637" sldId="322"/>
        </pc:sldMkLst>
      </pc:sldChg>
      <pc:sldChg chg="modSp add">
        <pc:chgData name="Mulhern, Vicky" userId="S::victoria.mulhern@migrationyorkshire.org.uk::c28e1ec5-8f52-4786-870e-f922a4a7a6cb" providerId="AD" clId="Web-{A63B4A3B-7383-B894-79A8-17AED1C32D1A}" dt="2024-12-06T08:29:18.461" v="16" actId="14100"/>
        <pc:sldMkLst>
          <pc:docMk/>
          <pc:sldMk cId="2599721301" sldId="323"/>
        </pc:sldMkLst>
        <pc:spChg chg="mod">
          <ac:chgData name="Mulhern, Vicky" userId="S::victoria.mulhern@migrationyorkshire.org.uk::c28e1ec5-8f52-4786-870e-f922a4a7a6cb" providerId="AD" clId="Web-{A63B4A3B-7383-B894-79A8-17AED1C32D1A}" dt="2024-12-06T08:29:18.461" v="16" actId="14100"/>
          <ac:spMkLst>
            <pc:docMk/>
            <pc:sldMk cId="2599721301" sldId="323"/>
            <ac:spMk id="3" creationId="{C886F301-995A-99FC-CF28-AEE28C954B53}"/>
          </ac:spMkLst>
        </pc:spChg>
      </pc:sldChg>
      <pc:sldChg chg="add del">
        <pc:chgData name="Mulhern, Vicky" userId="S::victoria.mulhern@migrationyorkshire.org.uk::c28e1ec5-8f52-4786-870e-f922a4a7a6cb" providerId="AD" clId="Web-{A63B4A3B-7383-B894-79A8-17AED1C32D1A}" dt="2024-12-06T08:28:44.070" v="13"/>
        <pc:sldMkLst>
          <pc:docMk/>
          <pc:sldMk cId="4231516095" sldId="324"/>
        </pc:sldMkLst>
      </pc:sldChg>
      <pc:sldChg chg="del">
        <pc:chgData name="Mulhern, Vicky" userId="S::victoria.mulhern@migrationyorkshire.org.uk::c28e1ec5-8f52-4786-870e-f922a4a7a6cb" providerId="AD" clId="Web-{A63B4A3B-7383-B894-79A8-17AED1C32D1A}" dt="2024-12-06T08:28:28.132" v="12"/>
        <pc:sldMkLst>
          <pc:docMk/>
          <pc:sldMk cId="306698385" sldId="356"/>
        </pc:sldMkLst>
      </pc:sldChg>
      <pc:sldChg chg="add">
        <pc:chgData name="Mulhern, Vicky" userId="S::victoria.mulhern@migrationyorkshire.org.uk::c28e1ec5-8f52-4786-870e-f922a4a7a6cb" providerId="AD" clId="Web-{A63B4A3B-7383-B894-79A8-17AED1C32D1A}" dt="2024-12-06T08:28:16.428" v="0"/>
        <pc:sldMkLst>
          <pc:docMk/>
          <pc:sldMk cId="1120831279" sldId="729"/>
        </pc:sldMkLst>
      </pc:sldChg>
      <pc:sldChg chg="add">
        <pc:chgData name="Mulhern, Vicky" userId="S::victoria.mulhern@migrationyorkshire.org.uk::c28e1ec5-8f52-4786-870e-f922a4a7a6cb" providerId="AD" clId="Web-{A63B4A3B-7383-B894-79A8-17AED1C32D1A}" dt="2024-12-06T08:37:56.086" v="17"/>
        <pc:sldMkLst>
          <pc:docMk/>
          <pc:sldMk cId="2105529254" sldId="730"/>
        </pc:sldMkLst>
      </pc:sldChg>
      <pc:sldChg chg="add">
        <pc:chgData name="Mulhern, Vicky" userId="S::victoria.mulhern@migrationyorkshire.org.uk::c28e1ec5-8f52-4786-870e-f922a4a7a6cb" providerId="AD" clId="Web-{A63B4A3B-7383-B894-79A8-17AED1C32D1A}" dt="2024-12-06T08:37:56.101" v="18"/>
        <pc:sldMkLst>
          <pc:docMk/>
          <pc:sldMk cId="3497253354" sldId="731"/>
        </pc:sldMkLst>
      </pc:sldChg>
      <pc:sldChg chg="add">
        <pc:chgData name="Mulhern, Vicky" userId="S::victoria.mulhern@migrationyorkshire.org.uk::c28e1ec5-8f52-4786-870e-f922a4a7a6cb" providerId="AD" clId="Web-{A63B4A3B-7383-B894-79A8-17AED1C32D1A}" dt="2024-12-06T08:37:56.101" v="19"/>
        <pc:sldMkLst>
          <pc:docMk/>
          <pc:sldMk cId="679193267" sldId="732"/>
        </pc:sldMkLst>
      </pc:sldChg>
      <pc:sldChg chg="add">
        <pc:chgData name="Mulhern, Vicky" userId="S::victoria.mulhern@migrationyorkshire.org.uk::c28e1ec5-8f52-4786-870e-f922a4a7a6cb" providerId="AD" clId="Web-{A63B4A3B-7383-B894-79A8-17AED1C32D1A}" dt="2024-12-06T08:37:56.117" v="20"/>
        <pc:sldMkLst>
          <pc:docMk/>
          <pc:sldMk cId="2992712697" sldId="733"/>
        </pc:sldMkLst>
      </pc:sldChg>
      <pc:sldChg chg="add">
        <pc:chgData name="Mulhern, Vicky" userId="S::victoria.mulhern@migrationyorkshire.org.uk::c28e1ec5-8f52-4786-870e-f922a4a7a6cb" providerId="AD" clId="Web-{A63B4A3B-7383-B894-79A8-17AED1C32D1A}" dt="2024-12-06T08:37:56.117" v="21"/>
        <pc:sldMkLst>
          <pc:docMk/>
          <pc:sldMk cId="2655087658" sldId="734"/>
        </pc:sldMkLst>
      </pc:sldChg>
      <pc:sldChg chg="add">
        <pc:chgData name="Mulhern, Vicky" userId="S::victoria.mulhern@migrationyorkshire.org.uk::c28e1ec5-8f52-4786-870e-f922a4a7a6cb" providerId="AD" clId="Web-{A63B4A3B-7383-B894-79A8-17AED1C32D1A}" dt="2024-12-06T08:37:56.133" v="22"/>
        <pc:sldMkLst>
          <pc:docMk/>
          <pc:sldMk cId="822824105" sldId="735"/>
        </pc:sldMkLst>
      </pc:sldChg>
      <pc:sldChg chg="add">
        <pc:chgData name="Mulhern, Vicky" userId="S::victoria.mulhern@migrationyorkshire.org.uk::c28e1ec5-8f52-4786-870e-f922a4a7a6cb" providerId="AD" clId="Web-{A63B4A3B-7383-B894-79A8-17AED1C32D1A}" dt="2024-12-06T08:37:56.148" v="23"/>
        <pc:sldMkLst>
          <pc:docMk/>
          <pc:sldMk cId="2843732927" sldId="736"/>
        </pc:sldMkLst>
      </pc:sldChg>
      <pc:sldChg chg="add">
        <pc:chgData name="Mulhern, Vicky" userId="S::victoria.mulhern@migrationyorkshire.org.uk::c28e1ec5-8f52-4786-870e-f922a4a7a6cb" providerId="AD" clId="Web-{A63B4A3B-7383-B894-79A8-17AED1C32D1A}" dt="2024-12-06T08:37:56.148" v="24"/>
        <pc:sldMkLst>
          <pc:docMk/>
          <pc:sldMk cId="3216505067" sldId="737"/>
        </pc:sldMkLst>
      </pc:sldChg>
      <pc:sldChg chg="add">
        <pc:chgData name="Mulhern, Vicky" userId="S::victoria.mulhern@migrationyorkshire.org.uk::c28e1ec5-8f52-4786-870e-f922a4a7a6cb" providerId="AD" clId="Web-{A63B4A3B-7383-B894-79A8-17AED1C32D1A}" dt="2024-12-06T08:37:56.148" v="25"/>
        <pc:sldMkLst>
          <pc:docMk/>
          <pc:sldMk cId="2674331047" sldId="738"/>
        </pc:sldMkLst>
      </pc:sldChg>
      <pc:sldMasterChg chg="addSldLayout">
        <pc:chgData name="Mulhern, Vicky" userId="S::victoria.mulhern@migrationyorkshire.org.uk::c28e1ec5-8f52-4786-870e-f922a4a7a6cb" providerId="AD" clId="Web-{A63B4A3B-7383-B894-79A8-17AED1C32D1A}" dt="2024-12-06T08:37:56.101" v="18"/>
        <pc:sldMasterMkLst>
          <pc:docMk/>
          <pc:sldMasterMk cId="0" sldId="2147483648"/>
        </pc:sldMasterMkLst>
        <pc:sldLayoutChg chg="add">
          <pc:chgData name="Mulhern, Vicky" userId="S::victoria.mulhern@migrationyorkshire.org.uk::c28e1ec5-8f52-4786-870e-f922a4a7a6cb" providerId="AD" clId="Web-{A63B4A3B-7383-B894-79A8-17AED1C32D1A}" dt="2024-12-06T08:28:16.444" v="1"/>
          <pc:sldLayoutMkLst>
            <pc:docMk/>
            <pc:sldMasterMk cId="0" sldId="2147483648"/>
            <pc:sldLayoutMk cId="1005513353" sldId="2147483728"/>
          </pc:sldLayoutMkLst>
        </pc:sldLayoutChg>
        <pc:sldLayoutChg chg="add">
          <pc:chgData name="Mulhern, Vicky" userId="S::victoria.mulhern@migrationyorkshire.org.uk::c28e1ec5-8f52-4786-870e-f922a4a7a6cb" providerId="AD" clId="Web-{A63B4A3B-7383-B894-79A8-17AED1C32D1A}" dt="2024-12-06T08:37:56.101" v="18"/>
          <pc:sldLayoutMkLst>
            <pc:docMk/>
            <pc:sldMasterMk cId="0" sldId="2147483648"/>
            <pc:sldLayoutMk cId="2562404309" sldId="2147483729"/>
          </pc:sldLayoutMkLst>
        </pc:sldLayoutChg>
      </pc:sldMasterChg>
    </pc:docChg>
  </pc:docChgLst>
  <pc:docChgLst>
    <pc:chgData name="Vidal, Julia" userId="S::julia.vidal@migrationyorkshire.org.uk::66ae28c5-ea3c-493d-a4fc-e00f2ff3b780" providerId="AD" clId="Web-{16E552B3-6B27-5C31-071D-4B76D5898084}"/>
    <pc:docChg chg="modSld">
      <pc:chgData name="Vidal, Julia" userId="S::julia.vidal@migrationyorkshire.org.uk::66ae28c5-ea3c-493d-a4fc-e00f2ff3b780" providerId="AD" clId="Web-{16E552B3-6B27-5C31-071D-4B76D5898084}" dt="2024-11-25T16:43:37.511" v="49" actId="20577"/>
      <pc:docMkLst>
        <pc:docMk/>
      </pc:docMkLst>
      <pc:sldChg chg="addSp delSp modSp">
        <pc:chgData name="Vidal, Julia" userId="S::julia.vidal@migrationyorkshire.org.uk::66ae28c5-ea3c-493d-a4fc-e00f2ff3b780" providerId="AD" clId="Web-{16E552B3-6B27-5C31-071D-4B76D5898084}" dt="2024-11-25T16:43:37.511" v="49" actId="20577"/>
        <pc:sldMkLst>
          <pc:docMk/>
          <pc:sldMk cId="0" sldId="260"/>
        </pc:sldMkLst>
        <pc:spChg chg="mod">
          <ac:chgData name="Vidal, Julia" userId="S::julia.vidal@migrationyorkshire.org.uk::66ae28c5-ea3c-493d-a4fc-e00f2ff3b780" providerId="AD" clId="Web-{16E552B3-6B27-5C31-071D-4B76D5898084}" dt="2024-11-25T16:43:37.511" v="49" actId="20577"/>
          <ac:spMkLst>
            <pc:docMk/>
            <pc:sldMk cId="0" sldId="260"/>
            <ac:spMk id="5" creationId="{79B2B356-B44A-512F-31F2-6AE8C414D7C7}"/>
          </ac:spMkLst>
        </pc:spChg>
        <pc:spChg chg="mod">
          <ac:chgData name="Vidal, Julia" userId="S::julia.vidal@migrationyorkshire.org.uk::66ae28c5-ea3c-493d-a4fc-e00f2ff3b780" providerId="AD" clId="Web-{16E552B3-6B27-5C31-071D-4B76D5898084}" dt="2024-11-25T16:41:27.851" v="10" actId="20577"/>
          <ac:spMkLst>
            <pc:docMk/>
            <pc:sldMk cId="0" sldId="260"/>
            <ac:spMk id="8" creationId="{FE0C4B3D-FBF4-B1ED-43F9-6A5824AAB071}"/>
          </ac:spMkLst>
        </pc:spChg>
        <pc:picChg chg="del">
          <ac:chgData name="Vidal, Julia" userId="S::julia.vidal@migrationyorkshire.org.uk::66ae28c5-ea3c-493d-a4fc-e00f2ff3b780" providerId="AD" clId="Web-{16E552B3-6B27-5C31-071D-4B76D5898084}" dt="2024-11-25T16:41:02.381" v="6"/>
          <ac:picMkLst>
            <pc:docMk/>
            <pc:sldMk cId="0" sldId="260"/>
            <ac:picMk id="2" creationId="{7D67A491-0629-ADA0-3DAB-162942DC15FB}"/>
          </ac:picMkLst>
        </pc:picChg>
        <pc:picChg chg="add mod">
          <ac:chgData name="Vidal, Julia" userId="S::julia.vidal@migrationyorkshire.org.uk::66ae28c5-ea3c-493d-a4fc-e00f2ff3b780" providerId="AD" clId="Web-{16E552B3-6B27-5C31-071D-4B76D5898084}" dt="2024-11-25T16:42:51.494" v="46" actId="1076"/>
          <ac:picMkLst>
            <pc:docMk/>
            <pc:sldMk cId="0" sldId="260"/>
            <ac:picMk id="4" creationId="{F01DDAC3-2E7D-EBBC-27B5-E643AAA5AC33}"/>
          </ac:picMkLst>
        </pc:picChg>
      </pc:sldChg>
      <pc:sldChg chg="delSp modSp">
        <pc:chgData name="Vidal, Julia" userId="S::julia.vidal@migrationyorkshire.org.uk::66ae28c5-ea3c-493d-a4fc-e00f2ff3b780" providerId="AD" clId="Web-{16E552B3-6B27-5C31-071D-4B76D5898084}" dt="2024-11-25T16:40:40.755" v="5" actId="20577"/>
        <pc:sldMkLst>
          <pc:docMk/>
          <pc:sldMk cId="1377520260" sldId="264"/>
        </pc:sldMkLst>
        <pc:spChg chg="mod">
          <ac:chgData name="Vidal, Julia" userId="S::julia.vidal@migrationyorkshire.org.uk::66ae28c5-ea3c-493d-a4fc-e00f2ff3b780" providerId="AD" clId="Web-{16E552B3-6B27-5C31-071D-4B76D5898084}" dt="2024-11-25T16:40:40.755" v="5" actId="20577"/>
          <ac:spMkLst>
            <pc:docMk/>
            <pc:sldMk cId="1377520260" sldId="264"/>
            <ac:spMk id="5" creationId="{79B2B356-B44A-512F-31F2-6AE8C414D7C7}"/>
          </ac:spMkLst>
        </pc:spChg>
        <pc:picChg chg="del">
          <ac:chgData name="Vidal, Julia" userId="S::julia.vidal@migrationyorkshire.org.uk::66ae28c5-ea3c-493d-a4fc-e00f2ff3b780" providerId="AD" clId="Web-{16E552B3-6B27-5C31-071D-4B76D5898084}" dt="2024-11-25T16:40:19.208" v="0"/>
          <ac:picMkLst>
            <pc:docMk/>
            <pc:sldMk cId="1377520260" sldId="264"/>
            <ac:picMk id="2" creationId="{D649630A-1159-0812-7048-9899AF2CE312}"/>
          </ac:picMkLst>
        </pc:picChg>
      </pc:sldChg>
    </pc:docChg>
  </pc:docChgLst>
  <pc:docChgLst>
    <pc:chgData name="Mulhern, Vicky" userId="S::victoria.mulhern@migrationyorkshire.org.uk::c28e1ec5-8f52-4786-870e-f922a4a7a6cb" providerId="AD" clId="Web-{CC2EC113-E36B-631F-D72C-F23C8BAABCEE}"/>
    <pc:docChg chg="delSld">
      <pc:chgData name="Mulhern, Vicky" userId="S::victoria.mulhern@migrationyorkshire.org.uk::c28e1ec5-8f52-4786-870e-f922a4a7a6cb" providerId="AD" clId="Web-{CC2EC113-E36B-631F-D72C-F23C8BAABCEE}" dt="2024-12-05T15:22:44.102" v="5"/>
      <pc:docMkLst>
        <pc:docMk/>
      </pc:docMkLst>
      <pc:sldChg chg="del">
        <pc:chgData name="Mulhern, Vicky" userId="S::victoria.mulhern@migrationyorkshire.org.uk::c28e1ec5-8f52-4786-870e-f922a4a7a6cb" providerId="AD" clId="Web-{CC2EC113-E36B-631F-D72C-F23C8BAABCEE}" dt="2024-12-05T15:22:44.102" v="5"/>
        <pc:sldMkLst>
          <pc:docMk/>
          <pc:sldMk cId="0" sldId="263"/>
        </pc:sldMkLst>
      </pc:sldChg>
      <pc:sldChg chg="del">
        <pc:chgData name="Mulhern, Vicky" userId="S::victoria.mulhern@migrationyorkshire.org.uk::c28e1ec5-8f52-4786-870e-f922a4a7a6cb" providerId="AD" clId="Web-{CC2EC113-E36B-631F-D72C-F23C8BAABCEE}" dt="2024-12-05T15:22:28.101" v="0"/>
        <pc:sldMkLst>
          <pc:docMk/>
          <pc:sldMk cId="1002232770" sldId="272"/>
        </pc:sldMkLst>
      </pc:sldChg>
      <pc:sldChg chg="del">
        <pc:chgData name="Mulhern, Vicky" userId="S::victoria.mulhern@migrationyorkshire.org.uk::c28e1ec5-8f52-4786-870e-f922a4a7a6cb" providerId="AD" clId="Web-{CC2EC113-E36B-631F-D72C-F23C8BAABCEE}" dt="2024-12-05T15:22:31.664" v="2"/>
        <pc:sldMkLst>
          <pc:docMk/>
          <pc:sldMk cId="737662716" sldId="273"/>
        </pc:sldMkLst>
      </pc:sldChg>
      <pc:sldChg chg="del">
        <pc:chgData name="Mulhern, Vicky" userId="S::victoria.mulhern@migrationyorkshire.org.uk::c28e1ec5-8f52-4786-870e-f922a4a7a6cb" providerId="AD" clId="Web-{CC2EC113-E36B-631F-D72C-F23C8BAABCEE}" dt="2024-12-05T15:22:33.289" v="3"/>
        <pc:sldMkLst>
          <pc:docMk/>
          <pc:sldMk cId="2812665789" sldId="274"/>
        </pc:sldMkLst>
      </pc:sldChg>
      <pc:sldChg chg="del">
        <pc:chgData name="Mulhern, Vicky" userId="S::victoria.mulhern@migrationyorkshire.org.uk::c28e1ec5-8f52-4786-870e-f922a4a7a6cb" providerId="AD" clId="Web-{CC2EC113-E36B-631F-D72C-F23C8BAABCEE}" dt="2024-12-05T15:22:36.992" v="4"/>
        <pc:sldMkLst>
          <pc:docMk/>
          <pc:sldMk cId="173735168" sldId="275"/>
        </pc:sldMkLst>
      </pc:sldChg>
      <pc:sldChg chg="del">
        <pc:chgData name="Mulhern, Vicky" userId="S::victoria.mulhern@migrationyorkshire.org.uk::c28e1ec5-8f52-4786-870e-f922a4a7a6cb" providerId="AD" clId="Web-{CC2EC113-E36B-631F-D72C-F23C8BAABCEE}" dt="2024-12-05T15:22:29.492" v="1"/>
        <pc:sldMkLst>
          <pc:docMk/>
          <pc:sldMk cId="1473616319" sldId="366"/>
        </pc:sldMkLst>
      </pc:sldChg>
    </pc:docChg>
  </pc:docChgLst>
  <pc:docChgLst>
    <pc:chgData name="Beckett, Dinah" userId="d4cf5fd9-4d88-489d-afa5-60c4ae539602" providerId="ADAL" clId="{5C23AFDF-DB51-4EF2-9EAE-0A209088EC25}"/>
    <pc:docChg chg="modSld">
      <pc:chgData name="Beckett, Dinah" userId="d4cf5fd9-4d88-489d-afa5-60c4ae539602" providerId="ADAL" clId="{5C23AFDF-DB51-4EF2-9EAE-0A209088EC25}" dt="2024-03-18T15:58:38.166" v="6"/>
      <pc:docMkLst>
        <pc:docMk/>
      </pc:docMkLst>
      <pc:sldChg chg="delSp modSp mod">
        <pc:chgData name="Beckett, Dinah" userId="d4cf5fd9-4d88-489d-afa5-60c4ae539602" providerId="ADAL" clId="{5C23AFDF-DB51-4EF2-9EAE-0A209088EC25}" dt="2024-03-18T15:58:38.166" v="6"/>
        <pc:sldMkLst>
          <pc:docMk/>
          <pc:sldMk cId="0" sldId="256"/>
        </pc:sldMkLst>
        <pc:spChg chg="del mod">
          <ac:chgData name="Beckett, Dinah" userId="d4cf5fd9-4d88-489d-afa5-60c4ae539602" providerId="ADAL" clId="{5C23AFDF-DB51-4EF2-9EAE-0A209088EC25}" dt="2024-03-18T15:58:38.166" v="4"/>
          <ac:spMkLst>
            <pc:docMk/>
            <pc:sldMk cId="0" sldId="256"/>
            <ac:spMk id="14" creationId="{B649D9D1-281E-45D2-7AC2-5B41F41E833D}"/>
          </ac:spMkLst>
        </pc:spChg>
        <pc:spChg chg="del mod">
          <ac:chgData name="Beckett, Dinah" userId="d4cf5fd9-4d88-489d-afa5-60c4ae539602" providerId="ADAL" clId="{5C23AFDF-DB51-4EF2-9EAE-0A209088EC25}" dt="2024-03-18T15:58:38.166" v="6"/>
          <ac:spMkLst>
            <pc:docMk/>
            <pc:sldMk cId="0" sldId="256"/>
            <ac:spMk id="19" creationId="{635C8456-1564-2527-239D-9E202ABA94B4}"/>
          </ac:spMkLst>
        </pc:spChg>
      </pc:sldChg>
    </pc:docChg>
  </pc:docChgLst>
  <pc:docChgLst>
    <pc:chgData clId="Web-{CC2EC113-E36B-631F-D72C-F23C8BAABCEE}"/>
    <pc:docChg chg="delSld">
      <pc:chgData name="" userId="" providerId="" clId="Web-{CC2EC113-E36B-631F-D72C-F23C8BAABCEE}" dt="2024-12-05T15:22:15.100" v="0"/>
      <pc:docMkLst>
        <pc:docMk/>
      </pc:docMkLst>
      <pc:sldChg chg="del">
        <pc:chgData name="" userId="" providerId="" clId="Web-{CC2EC113-E36B-631F-D72C-F23C8BAABCEE}" dt="2024-12-05T15:22:15.100" v="0"/>
        <pc:sldMkLst>
          <pc:docMk/>
          <pc:sldMk cId="1013009392" sldId="268"/>
        </pc:sldMkLst>
      </pc:sldChg>
    </pc:docChg>
  </pc:docChgLst>
  <pc:docChgLst>
    <pc:chgData name="Morton, Francesca" userId="S::francesca.morton@migrationyorkshire.org.uk::87c5c198-4151-415a-9d29-7da2883726ee" providerId="AD" clId="Web-{A6199092-9A1C-9D3B-99C9-D00400237EA9}"/>
    <pc:docChg chg="delSld modSld">
      <pc:chgData name="Morton, Francesca" userId="S::francesca.morton@migrationyorkshire.org.uk::87c5c198-4151-415a-9d29-7da2883726ee" providerId="AD" clId="Web-{A6199092-9A1C-9D3B-99C9-D00400237EA9}" dt="2024-02-27T10:44:20.362" v="48"/>
      <pc:docMkLst>
        <pc:docMk/>
      </pc:docMkLst>
      <pc:sldChg chg="modSp">
        <pc:chgData name="Morton, Francesca" userId="S::francesca.morton@migrationyorkshire.org.uk::87c5c198-4151-415a-9d29-7da2883726ee" providerId="AD" clId="Web-{A6199092-9A1C-9D3B-99C9-D00400237EA9}" dt="2024-02-27T10:43:45.690" v="40" actId="14100"/>
        <pc:sldMkLst>
          <pc:docMk/>
          <pc:sldMk cId="0" sldId="256"/>
        </pc:sldMkLst>
        <pc:spChg chg="mod">
          <ac:chgData name="Morton, Francesca" userId="S::francesca.morton@migrationyorkshire.org.uk::87c5c198-4151-415a-9d29-7da2883726ee" providerId="AD" clId="Web-{A6199092-9A1C-9D3B-99C9-D00400237EA9}" dt="2024-02-27T10:43:28.221" v="17" actId="20577"/>
          <ac:spMkLst>
            <pc:docMk/>
            <pc:sldMk cId="0" sldId="256"/>
            <ac:spMk id="14" creationId="{B649D9D1-281E-45D2-7AC2-5B41F41E833D}"/>
          </ac:spMkLst>
        </pc:spChg>
        <pc:spChg chg="mod">
          <ac:chgData name="Morton, Francesca" userId="S::francesca.morton@migrationyorkshire.org.uk::87c5c198-4151-415a-9d29-7da2883726ee" providerId="AD" clId="Web-{A6199092-9A1C-9D3B-99C9-D00400237EA9}" dt="2024-02-27T10:43:45.690" v="40" actId="14100"/>
          <ac:spMkLst>
            <pc:docMk/>
            <pc:sldMk cId="0" sldId="256"/>
            <ac:spMk id="19" creationId="{635C8456-1564-2527-239D-9E202ABA94B4}"/>
          </ac:spMkLst>
        </pc:spChg>
      </pc:sldChg>
      <pc:sldChg chg="del">
        <pc:chgData name="Morton, Francesca" userId="S::francesca.morton@migrationyorkshire.org.uk::87c5c198-4151-415a-9d29-7da2883726ee" providerId="AD" clId="Web-{A6199092-9A1C-9D3B-99C9-D00400237EA9}" dt="2024-02-27T10:44:10.722" v="46"/>
        <pc:sldMkLst>
          <pc:docMk/>
          <pc:sldMk cId="0" sldId="257"/>
        </pc:sldMkLst>
      </pc:sldChg>
      <pc:sldChg chg="modSp del">
        <pc:chgData name="Morton, Francesca" userId="S::francesca.morton@migrationyorkshire.org.uk::87c5c198-4151-415a-9d29-7da2883726ee" providerId="AD" clId="Web-{A6199092-9A1C-9D3B-99C9-D00400237EA9}" dt="2024-02-27T10:44:10.737" v="47"/>
        <pc:sldMkLst>
          <pc:docMk/>
          <pc:sldMk cId="0" sldId="258"/>
        </pc:sldMkLst>
        <pc:spChg chg="mod">
          <ac:chgData name="Morton, Francesca" userId="S::francesca.morton@migrationyorkshire.org.uk::87c5c198-4151-415a-9d29-7da2883726ee" providerId="AD" clId="Web-{A6199092-9A1C-9D3B-99C9-D00400237EA9}" dt="2024-02-27T10:44:03.581" v="44" actId="20577"/>
          <ac:spMkLst>
            <pc:docMk/>
            <pc:sldMk cId="0" sldId="258"/>
            <ac:spMk id="3" creationId="{00000000-0000-0000-0000-000000000000}"/>
          </ac:spMkLst>
        </pc:spChg>
      </pc:sldChg>
      <pc:sldChg chg="del">
        <pc:chgData name="Morton, Francesca" userId="S::francesca.morton@migrationyorkshire.org.uk::87c5c198-4151-415a-9d29-7da2883726ee" providerId="AD" clId="Web-{A6199092-9A1C-9D3B-99C9-D00400237EA9}" dt="2024-02-27T10:44:20.362" v="48"/>
        <pc:sldMkLst>
          <pc:docMk/>
          <pc:sldMk cId="0" sldId="259"/>
        </pc:sldMkLst>
      </pc:sldChg>
      <pc:sldChg chg="del">
        <pc:chgData name="Morton, Francesca" userId="S::francesca.morton@migrationyorkshire.org.uk::87c5c198-4151-415a-9d29-7da2883726ee" providerId="AD" clId="Web-{A6199092-9A1C-9D3B-99C9-D00400237EA9}" dt="2024-02-27T10:44:10.722" v="45"/>
        <pc:sldMkLst>
          <pc:docMk/>
          <pc:sldMk cId="2103853843" sldId="265"/>
        </pc:sldMkLst>
      </pc:sldChg>
    </pc:docChg>
  </pc:docChgLst>
  <pc:docChgLst>
    <pc:chgData name="Khan, Nahida" userId="f1461bd3-a0a1-43e7-be99-9aa8ecb985a6" providerId="ADAL" clId="{8FFAD2E0-8EB4-42F3-A5AA-46FB0D11262F}"/>
    <pc:docChg chg="modSld">
      <pc:chgData name="Khan, Nahida" userId="f1461bd3-a0a1-43e7-be99-9aa8ecb985a6" providerId="ADAL" clId="{8FFAD2E0-8EB4-42F3-A5AA-46FB0D11262F}" dt="2023-09-27T15:06:16.905" v="5" actId="20577"/>
      <pc:docMkLst>
        <pc:docMk/>
      </pc:docMkLst>
      <pc:sldChg chg="modSp mod">
        <pc:chgData name="Khan, Nahida" userId="f1461bd3-a0a1-43e7-be99-9aa8ecb985a6" providerId="ADAL" clId="{8FFAD2E0-8EB4-42F3-A5AA-46FB0D11262F}" dt="2023-09-27T15:06:16.905" v="5" actId="20577"/>
        <pc:sldMkLst>
          <pc:docMk/>
          <pc:sldMk cId="0" sldId="256"/>
        </pc:sldMkLst>
        <pc:spChg chg="mod">
          <ac:chgData name="Khan, Nahida" userId="f1461bd3-a0a1-43e7-be99-9aa8ecb985a6" providerId="ADAL" clId="{8FFAD2E0-8EB4-42F3-A5AA-46FB0D11262F}" dt="2023-09-27T15:06:16.905" v="5" actId="20577"/>
          <ac:spMkLst>
            <pc:docMk/>
            <pc:sldMk cId="0" sldId="256"/>
            <ac:spMk id="14" creationId="{B649D9D1-281E-45D2-7AC2-5B41F41E833D}"/>
          </ac:spMkLst>
        </pc:spChg>
      </pc:sldChg>
    </pc:docChg>
  </pc:docChgLst>
  <pc:docChgLst>
    <pc:chgData name="Mulhern, Vicky" userId="c28e1ec5-8f52-4786-870e-f922a4a7a6cb" providerId="ADAL" clId="{3FE35E2E-3A7C-415D-A7DE-708821D1CC84}"/>
    <pc:docChg chg="undo redo custSel addSld delSld modSld sldOrd">
      <pc:chgData name="Mulhern, Vicky" userId="c28e1ec5-8f52-4786-870e-f922a4a7a6cb" providerId="ADAL" clId="{3FE35E2E-3A7C-415D-A7DE-708821D1CC84}" dt="2024-11-26T14:44:14.362" v="2258" actId="47"/>
      <pc:docMkLst>
        <pc:docMk/>
      </pc:docMkLst>
      <pc:sldChg chg="addSp modSp mod">
        <pc:chgData name="Mulhern, Vicky" userId="c28e1ec5-8f52-4786-870e-f922a4a7a6cb" providerId="ADAL" clId="{3FE35E2E-3A7C-415D-A7DE-708821D1CC84}" dt="2024-11-26T12:27:29.418" v="473" actId="120"/>
        <pc:sldMkLst>
          <pc:docMk/>
          <pc:sldMk cId="0" sldId="256"/>
        </pc:sldMkLst>
        <pc:spChg chg="add mod">
          <ac:chgData name="Mulhern, Vicky" userId="c28e1ec5-8f52-4786-870e-f922a4a7a6cb" providerId="ADAL" clId="{3FE35E2E-3A7C-415D-A7DE-708821D1CC84}" dt="2024-11-26T12:27:29.418" v="473" actId="120"/>
          <ac:spMkLst>
            <pc:docMk/>
            <pc:sldMk cId="0" sldId="256"/>
            <ac:spMk id="2" creationId="{C5B474ED-4771-D52C-6D18-307306A34B1A}"/>
          </ac:spMkLst>
        </pc:spChg>
        <pc:picChg chg="mod">
          <ac:chgData name="Mulhern, Vicky" userId="c28e1ec5-8f52-4786-870e-f922a4a7a6cb" providerId="ADAL" clId="{3FE35E2E-3A7C-415D-A7DE-708821D1CC84}" dt="2024-11-25T15:28:04.956" v="419" actId="1076"/>
          <ac:picMkLst>
            <pc:docMk/>
            <pc:sldMk cId="0" sldId="256"/>
            <ac:picMk id="12" creationId="{5256A3BF-3041-E69F-557B-6E4EC071E4FE}"/>
          </ac:picMkLst>
        </pc:picChg>
      </pc:sldChg>
      <pc:sldChg chg="delSp modSp del mod">
        <pc:chgData name="Mulhern, Vicky" userId="c28e1ec5-8f52-4786-870e-f922a4a7a6cb" providerId="ADAL" clId="{3FE35E2E-3A7C-415D-A7DE-708821D1CC84}" dt="2024-11-26T13:41:07.956" v="2003" actId="47"/>
        <pc:sldMkLst>
          <pc:docMk/>
          <pc:sldMk cId="0" sldId="260"/>
        </pc:sldMkLst>
        <pc:spChg chg="mod">
          <ac:chgData name="Mulhern, Vicky" userId="c28e1ec5-8f52-4786-870e-f922a4a7a6cb" providerId="ADAL" clId="{3FE35E2E-3A7C-415D-A7DE-708821D1CC84}" dt="2024-11-26T13:34:58.931" v="1423" actId="20577"/>
          <ac:spMkLst>
            <pc:docMk/>
            <pc:sldMk cId="0" sldId="260"/>
            <ac:spMk id="5" creationId="{79B2B356-B44A-512F-31F2-6AE8C414D7C7}"/>
          </ac:spMkLst>
        </pc:spChg>
        <pc:spChg chg="mod">
          <ac:chgData name="Mulhern, Vicky" userId="c28e1ec5-8f52-4786-870e-f922a4a7a6cb" providerId="ADAL" clId="{3FE35E2E-3A7C-415D-A7DE-708821D1CC84}" dt="2024-11-26T13:34:37.773" v="1322" actId="20577"/>
          <ac:spMkLst>
            <pc:docMk/>
            <pc:sldMk cId="0" sldId="260"/>
            <ac:spMk id="8" creationId="{FE0C4B3D-FBF4-B1ED-43F9-6A5824AAB071}"/>
          </ac:spMkLst>
        </pc:spChg>
        <pc:picChg chg="del">
          <ac:chgData name="Mulhern, Vicky" userId="c28e1ec5-8f52-4786-870e-f922a4a7a6cb" providerId="ADAL" clId="{3FE35E2E-3A7C-415D-A7DE-708821D1CC84}" dt="2024-11-26T13:32:32.515" v="1303" actId="478"/>
          <ac:picMkLst>
            <pc:docMk/>
            <pc:sldMk cId="0" sldId="260"/>
            <ac:picMk id="4" creationId="{F01DDAC3-2E7D-EBBC-27B5-E643AAA5AC33}"/>
          </ac:picMkLst>
        </pc:picChg>
      </pc:sldChg>
      <pc:sldChg chg="del">
        <pc:chgData name="Mulhern, Vicky" userId="c28e1ec5-8f52-4786-870e-f922a4a7a6cb" providerId="ADAL" clId="{3FE35E2E-3A7C-415D-A7DE-708821D1CC84}" dt="2024-11-25T15:31:16.029" v="471" actId="47"/>
        <pc:sldMkLst>
          <pc:docMk/>
          <pc:sldMk cId="0" sldId="262"/>
        </pc:sldMkLst>
      </pc:sldChg>
      <pc:sldChg chg="add del">
        <pc:chgData name="Mulhern, Vicky" userId="c28e1ec5-8f52-4786-870e-f922a4a7a6cb" providerId="ADAL" clId="{3FE35E2E-3A7C-415D-A7DE-708821D1CC84}" dt="2024-11-26T13:45:10.688" v="2029" actId="47"/>
        <pc:sldMkLst>
          <pc:docMk/>
          <pc:sldMk cId="3372907649" sldId="262"/>
        </pc:sldMkLst>
      </pc:sldChg>
      <pc:sldChg chg="addSp modSp mod">
        <pc:chgData name="Mulhern, Vicky" userId="c28e1ec5-8f52-4786-870e-f922a4a7a6cb" providerId="ADAL" clId="{3FE35E2E-3A7C-415D-A7DE-708821D1CC84}" dt="2024-11-26T13:31:32.522" v="1289" actId="404"/>
        <pc:sldMkLst>
          <pc:docMk/>
          <pc:sldMk cId="0" sldId="263"/>
        </pc:sldMkLst>
        <pc:spChg chg="mod">
          <ac:chgData name="Mulhern, Vicky" userId="c28e1ec5-8f52-4786-870e-f922a4a7a6cb" providerId="ADAL" clId="{3FE35E2E-3A7C-415D-A7DE-708821D1CC84}" dt="2024-11-26T13:29:47.863" v="986" actId="20577"/>
          <ac:spMkLst>
            <pc:docMk/>
            <pc:sldMk cId="0" sldId="263"/>
            <ac:spMk id="4" creationId="{00000000-0000-0000-0000-000000000000}"/>
          </ac:spMkLst>
        </pc:spChg>
        <pc:spChg chg="add mod">
          <ac:chgData name="Mulhern, Vicky" userId="c28e1ec5-8f52-4786-870e-f922a4a7a6cb" providerId="ADAL" clId="{3FE35E2E-3A7C-415D-A7DE-708821D1CC84}" dt="2024-11-26T13:31:32.522" v="1289" actId="404"/>
          <ac:spMkLst>
            <pc:docMk/>
            <pc:sldMk cId="0" sldId="263"/>
            <ac:spMk id="5" creationId="{265E2648-CCAE-177D-B6FF-34A3287C5105}"/>
          </ac:spMkLst>
        </pc:spChg>
      </pc:sldChg>
      <pc:sldChg chg="ord">
        <pc:chgData name="Mulhern, Vicky" userId="c28e1ec5-8f52-4786-870e-f922a4a7a6cb" providerId="ADAL" clId="{3FE35E2E-3A7C-415D-A7DE-708821D1CC84}" dt="2024-11-25T15:30:32.796" v="468"/>
        <pc:sldMkLst>
          <pc:docMk/>
          <pc:sldMk cId="1377520260" sldId="264"/>
        </pc:sldMkLst>
      </pc:sldChg>
      <pc:sldChg chg="del">
        <pc:chgData name="Mulhern, Vicky" userId="c28e1ec5-8f52-4786-870e-f922a4a7a6cb" providerId="ADAL" clId="{3FE35E2E-3A7C-415D-A7DE-708821D1CC84}" dt="2024-11-26T14:44:14.362" v="2258" actId="47"/>
        <pc:sldMkLst>
          <pc:docMk/>
          <pc:sldMk cId="791638464" sldId="266"/>
        </pc:sldMkLst>
      </pc:sldChg>
      <pc:sldChg chg="del">
        <pc:chgData name="Mulhern, Vicky" userId="c28e1ec5-8f52-4786-870e-f922a4a7a6cb" providerId="ADAL" clId="{3FE35E2E-3A7C-415D-A7DE-708821D1CC84}" dt="2024-11-25T15:31:17.002" v="472" actId="47"/>
        <pc:sldMkLst>
          <pc:docMk/>
          <pc:sldMk cId="1727359655" sldId="267"/>
        </pc:sldMkLst>
      </pc:sldChg>
      <pc:sldChg chg="modSp add mod">
        <pc:chgData name="Mulhern, Vicky" userId="c28e1ec5-8f52-4786-870e-f922a4a7a6cb" providerId="ADAL" clId="{3FE35E2E-3A7C-415D-A7DE-708821D1CC84}" dt="2024-11-25T15:25:07.260" v="301" actId="2710"/>
        <pc:sldMkLst>
          <pc:docMk/>
          <pc:sldMk cId="1013009392" sldId="268"/>
        </pc:sldMkLst>
        <pc:spChg chg="mod">
          <ac:chgData name="Mulhern, Vicky" userId="c28e1ec5-8f52-4786-870e-f922a4a7a6cb" providerId="ADAL" clId="{3FE35E2E-3A7C-415D-A7DE-708821D1CC84}" dt="2024-11-25T15:25:07.260" v="301" actId="2710"/>
          <ac:spMkLst>
            <pc:docMk/>
            <pc:sldMk cId="1013009392" sldId="268"/>
            <ac:spMk id="2" creationId="{C5B474ED-4771-D52C-6D18-307306A34B1A}"/>
          </ac:spMkLst>
        </pc:spChg>
      </pc:sldChg>
      <pc:sldChg chg="modSp add mod">
        <pc:chgData name="Mulhern, Vicky" userId="c28e1ec5-8f52-4786-870e-f922a4a7a6cb" providerId="ADAL" clId="{3FE35E2E-3A7C-415D-A7DE-708821D1CC84}" dt="2024-11-25T15:26:02.925" v="339" actId="1076"/>
        <pc:sldMkLst>
          <pc:docMk/>
          <pc:sldMk cId="2770034834" sldId="269"/>
        </pc:sldMkLst>
        <pc:spChg chg="mod">
          <ac:chgData name="Mulhern, Vicky" userId="c28e1ec5-8f52-4786-870e-f922a4a7a6cb" providerId="ADAL" clId="{3FE35E2E-3A7C-415D-A7DE-708821D1CC84}" dt="2024-11-25T15:26:02.925" v="339" actId="1076"/>
          <ac:spMkLst>
            <pc:docMk/>
            <pc:sldMk cId="2770034834" sldId="269"/>
            <ac:spMk id="2" creationId="{C5B474ED-4771-D52C-6D18-307306A34B1A}"/>
          </ac:spMkLst>
        </pc:spChg>
        <pc:picChg chg="mod">
          <ac:chgData name="Mulhern, Vicky" userId="c28e1ec5-8f52-4786-870e-f922a4a7a6cb" providerId="ADAL" clId="{3FE35E2E-3A7C-415D-A7DE-708821D1CC84}" dt="2024-11-25T15:25:56.289" v="338" actId="1076"/>
          <ac:picMkLst>
            <pc:docMk/>
            <pc:sldMk cId="2770034834" sldId="269"/>
            <ac:picMk id="12" creationId="{5256A3BF-3041-E69F-557B-6E4EC071E4FE}"/>
          </ac:picMkLst>
        </pc:picChg>
      </pc:sldChg>
      <pc:sldChg chg="modSp add mod">
        <pc:chgData name="Mulhern, Vicky" userId="c28e1ec5-8f52-4786-870e-f922a4a7a6cb" providerId="ADAL" clId="{3FE35E2E-3A7C-415D-A7DE-708821D1CC84}" dt="2024-11-25T15:29:10.195" v="436" actId="403"/>
        <pc:sldMkLst>
          <pc:docMk/>
          <pc:sldMk cId="2686032653" sldId="270"/>
        </pc:sldMkLst>
        <pc:spChg chg="mod">
          <ac:chgData name="Mulhern, Vicky" userId="c28e1ec5-8f52-4786-870e-f922a4a7a6cb" providerId="ADAL" clId="{3FE35E2E-3A7C-415D-A7DE-708821D1CC84}" dt="2024-11-25T15:29:10.195" v="436" actId="403"/>
          <ac:spMkLst>
            <pc:docMk/>
            <pc:sldMk cId="2686032653" sldId="270"/>
            <ac:spMk id="2" creationId="{C5B474ED-4771-D52C-6D18-307306A34B1A}"/>
          </ac:spMkLst>
        </pc:spChg>
      </pc:sldChg>
      <pc:sldChg chg="modSp add mod">
        <pc:chgData name="Mulhern, Vicky" userId="c28e1ec5-8f52-4786-870e-f922a4a7a6cb" providerId="ADAL" clId="{3FE35E2E-3A7C-415D-A7DE-708821D1CC84}" dt="2024-11-25T15:27:22.448" v="402" actId="20577"/>
        <pc:sldMkLst>
          <pc:docMk/>
          <pc:sldMk cId="297350346" sldId="271"/>
        </pc:sldMkLst>
        <pc:spChg chg="mod">
          <ac:chgData name="Mulhern, Vicky" userId="c28e1ec5-8f52-4786-870e-f922a4a7a6cb" providerId="ADAL" clId="{3FE35E2E-3A7C-415D-A7DE-708821D1CC84}" dt="2024-11-25T15:27:22.448" v="402" actId="20577"/>
          <ac:spMkLst>
            <pc:docMk/>
            <pc:sldMk cId="297350346" sldId="271"/>
            <ac:spMk id="2" creationId="{C5B474ED-4771-D52C-6D18-307306A34B1A}"/>
          </ac:spMkLst>
        </pc:spChg>
      </pc:sldChg>
      <pc:sldChg chg="modSp add mod">
        <pc:chgData name="Mulhern, Vicky" userId="c28e1ec5-8f52-4786-870e-f922a4a7a6cb" providerId="ADAL" clId="{3FE35E2E-3A7C-415D-A7DE-708821D1CC84}" dt="2024-11-26T14:40:22.309" v="2202" actId="20577"/>
        <pc:sldMkLst>
          <pc:docMk/>
          <pc:sldMk cId="1002232770" sldId="272"/>
        </pc:sldMkLst>
        <pc:spChg chg="mod">
          <ac:chgData name="Mulhern, Vicky" userId="c28e1ec5-8f52-4786-870e-f922a4a7a6cb" providerId="ADAL" clId="{3FE35E2E-3A7C-415D-A7DE-708821D1CC84}" dt="2024-11-26T14:40:22.309" v="2202" actId="20577"/>
          <ac:spMkLst>
            <pc:docMk/>
            <pc:sldMk cId="1002232770" sldId="272"/>
            <ac:spMk id="2" creationId="{C5B474ED-4771-D52C-6D18-307306A34B1A}"/>
          </ac:spMkLst>
        </pc:spChg>
      </pc:sldChg>
      <pc:sldChg chg="modSp add mod ord">
        <pc:chgData name="Mulhern, Vicky" userId="c28e1ec5-8f52-4786-870e-f922a4a7a6cb" providerId="ADAL" clId="{3FE35E2E-3A7C-415D-A7DE-708821D1CC84}" dt="2024-11-25T15:29:30.194" v="452" actId="20577"/>
        <pc:sldMkLst>
          <pc:docMk/>
          <pc:sldMk cId="737662716" sldId="273"/>
        </pc:sldMkLst>
        <pc:spChg chg="mod">
          <ac:chgData name="Mulhern, Vicky" userId="c28e1ec5-8f52-4786-870e-f922a4a7a6cb" providerId="ADAL" clId="{3FE35E2E-3A7C-415D-A7DE-708821D1CC84}" dt="2024-11-25T15:29:30.194" v="452" actId="20577"/>
          <ac:spMkLst>
            <pc:docMk/>
            <pc:sldMk cId="737662716" sldId="273"/>
            <ac:spMk id="2" creationId="{C5B474ED-4771-D52C-6D18-307306A34B1A}"/>
          </ac:spMkLst>
        </pc:spChg>
      </pc:sldChg>
      <pc:sldChg chg="modSp add mod">
        <pc:chgData name="Mulhern, Vicky" userId="c28e1ec5-8f52-4786-870e-f922a4a7a6cb" providerId="ADAL" clId="{3FE35E2E-3A7C-415D-A7DE-708821D1CC84}" dt="2024-11-25T15:29:40.671" v="460" actId="20577"/>
        <pc:sldMkLst>
          <pc:docMk/>
          <pc:sldMk cId="2812665789" sldId="274"/>
        </pc:sldMkLst>
        <pc:spChg chg="mod">
          <ac:chgData name="Mulhern, Vicky" userId="c28e1ec5-8f52-4786-870e-f922a4a7a6cb" providerId="ADAL" clId="{3FE35E2E-3A7C-415D-A7DE-708821D1CC84}" dt="2024-11-25T15:29:40.671" v="460" actId="20577"/>
          <ac:spMkLst>
            <pc:docMk/>
            <pc:sldMk cId="2812665789" sldId="274"/>
            <ac:spMk id="2" creationId="{C5B474ED-4771-D52C-6D18-307306A34B1A}"/>
          </ac:spMkLst>
        </pc:spChg>
      </pc:sldChg>
      <pc:sldChg chg="add ord">
        <pc:chgData name="Mulhern, Vicky" userId="c28e1ec5-8f52-4786-870e-f922a4a7a6cb" providerId="ADAL" clId="{3FE35E2E-3A7C-415D-A7DE-708821D1CC84}" dt="2024-11-25T15:29:48.569" v="463"/>
        <pc:sldMkLst>
          <pc:docMk/>
          <pc:sldMk cId="173735168" sldId="275"/>
        </pc:sldMkLst>
      </pc:sldChg>
      <pc:sldChg chg="modSp add del mod ord">
        <pc:chgData name="Mulhern, Vicky" userId="c28e1ec5-8f52-4786-870e-f922a4a7a6cb" providerId="ADAL" clId="{3FE35E2E-3A7C-415D-A7DE-708821D1CC84}" dt="2024-11-26T13:41:27.311" v="2005" actId="2696"/>
        <pc:sldMkLst>
          <pc:docMk/>
          <pc:sldMk cId="1951261005" sldId="276"/>
        </pc:sldMkLst>
        <pc:spChg chg="mod">
          <ac:chgData name="Mulhern, Vicky" userId="c28e1ec5-8f52-4786-870e-f922a4a7a6cb" providerId="ADAL" clId="{3FE35E2E-3A7C-415D-A7DE-708821D1CC84}" dt="2024-11-25T15:31:06.459" v="470" actId="108"/>
          <ac:spMkLst>
            <pc:docMk/>
            <pc:sldMk cId="1951261005" sldId="276"/>
            <ac:spMk id="2" creationId="{C5B474ED-4771-D52C-6D18-307306A34B1A}"/>
          </ac:spMkLst>
        </pc:spChg>
      </pc:sldChg>
      <pc:sldChg chg="modSp add mod">
        <pc:chgData name="Mulhern, Vicky" userId="c28e1ec5-8f52-4786-870e-f922a4a7a6cb" providerId="ADAL" clId="{3FE35E2E-3A7C-415D-A7DE-708821D1CC84}" dt="2024-11-26T12:32:37.575" v="505" actId="20577"/>
        <pc:sldMkLst>
          <pc:docMk/>
          <pc:sldMk cId="1868964619" sldId="279"/>
        </pc:sldMkLst>
        <pc:spChg chg="mod">
          <ac:chgData name="Mulhern, Vicky" userId="c28e1ec5-8f52-4786-870e-f922a4a7a6cb" providerId="ADAL" clId="{3FE35E2E-3A7C-415D-A7DE-708821D1CC84}" dt="2024-11-26T12:32:37.575" v="505" actId="20577"/>
          <ac:spMkLst>
            <pc:docMk/>
            <pc:sldMk cId="1868964619" sldId="279"/>
            <ac:spMk id="4" creationId="{9E2E97DA-A0DB-3D92-C382-60816A1DD165}"/>
          </ac:spMkLst>
        </pc:spChg>
      </pc:sldChg>
      <pc:sldChg chg="modSp add mod">
        <pc:chgData name="Mulhern, Vicky" userId="c28e1ec5-8f52-4786-870e-f922a4a7a6cb" providerId="ADAL" clId="{3FE35E2E-3A7C-415D-A7DE-708821D1CC84}" dt="2024-11-26T12:33:18.684" v="593" actId="20577"/>
        <pc:sldMkLst>
          <pc:docMk/>
          <pc:sldMk cId="0" sldId="280"/>
        </pc:sldMkLst>
        <pc:spChg chg="mod">
          <ac:chgData name="Mulhern, Vicky" userId="c28e1ec5-8f52-4786-870e-f922a4a7a6cb" providerId="ADAL" clId="{3FE35E2E-3A7C-415D-A7DE-708821D1CC84}" dt="2024-11-26T12:33:18.684" v="593" actId="20577"/>
          <ac:spMkLst>
            <pc:docMk/>
            <pc:sldMk cId="0" sldId="280"/>
            <ac:spMk id="5" creationId="{79B2B356-B44A-512F-31F2-6AE8C414D7C7}"/>
          </ac:spMkLst>
        </pc:spChg>
      </pc:sldChg>
      <pc:sldChg chg="modSp add del mod">
        <pc:chgData name="Mulhern, Vicky" userId="c28e1ec5-8f52-4786-870e-f922a4a7a6cb" providerId="ADAL" clId="{3FE35E2E-3A7C-415D-A7DE-708821D1CC84}" dt="2024-11-26T13:45:08.401" v="2028" actId="47"/>
        <pc:sldMkLst>
          <pc:docMk/>
          <pc:sldMk cId="2847400158" sldId="281"/>
        </pc:sldMkLst>
        <pc:spChg chg="mod">
          <ac:chgData name="Mulhern, Vicky" userId="c28e1ec5-8f52-4786-870e-f922a4a7a6cb" providerId="ADAL" clId="{3FE35E2E-3A7C-415D-A7DE-708821D1CC84}" dt="2024-11-26T13:44:18.435" v="2015" actId="27636"/>
          <ac:spMkLst>
            <pc:docMk/>
            <pc:sldMk cId="2847400158" sldId="281"/>
            <ac:spMk id="3" creationId="{A97B23C8-E187-1823-A763-D01AC87E9A70}"/>
          </ac:spMkLst>
        </pc:spChg>
      </pc:sldChg>
      <pc:sldChg chg="modSp add del mod">
        <pc:chgData name="Mulhern, Vicky" userId="c28e1ec5-8f52-4786-870e-f922a4a7a6cb" providerId="ADAL" clId="{3FE35E2E-3A7C-415D-A7DE-708821D1CC84}" dt="2024-11-26T13:45:08.401" v="2028" actId="47"/>
        <pc:sldMkLst>
          <pc:docMk/>
          <pc:sldMk cId="2352948733" sldId="282"/>
        </pc:sldMkLst>
        <pc:spChg chg="mod">
          <ac:chgData name="Mulhern, Vicky" userId="c28e1ec5-8f52-4786-870e-f922a4a7a6cb" providerId="ADAL" clId="{3FE35E2E-3A7C-415D-A7DE-708821D1CC84}" dt="2024-11-26T13:44:18.450" v="2016" actId="27636"/>
          <ac:spMkLst>
            <pc:docMk/>
            <pc:sldMk cId="2352948733" sldId="282"/>
            <ac:spMk id="3" creationId="{37708BC6-B514-A03B-1F92-2F5F62CA2EA3}"/>
          </ac:spMkLst>
        </pc:spChg>
      </pc:sldChg>
      <pc:sldChg chg="modSp add del mod">
        <pc:chgData name="Mulhern, Vicky" userId="c28e1ec5-8f52-4786-870e-f922a4a7a6cb" providerId="ADAL" clId="{3FE35E2E-3A7C-415D-A7DE-708821D1CC84}" dt="2024-11-26T13:45:08.401" v="2028" actId="47"/>
        <pc:sldMkLst>
          <pc:docMk/>
          <pc:sldMk cId="3986370672" sldId="283"/>
        </pc:sldMkLst>
        <pc:spChg chg="mod">
          <ac:chgData name="Mulhern, Vicky" userId="c28e1ec5-8f52-4786-870e-f922a4a7a6cb" providerId="ADAL" clId="{3FE35E2E-3A7C-415D-A7DE-708821D1CC84}" dt="2024-11-26T13:44:18.450" v="2017" actId="27636"/>
          <ac:spMkLst>
            <pc:docMk/>
            <pc:sldMk cId="3986370672" sldId="283"/>
            <ac:spMk id="3" creationId="{C95CA27D-C9E8-CBDF-A3BA-0AC1D6D58091}"/>
          </ac:spMkLst>
        </pc:spChg>
      </pc:sldChg>
      <pc:sldChg chg="modSp add del mod">
        <pc:chgData name="Mulhern, Vicky" userId="c28e1ec5-8f52-4786-870e-f922a4a7a6cb" providerId="ADAL" clId="{3FE35E2E-3A7C-415D-A7DE-708821D1CC84}" dt="2024-11-26T13:45:08.401" v="2028" actId="47"/>
        <pc:sldMkLst>
          <pc:docMk/>
          <pc:sldMk cId="1503714009" sldId="284"/>
        </pc:sldMkLst>
        <pc:spChg chg="mod">
          <ac:chgData name="Mulhern, Vicky" userId="c28e1ec5-8f52-4786-870e-f922a4a7a6cb" providerId="ADAL" clId="{3FE35E2E-3A7C-415D-A7DE-708821D1CC84}" dt="2024-11-26T13:44:18.468" v="2018" actId="27636"/>
          <ac:spMkLst>
            <pc:docMk/>
            <pc:sldMk cId="1503714009" sldId="284"/>
            <ac:spMk id="3" creationId="{485C9AE2-DB72-769C-0F2B-B98C91333E7F}"/>
          </ac:spMkLst>
        </pc:spChg>
      </pc:sldChg>
      <pc:sldChg chg="modSp add del mod">
        <pc:chgData name="Mulhern, Vicky" userId="c28e1ec5-8f52-4786-870e-f922a4a7a6cb" providerId="ADAL" clId="{3FE35E2E-3A7C-415D-A7DE-708821D1CC84}" dt="2024-11-26T13:45:08.401" v="2028" actId="47"/>
        <pc:sldMkLst>
          <pc:docMk/>
          <pc:sldMk cId="3022335354" sldId="285"/>
        </pc:sldMkLst>
        <pc:spChg chg="mod">
          <ac:chgData name="Mulhern, Vicky" userId="c28e1ec5-8f52-4786-870e-f922a4a7a6cb" providerId="ADAL" clId="{3FE35E2E-3A7C-415D-A7DE-708821D1CC84}" dt="2024-11-26T13:44:18.483" v="2021" actId="27636"/>
          <ac:spMkLst>
            <pc:docMk/>
            <pc:sldMk cId="3022335354" sldId="285"/>
            <ac:spMk id="3" creationId="{812912F3-C63C-6BDA-778C-C59E2A04D3F2}"/>
          </ac:spMkLst>
        </pc:spChg>
      </pc:sldChg>
      <pc:sldChg chg="modSp add del mod">
        <pc:chgData name="Mulhern, Vicky" userId="c28e1ec5-8f52-4786-870e-f922a4a7a6cb" providerId="ADAL" clId="{3FE35E2E-3A7C-415D-A7DE-708821D1CC84}" dt="2024-11-26T13:45:08.401" v="2028" actId="47"/>
        <pc:sldMkLst>
          <pc:docMk/>
          <pc:sldMk cId="1569481453" sldId="286"/>
        </pc:sldMkLst>
        <pc:spChg chg="mod">
          <ac:chgData name="Mulhern, Vicky" userId="c28e1ec5-8f52-4786-870e-f922a4a7a6cb" providerId="ADAL" clId="{3FE35E2E-3A7C-415D-A7DE-708821D1CC84}" dt="2024-11-26T13:44:18.503" v="2023" actId="27636"/>
          <ac:spMkLst>
            <pc:docMk/>
            <pc:sldMk cId="1569481453" sldId="286"/>
            <ac:spMk id="3" creationId="{8FF86686-15B7-4ED2-A621-0F66AF1D73F3}"/>
          </ac:spMkLst>
        </pc:spChg>
      </pc:sldChg>
      <pc:sldChg chg="modSp add del mod">
        <pc:chgData name="Mulhern, Vicky" userId="c28e1ec5-8f52-4786-870e-f922a4a7a6cb" providerId="ADAL" clId="{3FE35E2E-3A7C-415D-A7DE-708821D1CC84}" dt="2024-11-26T13:45:08.401" v="2028" actId="47"/>
        <pc:sldMkLst>
          <pc:docMk/>
          <pc:sldMk cId="3352202374" sldId="287"/>
        </pc:sldMkLst>
        <pc:spChg chg="mod">
          <ac:chgData name="Mulhern, Vicky" userId="c28e1ec5-8f52-4786-870e-f922a4a7a6cb" providerId="ADAL" clId="{3FE35E2E-3A7C-415D-A7DE-708821D1CC84}" dt="2024-11-26T13:44:18.503" v="2024" actId="27636"/>
          <ac:spMkLst>
            <pc:docMk/>
            <pc:sldMk cId="3352202374" sldId="287"/>
            <ac:spMk id="3" creationId="{43C1FA7C-0D90-C421-A872-B521998F6249}"/>
          </ac:spMkLst>
        </pc:spChg>
      </pc:sldChg>
      <pc:sldChg chg="delSp add del setBg delDesignElem">
        <pc:chgData name="Mulhern, Vicky" userId="c28e1ec5-8f52-4786-870e-f922a4a7a6cb" providerId="ADAL" clId="{3FE35E2E-3A7C-415D-A7DE-708821D1CC84}" dt="2024-11-26T13:45:08.401" v="2028" actId="47"/>
        <pc:sldMkLst>
          <pc:docMk/>
          <pc:sldMk cId="3812429344" sldId="288"/>
        </pc:sldMkLst>
        <pc:spChg chg="del">
          <ac:chgData name="Mulhern, Vicky" userId="c28e1ec5-8f52-4786-870e-f922a4a7a6cb" providerId="ADAL" clId="{3FE35E2E-3A7C-415D-A7DE-708821D1CC84}" dt="2024-11-26T13:44:18.365" v="2011"/>
          <ac:spMkLst>
            <pc:docMk/>
            <pc:sldMk cId="3812429344" sldId="288"/>
            <ac:spMk id="8" creationId="{09588DA8-065E-4F6F-8EFD-43104AB2E0CF}"/>
          </ac:spMkLst>
        </pc:spChg>
        <pc:spChg chg="del">
          <ac:chgData name="Mulhern, Vicky" userId="c28e1ec5-8f52-4786-870e-f922a4a7a6cb" providerId="ADAL" clId="{3FE35E2E-3A7C-415D-A7DE-708821D1CC84}" dt="2024-11-26T13:44:18.365" v="2011"/>
          <ac:spMkLst>
            <pc:docMk/>
            <pc:sldMk cId="3812429344" sldId="288"/>
            <ac:spMk id="10" creationId="{C4285719-470E-454C-AF62-8323075F1F5B}"/>
          </ac:spMkLst>
        </pc:spChg>
        <pc:spChg chg="del">
          <ac:chgData name="Mulhern, Vicky" userId="c28e1ec5-8f52-4786-870e-f922a4a7a6cb" providerId="ADAL" clId="{3FE35E2E-3A7C-415D-A7DE-708821D1CC84}" dt="2024-11-26T13:44:18.365" v="2011"/>
          <ac:spMkLst>
            <pc:docMk/>
            <pc:sldMk cId="3812429344" sldId="288"/>
            <ac:spMk id="12" creationId="{CD9FE4EF-C4D8-49A0-B2FF-81D8DB7D8A24}"/>
          </ac:spMkLst>
        </pc:spChg>
        <pc:spChg chg="del">
          <ac:chgData name="Mulhern, Vicky" userId="c28e1ec5-8f52-4786-870e-f922a4a7a6cb" providerId="ADAL" clId="{3FE35E2E-3A7C-415D-A7DE-708821D1CC84}" dt="2024-11-26T13:44:18.365" v="2011"/>
          <ac:spMkLst>
            <pc:docMk/>
            <pc:sldMk cId="3812429344" sldId="288"/>
            <ac:spMk id="14" creationId="{4300840D-0A0B-4512-BACA-B439D5B9C57C}"/>
          </ac:spMkLst>
        </pc:spChg>
        <pc:spChg chg="del">
          <ac:chgData name="Mulhern, Vicky" userId="c28e1ec5-8f52-4786-870e-f922a4a7a6cb" providerId="ADAL" clId="{3FE35E2E-3A7C-415D-A7DE-708821D1CC84}" dt="2024-11-26T13:44:18.365" v="2011"/>
          <ac:spMkLst>
            <pc:docMk/>
            <pc:sldMk cId="3812429344" sldId="288"/>
            <ac:spMk id="16" creationId="{D2B78728-A580-49A7-84F9-6EF6F583ADE0}"/>
          </ac:spMkLst>
        </pc:spChg>
        <pc:spChg chg="del">
          <ac:chgData name="Mulhern, Vicky" userId="c28e1ec5-8f52-4786-870e-f922a4a7a6cb" providerId="ADAL" clId="{3FE35E2E-3A7C-415D-A7DE-708821D1CC84}" dt="2024-11-26T13:44:18.365" v="2011"/>
          <ac:spMkLst>
            <pc:docMk/>
            <pc:sldMk cId="3812429344" sldId="288"/>
            <ac:spMk id="18" creationId="{38FAA1A1-D861-433F-88FA-1E9D6FD31D11}"/>
          </ac:spMkLst>
        </pc:spChg>
        <pc:spChg chg="del">
          <ac:chgData name="Mulhern, Vicky" userId="c28e1ec5-8f52-4786-870e-f922a4a7a6cb" providerId="ADAL" clId="{3FE35E2E-3A7C-415D-A7DE-708821D1CC84}" dt="2024-11-26T13:44:18.365" v="2011"/>
          <ac:spMkLst>
            <pc:docMk/>
            <pc:sldMk cId="3812429344" sldId="288"/>
            <ac:spMk id="20" creationId="{8D71EDA1-87BF-4D5D-AB79-F346FD19278A}"/>
          </ac:spMkLst>
        </pc:spChg>
      </pc:sldChg>
      <pc:sldChg chg="delSp add del setBg delDesignElem">
        <pc:chgData name="Mulhern, Vicky" userId="c28e1ec5-8f52-4786-870e-f922a4a7a6cb" providerId="ADAL" clId="{3FE35E2E-3A7C-415D-A7DE-708821D1CC84}" dt="2024-11-26T13:44:36.710" v="2027" actId="2696"/>
        <pc:sldMkLst>
          <pc:docMk/>
          <pc:sldMk cId="316451304" sldId="289"/>
        </pc:sldMkLst>
        <pc:spChg chg="del">
          <ac:chgData name="Mulhern, Vicky" userId="c28e1ec5-8f52-4786-870e-f922a4a7a6cb" providerId="ADAL" clId="{3FE35E2E-3A7C-415D-A7DE-708821D1CC84}" dt="2024-11-26T13:44:18.365" v="2011"/>
          <ac:spMkLst>
            <pc:docMk/>
            <pc:sldMk cId="316451304" sldId="289"/>
            <ac:spMk id="22" creationId="{6F5A5072-7B47-4D32-B52A-4EBBF590B8A5}"/>
          </ac:spMkLst>
        </pc:spChg>
        <pc:spChg chg="del">
          <ac:chgData name="Mulhern, Vicky" userId="c28e1ec5-8f52-4786-870e-f922a4a7a6cb" providerId="ADAL" clId="{3FE35E2E-3A7C-415D-A7DE-708821D1CC84}" dt="2024-11-26T13:44:18.365" v="2011"/>
          <ac:spMkLst>
            <pc:docMk/>
            <pc:sldMk cId="316451304" sldId="289"/>
            <ac:spMk id="23" creationId="{9715DAF0-AE1B-46C9-8A6B-DB2AA05AB91D}"/>
          </ac:spMkLst>
        </pc:spChg>
        <pc:spChg chg="del">
          <ac:chgData name="Mulhern, Vicky" userId="c28e1ec5-8f52-4786-870e-f922a4a7a6cb" providerId="ADAL" clId="{3FE35E2E-3A7C-415D-A7DE-708821D1CC84}" dt="2024-11-26T13:44:18.365" v="2011"/>
          <ac:spMkLst>
            <pc:docMk/>
            <pc:sldMk cId="316451304" sldId="289"/>
            <ac:spMk id="24" creationId="{6016219D-510E-4184-9090-6D5578A87BD1}"/>
          </ac:spMkLst>
        </pc:spChg>
        <pc:spChg chg="del">
          <ac:chgData name="Mulhern, Vicky" userId="c28e1ec5-8f52-4786-870e-f922a4a7a6cb" providerId="ADAL" clId="{3FE35E2E-3A7C-415D-A7DE-708821D1CC84}" dt="2024-11-26T13:44:18.365" v="2011"/>
          <ac:spMkLst>
            <pc:docMk/>
            <pc:sldMk cId="316451304" sldId="289"/>
            <ac:spMk id="25" creationId="{AFF4A713-7B75-4B21-90D7-5AB19547C728}"/>
          </ac:spMkLst>
        </pc:spChg>
        <pc:spChg chg="del">
          <ac:chgData name="Mulhern, Vicky" userId="c28e1ec5-8f52-4786-870e-f922a4a7a6cb" providerId="ADAL" clId="{3FE35E2E-3A7C-415D-A7DE-708821D1CC84}" dt="2024-11-26T13:44:18.365" v="2011"/>
          <ac:spMkLst>
            <pc:docMk/>
            <pc:sldMk cId="316451304" sldId="289"/>
            <ac:spMk id="26" creationId="{DC631C0B-6DA6-4E57-8231-CE32B3434A7E}"/>
          </ac:spMkLst>
        </pc:spChg>
        <pc:spChg chg="del">
          <ac:chgData name="Mulhern, Vicky" userId="c28e1ec5-8f52-4786-870e-f922a4a7a6cb" providerId="ADAL" clId="{3FE35E2E-3A7C-415D-A7DE-708821D1CC84}" dt="2024-11-26T13:44:18.365" v="2011"/>
          <ac:spMkLst>
            <pc:docMk/>
            <pc:sldMk cId="316451304" sldId="289"/>
            <ac:spMk id="27" creationId="{C29501E6-A978-4A61-9689-9085AF97A53A}"/>
          </ac:spMkLst>
        </pc:spChg>
      </pc:sldChg>
      <pc:sldChg chg="modSp add del mod">
        <pc:chgData name="Mulhern, Vicky" userId="c28e1ec5-8f52-4786-870e-f922a4a7a6cb" providerId="ADAL" clId="{3FE35E2E-3A7C-415D-A7DE-708821D1CC84}" dt="2024-11-26T13:45:08.401" v="2028" actId="47"/>
        <pc:sldMkLst>
          <pc:docMk/>
          <pc:sldMk cId="2609513161" sldId="290"/>
        </pc:sldMkLst>
        <pc:spChg chg="mod">
          <ac:chgData name="Mulhern, Vicky" userId="c28e1ec5-8f52-4786-870e-f922a4a7a6cb" providerId="ADAL" clId="{3FE35E2E-3A7C-415D-A7DE-708821D1CC84}" dt="2024-11-26T13:44:18.483" v="2022" actId="27636"/>
          <ac:spMkLst>
            <pc:docMk/>
            <pc:sldMk cId="2609513161" sldId="290"/>
            <ac:spMk id="4" creationId="{9342AD2B-678E-0A98-9497-9B032B6E6895}"/>
          </ac:spMkLst>
        </pc:spChg>
      </pc:sldChg>
      <pc:sldChg chg="add del">
        <pc:chgData name="Mulhern, Vicky" userId="c28e1ec5-8f52-4786-870e-f922a4a7a6cb" providerId="ADAL" clId="{3FE35E2E-3A7C-415D-A7DE-708821D1CC84}" dt="2024-11-26T13:45:08.401" v="2028" actId="47"/>
        <pc:sldMkLst>
          <pc:docMk/>
          <pc:sldMk cId="3176585098" sldId="291"/>
        </pc:sldMkLst>
      </pc:sldChg>
      <pc:sldChg chg="add del">
        <pc:chgData name="Mulhern, Vicky" userId="c28e1ec5-8f52-4786-870e-f922a4a7a6cb" providerId="ADAL" clId="{3FE35E2E-3A7C-415D-A7DE-708821D1CC84}" dt="2024-11-26T13:45:08.401" v="2028" actId="47"/>
        <pc:sldMkLst>
          <pc:docMk/>
          <pc:sldMk cId="1687343700" sldId="292"/>
        </pc:sldMkLst>
      </pc:sldChg>
      <pc:sldChg chg="modSp add del mod">
        <pc:chgData name="Mulhern, Vicky" userId="c28e1ec5-8f52-4786-870e-f922a4a7a6cb" providerId="ADAL" clId="{3FE35E2E-3A7C-415D-A7DE-708821D1CC84}" dt="2024-11-26T13:45:08.401" v="2028" actId="47"/>
        <pc:sldMkLst>
          <pc:docMk/>
          <pc:sldMk cId="1734205481" sldId="293"/>
        </pc:sldMkLst>
        <pc:spChg chg="mod">
          <ac:chgData name="Mulhern, Vicky" userId="c28e1ec5-8f52-4786-870e-f922a4a7a6cb" providerId="ADAL" clId="{3FE35E2E-3A7C-415D-A7DE-708821D1CC84}" dt="2024-11-26T13:44:18.468" v="2019" actId="27636"/>
          <ac:spMkLst>
            <pc:docMk/>
            <pc:sldMk cId="1734205481" sldId="293"/>
            <ac:spMk id="3" creationId="{E3158DF0-06A2-98DF-B3CC-F819CBA2113A}"/>
          </ac:spMkLst>
        </pc:spChg>
      </pc:sldChg>
      <pc:sldChg chg="modSp add del mod">
        <pc:chgData name="Mulhern, Vicky" userId="c28e1ec5-8f52-4786-870e-f922a4a7a6cb" providerId="ADAL" clId="{3FE35E2E-3A7C-415D-A7DE-708821D1CC84}" dt="2024-11-26T13:45:08.401" v="2028" actId="47"/>
        <pc:sldMkLst>
          <pc:docMk/>
          <pc:sldMk cId="3013564788" sldId="294"/>
        </pc:sldMkLst>
        <pc:spChg chg="mod">
          <ac:chgData name="Mulhern, Vicky" userId="c28e1ec5-8f52-4786-870e-f922a4a7a6cb" providerId="ADAL" clId="{3FE35E2E-3A7C-415D-A7DE-708821D1CC84}" dt="2024-11-26T13:44:18.483" v="2020" actId="27636"/>
          <ac:spMkLst>
            <pc:docMk/>
            <pc:sldMk cId="3013564788" sldId="294"/>
            <ac:spMk id="3" creationId="{064D631C-F4F9-A73E-97FB-3B1D2994309F}"/>
          </ac:spMkLst>
        </pc:spChg>
      </pc:sldChg>
      <pc:sldChg chg="addSp modSp add del">
        <pc:chgData name="Mulhern, Vicky" userId="c28e1ec5-8f52-4786-870e-f922a4a7a6cb" providerId="ADAL" clId="{3FE35E2E-3A7C-415D-A7DE-708821D1CC84}" dt="2024-11-26T12:34:10.931" v="608" actId="2696"/>
        <pc:sldMkLst>
          <pc:docMk/>
          <pc:sldMk cId="2293096877" sldId="337"/>
        </pc:sldMkLst>
        <pc:spChg chg="add mod">
          <ac:chgData name="Mulhern, Vicky" userId="c28e1ec5-8f52-4786-870e-f922a4a7a6cb" providerId="ADAL" clId="{3FE35E2E-3A7C-415D-A7DE-708821D1CC84}" dt="2024-11-26T12:29:35.788" v="476"/>
          <ac:spMkLst>
            <pc:docMk/>
            <pc:sldMk cId="2293096877" sldId="337"/>
            <ac:spMk id="6" creationId="{9D9D2D4B-BAB5-F903-57C6-86647CACFB3F}"/>
          </ac:spMkLst>
        </pc:spChg>
      </pc:sldChg>
      <pc:sldChg chg="add del">
        <pc:chgData name="Mulhern, Vicky" userId="c28e1ec5-8f52-4786-870e-f922a4a7a6cb" providerId="ADAL" clId="{3FE35E2E-3A7C-415D-A7DE-708821D1CC84}" dt="2024-11-26T12:35:18.716" v="621" actId="47"/>
        <pc:sldMkLst>
          <pc:docMk/>
          <pc:sldMk cId="263247659" sldId="341"/>
        </pc:sldMkLst>
      </pc:sldChg>
      <pc:sldChg chg="addSp modSp add mod">
        <pc:chgData name="Mulhern, Vicky" userId="c28e1ec5-8f52-4786-870e-f922a4a7a6cb" providerId="ADAL" clId="{3FE35E2E-3A7C-415D-A7DE-708821D1CC84}" dt="2024-11-26T12:49:00.431" v="948" actId="20577"/>
        <pc:sldMkLst>
          <pc:docMk/>
          <pc:sldMk cId="4288062496" sldId="342"/>
        </pc:sldMkLst>
        <pc:spChg chg="add mod">
          <ac:chgData name="Mulhern, Vicky" userId="c28e1ec5-8f52-4786-870e-f922a4a7a6cb" providerId="ADAL" clId="{3FE35E2E-3A7C-415D-A7DE-708821D1CC84}" dt="2024-11-26T12:45:27.309" v="768" actId="1076"/>
          <ac:spMkLst>
            <pc:docMk/>
            <pc:sldMk cId="4288062496" sldId="342"/>
            <ac:spMk id="2" creationId="{D069D1D8-A0F9-4978-74D6-CC0A991AD566}"/>
          </ac:spMkLst>
        </pc:spChg>
        <pc:spChg chg="mod">
          <ac:chgData name="Mulhern, Vicky" userId="c28e1ec5-8f52-4786-870e-f922a4a7a6cb" providerId="ADAL" clId="{3FE35E2E-3A7C-415D-A7DE-708821D1CC84}" dt="2024-11-26T12:45:52.884" v="795" actId="20577"/>
          <ac:spMkLst>
            <pc:docMk/>
            <pc:sldMk cId="4288062496" sldId="342"/>
            <ac:spMk id="4" creationId="{9E2E97DA-A0DB-3D92-C382-60816A1DD165}"/>
          </ac:spMkLst>
        </pc:spChg>
        <pc:spChg chg="mod">
          <ac:chgData name="Mulhern, Vicky" userId="c28e1ec5-8f52-4786-870e-f922a4a7a6cb" providerId="ADAL" clId="{3FE35E2E-3A7C-415D-A7DE-708821D1CC84}" dt="2024-11-26T12:49:00.431" v="948" actId="20577"/>
          <ac:spMkLst>
            <pc:docMk/>
            <pc:sldMk cId="4288062496" sldId="342"/>
            <ac:spMk id="5" creationId="{79B2B356-B44A-512F-31F2-6AE8C414D7C7}"/>
          </ac:spMkLst>
        </pc:spChg>
      </pc:sldChg>
      <pc:sldChg chg="add del">
        <pc:chgData name="Mulhern, Vicky" userId="c28e1ec5-8f52-4786-870e-f922a4a7a6cb" providerId="ADAL" clId="{3FE35E2E-3A7C-415D-A7DE-708821D1CC84}" dt="2024-11-26T12:47:53.875" v="920" actId="2696"/>
        <pc:sldMkLst>
          <pc:docMk/>
          <pc:sldMk cId="0" sldId="343"/>
        </pc:sldMkLst>
      </pc:sldChg>
      <pc:sldChg chg="add del">
        <pc:chgData name="Mulhern, Vicky" userId="c28e1ec5-8f52-4786-870e-f922a4a7a6cb" providerId="ADAL" clId="{3FE35E2E-3A7C-415D-A7DE-708821D1CC84}" dt="2024-11-26T12:42:56.015" v="764" actId="47"/>
        <pc:sldMkLst>
          <pc:docMk/>
          <pc:sldMk cId="2173702469" sldId="344"/>
        </pc:sldMkLst>
      </pc:sldChg>
      <pc:sldChg chg="addSp modSp add mod modNotesTx">
        <pc:chgData name="Mulhern, Vicky" userId="c28e1ec5-8f52-4786-870e-f922a4a7a6cb" providerId="ADAL" clId="{3FE35E2E-3A7C-415D-A7DE-708821D1CC84}" dt="2024-11-26T12:49:30.009" v="953" actId="1076"/>
        <pc:sldMkLst>
          <pc:docMk/>
          <pc:sldMk cId="657200857" sldId="345"/>
        </pc:sldMkLst>
        <pc:spChg chg="mod">
          <ac:chgData name="Mulhern, Vicky" userId="c28e1ec5-8f52-4786-870e-f922a4a7a6cb" providerId="ADAL" clId="{3FE35E2E-3A7C-415D-A7DE-708821D1CC84}" dt="2024-11-26T12:33:41.164" v="602" actId="20577"/>
          <ac:spMkLst>
            <pc:docMk/>
            <pc:sldMk cId="657200857" sldId="345"/>
            <ac:spMk id="4" creationId="{9E2E97DA-A0DB-3D92-C382-60816A1DD165}"/>
          </ac:spMkLst>
        </pc:spChg>
        <pc:spChg chg="mod">
          <ac:chgData name="Mulhern, Vicky" userId="c28e1ec5-8f52-4786-870e-f922a4a7a6cb" providerId="ADAL" clId="{3FE35E2E-3A7C-415D-A7DE-708821D1CC84}" dt="2024-11-26T12:49:30.009" v="953" actId="1076"/>
          <ac:spMkLst>
            <pc:docMk/>
            <pc:sldMk cId="657200857" sldId="345"/>
            <ac:spMk id="5" creationId="{79B2B356-B44A-512F-31F2-6AE8C414D7C7}"/>
          </ac:spMkLst>
        </pc:spChg>
        <pc:picChg chg="add mod">
          <ac:chgData name="Mulhern, Vicky" userId="c28e1ec5-8f52-4786-870e-f922a4a7a6cb" providerId="ADAL" clId="{3FE35E2E-3A7C-415D-A7DE-708821D1CC84}" dt="2024-11-26T12:34:03.445" v="607"/>
          <ac:picMkLst>
            <pc:docMk/>
            <pc:sldMk cId="657200857" sldId="345"/>
            <ac:picMk id="2" creationId="{BA0CBE66-E45D-D7E6-A4E3-E0E1CAAF8864}"/>
          </ac:picMkLst>
        </pc:picChg>
      </pc:sldChg>
      <pc:sldChg chg="addSp modSp add mod replId modNotesTx">
        <pc:chgData name="Mulhern, Vicky" userId="c28e1ec5-8f52-4786-870e-f922a4a7a6cb" providerId="ADAL" clId="{3FE35E2E-3A7C-415D-A7DE-708821D1CC84}" dt="2024-11-26T12:34:48.028" v="619"/>
        <pc:sldMkLst>
          <pc:docMk/>
          <pc:sldMk cId="4268327862" sldId="346"/>
        </pc:sldMkLst>
        <pc:spChg chg="mod">
          <ac:chgData name="Mulhern, Vicky" userId="c28e1ec5-8f52-4786-870e-f922a4a7a6cb" providerId="ADAL" clId="{3FE35E2E-3A7C-415D-A7DE-708821D1CC84}" dt="2024-11-26T12:34:33.037" v="612" actId="1076"/>
          <ac:spMkLst>
            <pc:docMk/>
            <pc:sldMk cId="4268327862" sldId="346"/>
            <ac:spMk id="5" creationId="{79B2B356-B44A-512F-31F2-6AE8C414D7C7}"/>
          </ac:spMkLst>
        </pc:spChg>
        <pc:spChg chg="mod">
          <ac:chgData name="Mulhern, Vicky" userId="c28e1ec5-8f52-4786-870e-f922a4a7a6cb" providerId="ADAL" clId="{3FE35E2E-3A7C-415D-A7DE-708821D1CC84}" dt="2024-11-26T12:34:36.774" v="617" actId="20577"/>
          <ac:spMkLst>
            <pc:docMk/>
            <pc:sldMk cId="4268327862" sldId="346"/>
            <ac:spMk id="8" creationId="{FE0C4B3D-FBF4-B1ED-43F9-6A5824AAB071}"/>
          </ac:spMkLst>
        </pc:spChg>
        <pc:picChg chg="add mod">
          <ac:chgData name="Mulhern, Vicky" userId="c28e1ec5-8f52-4786-870e-f922a4a7a6cb" providerId="ADAL" clId="{3FE35E2E-3A7C-415D-A7DE-708821D1CC84}" dt="2024-11-26T12:34:42.183" v="618"/>
          <ac:picMkLst>
            <pc:docMk/>
            <pc:sldMk cId="4268327862" sldId="346"/>
            <ac:picMk id="2" creationId="{4FCBB9F3-4F07-4CD9-18B8-6A83C866F201}"/>
          </ac:picMkLst>
        </pc:picChg>
      </pc:sldChg>
      <pc:sldChg chg="modSp add mod">
        <pc:chgData name="Mulhern, Vicky" userId="c28e1ec5-8f52-4786-870e-f922a4a7a6cb" providerId="ADAL" clId="{3FE35E2E-3A7C-415D-A7DE-708821D1CC84}" dt="2024-11-26T12:49:20.819" v="952" actId="404"/>
        <pc:sldMkLst>
          <pc:docMk/>
          <pc:sldMk cId="378375200" sldId="347"/>
        </pc:sldMkLst>
        <pc:spChg chg="mod">
          <ac:chgData name="Mulhern, Vicky" userId="c28e1ec5-8f52-4786-870e-f922a4a7a6cb" providerId="ADAL" clId="{3FE35E2E-3A7C-415D-A7DE-708821D1CC84}" dt="2024-11-26T12:36:51.056" v="635" actId="20577"/>
          <ac:spMkLst>
            <pc:docMk/>
            <pc:sldMk cId="378375200" sldId="347"/>
            <ac:spMk id="4" creationId="{9E2E97DA-A0DB-3D92-C382-60816A1DD165}"/>
          </ac:spMkLst>
        </pc:spChg>
        <pc:spChg chg="mod">
          <ac:chgData name="Mulhern, Vicky" userId="c28e1ec5-8f52-4786-870e-f922a4a7a6cb" providerId="ADAL" clId="{3FE35E2E-3A7C-415D-A7DE-708821D1CC84}" dt="2024-11-26T12:49:20.819" v="952" actId="404"/>
          <ac:spMkLst>
            <pc:docMk/>
            <pc:sldMk cId="378375200" sldId="347"/>
            <ac:spMk id="5" creationId="{79B2B356-B44A-512F-31F2-6AE8C414D7C7}"/>
          </ac:spMkLst>
        </pc:spChg>
      </pc:sldChg>
      <pc:sldChg chg="modSp add mod">
        <pc:chgData name="Mulhern, Vicky" userId="c28e1ec5-8f52-4786-870e-f922a4a7a6cb" providerId="ADAL" clId="{3FE35E2E-3A7C-415D-A7DE-708821D1CC84}" dt="2024-11-26T12:42:51.035" v="763" actId="20577"/>
        <pc:sldMkLst>
          <pc:docMk/>
          <pc:sldMk cId="1074027476" sldId="348"/>
        </pc:sldMkLst>
        <pc:spChg chg="mod">
          <ac:chgData name="Mulhern, Vicky" userId="c28e1ec5-8f52-4786-870e-f922a4a7a6cb" providerId="ADAL" clId="{3FE35E2E-3A7C-415D-A7DE-708821D1CC84}" dt="2024-11-26T12:42:51.035" v="763" actId="20577"/>
          <ac:spMkLst>
            <pc:docMk/>
            <pc:sldMk cId="1074027476" sldId="348"/>
            <ac:spMk id="5" creationId="{79B2B356-B44A-512F-31F2-6AE8C414D7C7}"/>
          </ac:spMkLst>
        </pc:spChg>
        <pc:spChg chg="mod">
          <ac:chgData name="Mulhern, Vicky" userId="c28e1ec5-8f52-4786-870e-f922a4a7a6cb" providerId="ADAL" clId="{3FE35E2E-3A7C-415D-A7DE-708821D1CC84}" dt="2024-11-26T12:37:05.783" v="649" actId="20577"/>
          <ac:spMkLst>
            <pc:docMk/>
            <pc:sldMk cId="1074027476" sldId="348"/>
            <ac:spMk id="8" creationId="{FE0C4B3D-FBF4-B1ED-43F9-6A5824AAB071}"/>
          </ac:spMkLst>
        </pc:spChg>
      </pc:sldChg>
      <pc:sldChg chg="modSp add mod ord">
        <pc:chgData name="Mulhern, Vicky" userId="c28e1ec5-8f52-4786-870e-f922a4a7a6cb" providerId="ADAL" clId="{3FE35E2E-3A7C-415D-A7DE-708821D1CC84}" dt="2024-11-26T14:38:55.691" v="2128" actId="20577"/>
        <pc:sldMkLst>
          <pc:docMk/>
          <pc:sldMk cId="467773353" sldId="349"/>
        </pc:sldMkLst>
        <pc:spChg chg="mod">
          <ac:chgData name="Mulhern, Vicky" userId="c28e1ec5-8f52-4786-870e-f922a4a7a6cb" providerId="ADAL" clId="{3FE35E2E-3A7C-415D-A7DE-708821D1CC84}" dt="2024-11-26T14:38:55.691" v="2128" actId="20577"/>
          <ac:spMkLst>
            <pc:docMk/>
            <pc:sldMk cId="467773353" sldId="349"/>
            <ac:spMk id="5" creationId="{79B2B356-B44A-512F-31F2-6AE8C414D7C7}"/>
          </ac:spMkLst>
        </pc:spChg>
        <pc:spChg chg="mod">
          <ac:chgData name="Mulhern, Vicky" userId="c28e1ec5-8f52-4786-870e-f922a4a7a6cb" providerId="ADAL" clId="{3FE35E2E-3A7C-415D-A7DE-708821D1CC84}" dt="2024-11-26T12:46:06.585" v="806" actId="20577"/>
          <ac:spMkLst>
            <pc:docMk/>
            <pc:sldMk cId="467773353" sldId="349"/>
            <ac:spMk id="8" creationId="{FE0C4B3D-FBF4-B1ED-43F9-6A5824AAB071}"/>
          </ac:spMkLst>
        </pc:spChg>
      </pc:sldChg>
      <pc:sldChg chg="modSp add mod">
        <pc:chgData name="Mulhern, Vicky" userId="c28e1ec5-8f52-4786-870e-f922a4a7a6cb" providerId="ADAL" clId="{3FE35E2E-3A7C-415D-A7DE-708821D1CC84}" dt="2024-11-26T12:48:29.414" v="937" actId="255"/>
        <pc:sldMkLst>
          <pc:docMk/>
          <pc:sldMk cId="2048487349" sldId="350"/>
        </pc:sldMkLst>
        <pc:spChg chg="mod">
          <ac:chgData name="Mulhern, Vicky" userId="c28e1ec5-8f52-4786-870e-f922a4a7a6cb" providerId="ADAL" clId="{3FE35E2E-3A7C-415D-A7DE-708821D1CC84}" dt="2024-11-26T12:47:18.759" v="870" actId="20577"/>
          <ac:spMkLst>
            <pc:docMk/>
            <pc:sldMk cId="2048487349" sldId="350"/>
            <ac:spMk id="4" creationId="{9E2E97DA-A0DB-3D92-C382-60816A1DD165}"/>
          </ac:spMkLst>
        </pc:spChg>
        <pc:spChg chg="mod">
          <ac:chgData name="Mulhern, Vicky" userId="c28e1ec5-8f52-4786-870e-f922a4a7a6cb" providerId="ADAL" clId="{3FE35E2E-3A7C-415D-A7DE-708821D1CC84}" dt="2024-11-26T12:48:29.414" v="937" actId="255"/>
          <ac:spMkLst>
            <pc:docMk/>
            <pc:sldMk cId="2048487349" sldId="350"/>
            <ac:spMk id="5" creationId="{79B2B356-B44A-512F-31F2-6AE8C414D7C7}"/>
          </ac:spMkLst>
        </pc:spChg>
      </pc:sldChg>
      <pc:sldChg chg="modSp add mod">
        <pc:chgData name="Mulhern, Vicky" userId="c28e1ec5-8f52-4786-870e-f922a4a7a6cb" providerId="ADAL" clId="{3FE35E2E-3A7C-415D-A7DE-708821D1CC84}" dt="2024-11-26T14:39:51.438" v="2192" actId="20577"/>
        <pc:sldMkLst>
          <pc:docMk/>
          <pc:sldMk cId="1769344818" sldId="351"/>
        </pc:sldMkLst>
        <pc:spChg chg="mod">
          <ac:chgData name="Mulhern, Vicky" userId="c28e1ec5-8f52-4786-870e-f922a4a7a6cb" providerId="ADAL" clId="{3FE35E2E-3A7C-415D-A7DE-708821D1CC84}" dt="2024-11-26T14:39:51.438" v="2192" actId="20577"/>
          <ac:spMkLst>
            <pc:docMk/>
            <pc:sldMk cId="1769344818" sldId="351"/>
            <ac:spMk id="5" creationId="{79B2B356-B44A-512F-31F2-6AE8C414D7C7}"/>
          </ac:spMkLst>
        </pc:spChg>
        <pc:spChg chg="mod">
          <ac:chgData name="Mulhern, Vicky" userId="c28e1ec5-8f52-4786-870e-f922a4a7a6cb" providerId="ADAL" clId="{3FE35E2E-3A7C-415D-A7DE-708821D1CC84}" dt="2024-11-26T12:47:37.355" v="889" actId="20577"/>
          <ac:spMkLst>
            <pc:docMk/>
            <pc:sldMk cId="1769344818" sldId="351"/>
            <ac:spMk id="8" creationId="{FE0C4B3D-FBF4-B1ED-43F9-6A5824AAB071}"/>
          </ac:spMkLst>
        </pc:spChg>
      </pc:sldChg>
      <pc:sldChg chg="modSp add del mod">
        <pc:chgData name="Mulhern, Vicky" userId="c28e1ec5-8f52-4786-870e-f922a4a7a6cb" providerId="ADAL" clId="{3FE35E2E-3A7C-415D-A7DE-708821D1CC84}" dt="2024-11-26T13:44:02.152" v="2007" actId="47"/>
        <pc:sldMkLst>
          <pc:docMk/>
          <pc:sldMk cId="490024427" sldId="352"/>
        </pc:sldMkLst>
        <pc:spChg chg="mod">
          <ac:chgData name="Mulhern, Vicky" userId="c28e1ec5-8f52-4786-870e-f922a4a7a6cb" providerId="ADAL" clId="{3FE35E2E-3A7C-415D-A7DE-708821D1CC84}" dt="2024-11-26T13:28:52.271" v="958" actId="27636"/>
          <ac:spMkLst>
            <pc:docMk/>
            <pc:sldMk cId="490024427" sldId="352"/>
            <ac:spMk id="5" creationId="{70B9881C-4CF4-974A-93B9-D9A0EBEC648F}"/>
          </ac:spMkLst>
        </pc:spChg>
      </pc:sldChg>
      <pc:sldChg chg="add del">
        <pc:chgData name="Mulhern, Vicky" userId="c28e1ec5-8f52-4786-870e-f922a4a7a6cb" providerId="ADAL" clId="{3FE35E2E-3A7C-415D-A7DE-708821D1CC84}" dt="2024-11-26T13:44:02.152" v="2007" actId="47"/>
        <pc:sldMkLst>
          <pc:docMk/>
          <pc:sldMk cId="3666434777" sldId="353"/>
        </pc:sldMkLst>
      </pc:sldChg>
      <pc:sldChg chg="modSp add del mod">
        <pc:chgData name="Mulhern, Vicky" userId="c28e1ec5-8f52-4786-870e-f922a4a7a6cb" providerId="ADAL" clId="{3FE35E2E-3A7C-415D-A7DE-708821D1CC84}" dt="2024-11-26T13:44:02.152" v="2007" actId="47"/>
        <pc:sldMkLst>
          <pc:docMk/>
          <pc:sldMk cId="3316556609" sldId="354"/>
        </pc:sldMkLst>
        <pc:spChg chg="mod">
          <ac:chgData name="Mulhern, Vicky" userId="c28e1ec5-8f52-4786-870e-f922a4a7a6cb" providerId="ADAL" clId="{3FE35E2E-3A7C-415D-A7DE-708821D1CC84}" dt="2024-11-26T13:28:52.315" v="959" actId="27636"/>
          <ac:spMkLst>
            <pc:docMk/>
            <pc:sldMk cId="3316556609" sldId="354"/>
            <ac:spMk id="3" creationId="{1E2A469F-28A4-FE83-FEEF-3BF28B4C99F9}"/>
          </ac:spMkLst>
        </pc:spChg>
      </pc:sldChg>
      <pc:sldChg chg="delSp modSp add del mod setBg delDesignElem">
        <pc:chgData name="Mulhern, Vicky" userId="c28e1ec5-8f52-4786-870e-f922a4a7a6cb" providerId="ADAL" clId="{3FE35E2E-3A7C-415D-A7DE-708821D1CC84}" dt="2024-11-26T13:44:02.152" v="2007" actId="47"/>
        <pc:sldMkLst>
          <pc:docMk/>
          <pc:sldMk cId="826446124" sldId="355"/>
        </pc:sldMkLst>
        <pc:spChg chg="mod">
          <ac:chgData name="Mulhern, Vicky" userId="c28e1ec5-8f52-4786-870e-f922a4a7a6cb" providerId="ADAL" clId="{3FE35E2E-3A7C-415D-A7DE-708821D1CC84}" dt="2024-11-26T13:28:52.315" v="960" actId="27636"/>
          <ac:spMkLst>
            <pc:docMk/>
            <pc:sldMk cId="826446124" sldId="355"/>
            <ac:spMk id="2" creationId="{611F6E8A-23ED-A377-57CF-55141B36E390}"/>
          </ac:spMkLst>
        </pc:spChg>
        <pc:spChg chg="del">
          <ac:chgData name="Mulhern, Vicky" userId="c28e1ec5-8f52-4786-870e-f922a4a7a6cb" providerId="ADAL" clId="{3FE35E2E-3A7C-415D-A7DE-708821D1CC84}" dt="2024-11-26T13:28:52.210" v="957"/>
          <ac:spMkLst>
            <pc:docMk/>
            <pc:sldMk cId="826446124" sldId="355"/>
            <ac:spMk id="9" creationId="{BACC6370-2D7E-4714-9D71-7542949D7D5D}"/>
          </ac:spMkLst>
        </pc:spChg>
        <pc:spChg chg="del">
          <ac:chgData name="Mulhern, Vicky" userId="c28e1ec5-8f52-4786-870e-f922a4a7a6cb" providerId="ADAL" clId="{3FE35E2E-3A7C-415D-A7DE-708821D1CC84}" dt="2024-11-26T13:28:52.210" v="957"/>
          <ac:spMkLst>
            <pc:docMk/>
            <pc:sldMk cId="826446124" sldId="355"/>
            <ac:spMk id="11" creationId="{256B2C21-A230-48C0-8DF1-C46611373C44}"/>
          </ac:spMkLst>
        </pc:spChg>
        <pc:spChg chg="del">
          <ac:chgData name="Mulhern, Vicky" userId="c28e1ec5-8f52-4786-870e-f922a4a7a6cb" providerId="ADAL" clId="{3FE35E2E-3A7C-415D-A7DE-708821D1CC84}" dt="2024-11-26T13:28:52.210" v="957"/>
          <ac:spMkLst>
            <pc:docMk/>
            <pc:sldMk cId="826446124" sldId="355"/>
            <ac:spMk id="13" creationId="{3847E18C-932D-4C95-AABA-FEC7C9499AD7}"/>
          </ac:spMkLst>
        </pc:spChg>
        <pc:spChg chg="del">
          <ac:chgData name="Mulhern, Vicky" userId="c28e1ec5-8f52-4786-870e-f922a4a7a6cb" providerId="ADAL" clId="{3FE35E2E-3A7C-415D-A7DE-708821D1CC84}" dt="2024-11-26T13:28:52.210" v="957"/>
          <ac:spMkLst>
            <pc:docMk/>
            <pc:sldMk cId="826446124" sldId="355"/>
            <ac:spMk id="15" creationId="{3150CB11-0C61-439E-910F-5787759E72A0}"/>
          </ac:spMkLst>
        </pc:spChg>
        <pc:spChg chg="del">
          <ac:chgData name="Mulhern, Vicky" userId="c28e1ec5-8f52-4786-870e-f922a4a7a6cb" providerId="ADAL" clId="{3FE35E2E-3A7C-415D-A7DE-708821D1CC84}" dt="2024-11-26T13:28:52.210" v="957"/>
          <ac:spMkLst>
            <pc:docMk/>
            <pc:sldMk cId="826446124" sldId="355"/>
            <ac:spMk id="17" creationId="{43F8A58B-5155-44CE-A5FF-7647B47D0A7A}"/>
          </ac:spMkLst>
        </pc:spChg>
        <pc:spChg chg="del">
          <ac:chgData name="Mulhern, Vicky" userId="c28e1ec5-8f52-4786-870e-f922a4a7a6cb" providerId="ADAL" clId="{3FE35E2E-3A7C-415D-A7DE-708821D1CC84}" dt="2024-11-26T13:28:52.210" v="957"/>
          <ac:spMkLst>
            <pc:docMk/>
            <pc:sldMk cId="826446124" sldId="355"/>
            <ac:spMk id="19" creationId="{443F2ACA-E6D6-4028-82DD-F03C262D5DE6}"/>
          </ac:spMkLst>
        </pc:spChg>
      </pc:sldChg>
      <pc:sldChg chg="modSp add mod">
        <pc:chgData name="Mulhern, Vicky" userId="c28e1ec5-8f52-4786-870e-f922a4a7a6cb" providerId="ADAL" clId="{3FE35E2E-3A7C-415D-A7DE-708821D1CC84}" dt="2024-11-26T13:41:32.143" v="2006" actId="1076"/>
        <pc:sldMkLst>
          <pc:docMk/>
          <pc:sldMk cId="306698385" sldId="356"/>
        </pc:sldMkLst>
        <pc:spChg chg="mod">
          <ac:chgData name="Mulhern, Vicky" userId="c28e1ec5-8f52-4786-870e-f922a4a7a6cb" providerId="ADAL" clId="{3FE35E2E-3A7C-415D-A7DE-708821D1CC84}" dt="2024-11-26T13:41:32.143" v="2006" actId="1076"/>
          <ac:spMkLst>
            <pc:docMk/>
            <pc:sldMk cId="306698385" sldId="356"/>
            <ac:spMk id="2" creationId="{C5B474ED-4771-D52C-6D18-307306A34B1A}"/>
          </ac:spMkLst>
        </pc:spChg>
      </pc:sldChg>
      <pc:sldChg chg="modSp add del mod">
        <pc:chgData name="Mulhern, Vicky" userId="c28e1ec5-8f52-4786-870e-f922a4a7a6cb" providerId="ADAL" clId="{3FE35E2E-3A7C-415D-A7DE-708821D1CC84}" dt="2024-11-26T13:30:02.498" v="1005"/>
        <pc:sldMkLst>
          <pc:docMk/>
          <pc:sldMk cId="4098142054" sldId="356"/>
        </pc:sldMkLst>
        <pc:spChg chg="mod">
          <ac:chgData name="Mulhern, Vicky" userId="c28e1ec5-8f52-4786-870e-f922a4a7a6cb" providerId="ADAL" clId="{3FE35E2E-3A7C-415D-A7DE-708821D1CC84}" dt="2024-11-26T13:30:02.498" v="1005"/>
          <ac:spMkLst>
            <pc:docMk/>
            <pc:sldMk cId="4098142054" sldId="356"/>
            <ac:spMk id="5" creationId="{70B9881C-4CF4-974A-93B9-D9A0EBEC648F}"/>
          </ac:spMkLst>
        </pc:spChg>
      </pc:sldChg>
      <pc:sldChg chg="modSp add mod modAnim">
        <pc:chgData name="Mulhern, Vicky" userId="c28e1ec5-8f52-4786-870e-f922a4a7a6cb" providerId="ADAL" clId="{3FE35E2E-3A7C-415D-A7DE-708821D1CC84}" dt="2024-11-26T14:42:41.287" v="2253"/>
        <pc:sldMkLst>
          <pc:docMk/>
          <pc:sldMk cId="288239996" sldId="357"/>
        </pc:sldMkLst>
        <pc:spChg chg="mod">
          <ac:chgData name="Mulhern, Vicky" userId="c28e1ec5-8f52-4786-870e-f922a4a7a6cb" providerId="ADAL" clId="{3FE35E2E-3A7C-415D-A7DE-708821D1CC84}" dt="2024-11-26T13:35:35.262" v="1507" actId="20577"/>
          <ac:spMkLst>
            <pc:docMk/>
            <pc:sldMk cId="288239996" sldId="357"/>
            <ac:spMk id="5" creationId="{79B2B356-B44A-512F-31F2-6AE8C414D7C7}"/>
          </ac:spMkLst>
        </pc:spChg>
        <pc:spChg chg="mod">
          <ac:chgData name="Mulhern, Vicky" userId="c28e1ec5-8f52-4786-870e-f922a4a7a6cb" providerId="ADAL" clId="{3FE35E2E-3A7C-415D-A7DE-708821D1CC84}" dt="2024-11-26T14:41:36.267" v="2251" actId="20577"/>
          <ac:spMkLst>
            <pc:docMk/>
            <pc:sldMk cId="288239996" sldId="357"/>
            <ac:spMk id="8" creationId="{FE0C4B3D-FBF4-B1ED-43F9-6A5824AAB071}"/>
          </ac:spMkLst>
        </pc:spChg>
      </pc:sldChg>
      <pc:sldChg chg="add del">
        <pc:chgData name="Mulhern, Vicky" userId="c28e1ec5-8f52-4786-870e-f922a4a7a6cb" providerId="ADAL" clId="{3FE35E2E-3A7C-415D-A7DE-708821D1CC84}" dt="2024-11-26T13:30:02.498" v="1005"/>
        <pc:sldMkLst>
          <pc:docMk/>
          <pc:sldMk cId="1493529915" sldId="357"/>
        </pc:sldMkLst>
      </pc:sldChg>
      <pc:sldChg chg="add">
        <pc:chgData name="Mulhern, Vicky" userId="c28e1ec5-8f52-4786-870e-f922a4a7a6cb" providerId="ADAL" clId="{3FE35E2E-3A7C-415D-A7DE-708821D1CC84}" dt="2024-11-26T13:35:04.872" v="1424" actId="2890"/>
        <pc:sldMkLst>
          <pc:docMk/>
          <pc:sldMk cId="901130249" sldId="358"/>
        </pc:sldMkLst>
      </pc:sldChg>
      <pc:sldChg chg="modSp add del mod">
        <pc:chgData name="Mulhern, Vicky" userId="c28e1ec5-8f52-4786-870e-f922a4a7a6cb" providerId="ADAL" clId="{3FE35E2E-3A7C-415D-A7DE-708821D1CC84}" dt="2024-11-26T13:30:02.498" v="1005"/>
        <pc:sldMkLst>
          <pc:docMk/>
          <pc:sldMk cId="1120700033" sldId="358"/>
        </pc:sldMkLst>
        <pc:spChg chg="mod">
          <ac:chgData name="Mulhern, Vicky" userId="c28e1ec5-8f52-4786-870e-f922a4a7a6cb" providerId="ADAL" clId="{3FE35E2E-3A7C-415D-A7DE-708821D1CC84}" dt="2024-11-26T13:30:02.498" v="1005"/>
          <ac:spMkLst>
            <pc:docMk/>
            <pc:sldMk cId="1120700033" sldId="358"/>
            <ac:spMk id="3" creationId="{1E2A469F-28A4-FE83-FEEF-3BF28B4C99F9}"/>
          </ac:spMkLst>
        </pc:spChg>
      </pc:sldChg>
      <pc:sldChg chg="addSp delSp modSp add del mod setBg delDesignElem">
        <pc:chgData name="Mulhern, Vicky" userId="c28e1ec5-8f52-4786-870e-f922a4a7a6cb" providerId="ADAL" clId="{3FE35E2E-3A7C-415D-A7DE-708821D1CC84}" dt="2024-11-26T13:30:02.498" v="1005"/>
        <pc:sldMkLst>
          <pc:docMk/>
          <pc:sldMk cId="674422395" sldId="359"/>
        </pc:sldMkLst>
        <pc:spChg chg="mod">
          <ac:chgData name="Mulhern, Vicky" userId="c28e1ec5-8f52-4786-870e-f922a4a7a6cb" providerId="ADAL" clId="{3FE35E2E-3A7C-415D-A7DE-708821D1CC84}" dt="2024-11-26T13:30:02.498" v="1005"/>
          <ac:spMkLst>
            <pc:docMk/>
            <pc:sldMk cId="674422395" sldId="359"/>
            <ac:spMk id="2" creationId="{611F6E8A-23ED-A377-57CF-55141B36E390}"/>
          </ac:spMkLst>
        </pc:spChg>
        <pc:spChg chg="add del">
          <ac:chgData name="Mulhern, Vicky" userId="c28e1ec5-8f52-4786-870e-f922a4a7a6cb" providerId="ADAL" clId="{3FE35E2E-3A7C-415D-A7DE-708821D1CC84}" dt="2024-11-26T13:30:02.498" v="1005"/>
          <ac:spMkLst>
            <pc:docMk/>
            <pc:sldMk cId="674422395" sldId="359"/>
            <ac:spMk id="9" creationId="{BACC6370-2D7E-4714-9D71-7542949D7D5D}"/>
          </ac:spMkLst>
        </pc:spChg>
        <pc:spChg chg="add del">
          <ac:chgData name="Mulhern, Vicky" userId="c28e1ec5-8f52-4786-870e-f922a4a7a6cb" providerId="ADAL" clId="{3FE35E2E-3A7C-415D-A7DE-708821D1CC84}" dt="2024-11-26T13:30:02.498" v="1005"/>
          <ac:spMkLst>
            <pc:docMk/>
            <pc:sldMk cId="674422395" sldId="359"/>
            <ac:spMk id="11" creationId="{256B2C21-A230-48C0-8DF1-C46611373C44}"/>
          </ac:spMkLst>
        </pc:spChg>
        <pc:spChg chg="add del">
          <ac:chgData name="Mulhern, Vicky" userId="c28e1ec5-8f52-4786-870e-f922a4a7a6cb" providerId="ADAL" clId="{3FE35E2E-3A7C-415D-A7DE-708821D1CC84}" dt="2024-11-26T13:30:02.498" v="1005"/>
          <ac:spMkLst>
            <pc:docMk/>
            <pc:sldMk cId="674422395" sldId="359"/>
            <ac:spMk id="13" creationId="{3847E18C-932D-4C95-AABA-FEC7C9499AD7}"/>
          </ac:spMkLst>
        </pc:spChg>
        <pc:spChg chg="add del">
          <ac:chgData name="Mulhern, Vicky" userId="c28e1ec5-8f52-4786-870e-f922a4a7a6cb" providerId="ADAL" clId="{3FE35E2E-3A7C-415D-A7DE-708821D1CC84}" dt="2024-11-26T13:30:02.498" v="1005"/>
          <ac:spMkLst>
            <pc:docMk/>
            <pc:sldMk cId="674422395" sldId="359"/>
            <ac:spMk id="15" creationId="{3150CB11-0C61-439E-910F-5787759E72A0}"/>
          </ac:spMkLst>
        </pc:spChg>
        <pc:spChg chg="add del">
          <ac:chgData name="Mulhern, Vicky" userId="c28e1ec5-8f52-4786-870e-f922a4a7a6cb" providerId="ADAL" clId="{3FE35E2E-3A7C-415D-A7DE-708821D1CC84}" dt="2024-11-26T13:30:02.498" v="1005"/>
          <ac:spMkLst>
            <pc:docMk/>
            <pc:sldMk cId="674422395" sldId="359"/>
            <ac:spMk id="17" creationId="{43F8A58B-5155-44CE-A5FF-7647B47D0A7A}"/>
          </ac:spMkLst>
        </pc:spChg>
        <pc:spChg chg="add del">
          <ac:chgData name="Mulhern, Vicky" userId="c28e1ec5-8f52-4786-870e-f922a4a7a6cb" providerId="ADAL" clId="{3FE35E2E-3A7C-415D-A7DE-708821D1CC84}" dt="2024-11-26T13:30:02.498" v="1005"/>
          <ac:spMkLst>
            <pc:docMk/>
            <pc:sldMk cId="674422395" sldId="359"/>
            <ac:spMk id="19" creationId="{443F2ACA-E6D6-4028-82DD-F03C262D5DE6}"/>
          </ac:spMkLst>
        </pc:spChg>
      </pc:sldChg>
      <pc:sldChg chg="modSp add mod ord">
        <pc:chgData name="Mulhern, Vicky" userId="c28e1ec5-8f52-4786-870e-f922a4a7a6cb" providerId="ADAL" clId="{3FE35E2E-3A7C-415D-A7DE-708821D1CC84}" dt="2024-11-26T14:43:11.640" v="2257" actId="20577"/>
        <pc:sldMkLst>
          <pc:docMk/>
          <pc:sldMk cId="1479822525" sldId="359"/>
        </pc:sldMkLst>
        <pc:spChg chg="mod">
          <ac:chgData name="Mulhern, Vicky" userId="c28e1ec5-8f52-4786-870e-f922a4a7a6cb" providerId="ADAL" clId="{3FE35E2E-3A7C-415D-A7DE-708821D1CC84}" dt="2024-11-26T14:43:11.640" v="2257" actId="20577"/>
          <ac:spMkLst>
            <pc:docMk/>
            <pc:sldMk cId="1479822525" sldId="359"/>
            <ac:spMk id="5" creationId="{79B2B356-B44A-512F-31F2-6AE8C414D7C7}"/>
          </ac:spMkLst>
        </pc:spChg>
        <pc:spChg chg="mod">
          <ac:chgData name="Mulhern, Vicky" userId="c28e1ec5-8f52-4786-870e-f922a4a7a6cb" providerId="ADAL" clId="{3FE35E2E-3A7C-415D-A7DE-708821D1CC84}" dt="2024-11-26T13:36:05.961" v="1553" actId="20577"/>
          <ac:spMkLst>
            <pc:docMk/>
            <pc:sldMk cId="1479822525" sldId="359"/>
            <ac:spMk id="8" creationId="{FE0C4B3D-FBF4-B1ED-43F9-6A5824AAB071}"/>
          </ac:spMkLst>
        </pc:spChg>
      </pc:sldChg>
      <pc:sldChg chg="modSp add del mod">
        <pc:chgData name="Mulhern, Vicky" userId="c28e1ec5-8f52-4786-870e-f922a4a7a6cb" providerId="ADAL" clId="{3FE35E2E-3A7C-415D-A7DE-708821D1CC84}" dt="2024-11-26T13:30:02.498" v="1005"/>
        <pc:sldMkLst>
          <pc:docMk/>
          <pc:sldMk cId="873650440" sldId="360"/>
        </pc:sldMkLst>
        <pc:spChg chg="mod">
          <ac:chgData name="Mulhern, Vicky" userId="c28e1ec5-8f52-4786-870e-f922a4a7a6cb" providerId="ADAL" clId="{3FE35E2E-3A7C-415D-A7DE-708821D1CC84}" dt="2024-11-26T13:30:02.498" v="1005"/>
          <ac:spMkLst>
            <pc:docMk/>
            <pc:sldMk cId="873650440" sldId="360"/>
            <ac:spMk id="3" creationId="{A97B23C8-E187-1823-A763-D01AC87E9A70}"/>
          </ac:spMkLst>
        </pc:spChg>
      </pc:sldChg>
      <pc:sldChg chg="modSp add mod">
        <pc:chgData name="Mulhern, Vicky" userId="c28e1ec5-8f52-4786-870e-f922a4a7a6cb" providerId="ADAL" clId="{3FE35E2E-3A7C-415D-A7DE-708821D1CC84}" dt="2024-11-26T13:38:40.975" v="1792" actId="20577"/>
        <pc:sldMkLst>
          <pc:docMk/>
          <pc:sldMk cId="2111508021" sldId="360"/>
        </pc:sldMkLst>
        <pc:spChg chg="mod">
          <ac:chgData name="Mulhern, Vicky" userId="c28e1ec5-8f52-4786-870e-f922a4a7a6cb" providerId="ADAL" clId="{3FE35E2E-3A7C-415D-A7DE-708821D1CC84}" dt="2024-11-26T13:38:40.975" v="1792" actId="20577"/>
          <ac:spMkLst>
            <pc:docMk/>
            <pc:sldMk cId="2111508021" sldId="360"/>
            <ac:spMk id="5" creationId="{79B2B356-B44A-512F-31F2-6AE8C414D7C7}"/>
          </ac:spMkLst>
        </pc:spChg>
        <pc:spChg chg="mod">
          <ac:chgData name="Mulhern, Vicky" userId="c28e1ec5-8f52-4786-870e-f922a4a7a6cb" providerId="ADAL" clId="{3FE35E2E-3A7C-415D-A7DE-708821D1CC84}" dt="2024-11-26T13:38:18.502" v="1743" actId="20577"/>
          <ac:spMkLst>
            <pc:docMk/>
            <pc:sldMk cId="2111508021" sldId="360"/>
            <ac:spMk id="8" creationId="{FE0C4B3D-FBF4-B1ED-43F9-6A5824AAB071}"/>
          </ac:spMkLst>
        </pc:spChg>
      </pc:sldChg>
      <pc:sldChg chg="modSp add mod">
        <pc:chgData name="Mulhern, Vicky" userId="c28e1ec5-8f52-4786-870e-f922a4a7a6cb" providerId="ADAL" clId="{3FE35E2E-3A7C-415D-A7DE-708821D1CC84}" dt="2024-11-26T13:40:20.762" v="2002" actId="20577"/>
        <pc:sldMkLst>
          <pc:docMk/>
          <pc:sldMk cId="1477883544" sldId="361"/>
        </pc:sldMkLst>
        <pc:spChg chg="mod">
          <ac:chgData name="Mulhern, Vicky" userId="c28e1ec5-8f52-4786-870e-f922a4a7a6cb" providerId="ADAL" clId="{3FE35E2E-3A7C-415D-A7DE-708821D1CC84}" dt="2024-11-26T13:40:20.762" v="2002" actId="20577"/>
          <ac:spMkLst>
            <pc:docMk/>
            <pc:sldMk cId="1477883544" sldId="361"/>
            <ac:spMk id="5" creationId="{79B2B356-B44A-512F-31F2-6AE8C414D7C7}"/>
          </ac:spMkLst>
        </pc:spChg>
        <pc:spChg chg="mod">
          <ac:chgData name="Mulhern, Vicky" userId="c28e1ec5-8f52-4786-870e-f922a4a7a6cb" providerId="ADAL" clId="{3FE35E2E-3A7C-415D-A7DE-708821D1CC84}" dt="2024-11-26T13:38:58.193" v="1805" actId="20577"/>
          <ac:spMkLst>
            <pc:docMk/>
            <pc:sldMk cId="1477883544" sldId="361"/>
            <ac:spMk id="8" creationId="{FE0C4B3D-FBF4-B1ED-43F9-6A5824AAB071}"/>
          </ac:spMkLst>
        </pc:spChg>
      </pc:sldChg>
      <pc:sldChg chg="modSp add del mod">
        <pc:chgData name="Mulhern, Vicky" userId="c28e1ec5-8f52-4786-870e-f922a4a7a6cb" providerId="ADAL" clId="{3FE35E2E-3A7C-415D-A7DE-708821D1CC84}" dt="2024-11-26T13:30:02.498" v="1005"/>
        <pc:sldMkLst>
          <pc:docMk/>
          <pc:sldMk cId="3147124374" sldId="361"/>
        </pc:sldMkLst>
        <pc:spChg chg="mod">
          <ac:chgData name="Mulhern, Vicky" userId="c28e1ec5-8f52-4786-870e-f922a4a7a6cb" providerId="ADAL" clId="{3FE35E2E-3A7C-415D-A7DE-708821D1CC84}" dt="2024-11-26T13:30:02.498" v="1005"/>
          <ac:spMkLst>
            <pc:docMk/>
            <pc:sldMk cId="3147124374" sldId="361"/>
            <ac:spMk id="3" creationId="{37708BC6-B514-A03B-1F92-2F5F62CA2EA3}"/>
          </ac:spMkLst>
        </pc:spChg>
      </pc:sldChg>
      <pc:sldChg chg="modSp add del mod">
        <pc:chgData name="Mulhern, Vicky" userId="c28e1ec5-8f52-4786-870e-f922a4a7a6cb" providerId="ADAL" clId="{3FE35E2E-3A7C-415D-A7DE-708821D1CC84}" dt="2024-11-26T13:45:08.401" v="2028" actId="47"/>
        <pc:sldMkLst>
          <pc:docMk/>
          <pc:sldMk cId="490024427" sldId="362"/>
        </pc:sldMkLst>
        <pc:spChg chg="mod">
          <ac:chgData name="Mulhern, Vicky" userId="c28e1ec5-8f52-4786-870e-f922a4a7a6cb" providerId="ADAL" clId="{3FE35E2E-3A7C-415D-A7DE-708821D1CC84}" dt="2024-11-26T13:44:18.400" v="2012" actId="27636"/>
          <ac:spMkLst>
            <pc:docMk/>
            <pc:sldMk cId="490024427" sldId="362"/>
            <ac:spMk id="5" creationId="{70B9881C-4CF4-974A-93B9-D9A0EBEC648F}"/>
          </ac:spMkLst>
        </pc:spChg>
      </pc:sldChg>
      <pc:sldChg chg="modSp add del mod">
        <pc:chgData name="Mulhern, Vicky" userId="c28e1ec5-8f52-4786-870e-f922a4a7a6cb" providerId="ADAL" clId="{3FE35E2E-3A7C-415D-A7DE-708821D1CC84}" dt="2024-11-26T13:30:02.498" v="1005"/>
        <pc:sldMkLst>
          <pc:docMk/>
          <pc:sldMk cId="2762089215" sldId="362"/>
        </pc:sldMkLst>
        <pc:spChg chg="mod">
          <ac:chgData name="Mulhern, Vicky" userId="c28e1ec5-8f52-4786-870e-f922a4a7a6cb" providerId="ADAL" clId="{3FE35E2E-3A7C-415D-A7DE-708821D1CC84}" dt="2024-11-26T13:30:02.498" v="1005"/>
          <ac:spMkLst>
            <pc:docMk/>
            <pc:sldMk cId="2762089215" sldId="362"/>
            <ac:spMk id="3" creationId="{C95CA27D-C9E8-CBDF-A3BA-0AC1D6D58091}"/>
          </ac:spMkLst>
        </pc:spChg>
      </pc:sldChg>
      <pc:sldChg chg="add del">
        <pc:chgData name="Mulhern, Vicky" userId="c28e1ec5-8f52-4786-870e-f922a4a7a6cb" providerId="ADAL" clId="{3FE35E2E-3A7C-415D-A7DE-708821D1CC84}" dt="2024-11-26T13:30:02.498" v="1005"/>
        <pc:sldMkLst>
          <pc:docMk/>
          <pc:sldMk cId="3202935295" sldId="363"/>
        </pc:sldMkLst>
      </pc:sldChg>
      <pc:sldChg chg="add del">
        <pc:chgData name="Mulhern, Vicky" userId="c28e1ec5-8f52-4786-870e-f922a4a7a6cb" providerId="ADAL" clId="{3FE35E2E-3A7C-415D-A7DE-708821D1CC84}" dt="2024-11-26T13:45:08.401" v="2028" actId="47"/>
        <pc:sldMkLst>
          <pc:docMk/>
          <pc:sldMk cId="3666434777" sldId="363"/>
        </pc:sldMkLst>
      </pc:sldChg>
      <pc:sldChg chg="add del">
        <pc:chgData name="Mulhern, Vicky" userId="c28e1ec5-8f52-4786-870e-f922a4a7a6cb" providerId="ADAL" clId="{3FE35E2E-3A7C-415D-A7DE-708821D1CC84}" dt="2024-11-26T13:30:02.498" v="1005"/>
        <pc:sldMkLst>
          <pc:docMk/>
          <pc:sldMk cId="99192550" sldId="364"/>
        </pc:sldMkLst>
      </pc:sldChg>
      <pc:sldChg chg="modSp add del mod">
        <pc:chgData name="Mulhern, Vicky" userId="c28e1ec5-8f52-4786-870e-f922a4a7a6cb" providerId="ADAL" clId="{3FE35E2E-3A7C-415D-A7DE-708821D1CC84}" dt="2024-11-26T13:45:08.401" v="2028" actId="47"/>
        <pc:sldMkLst>
          <pc:docMk/>
          <pc:sldMk cId="3316556609" sldId="364"/>
        </pc:sldMkLst>
        <pc:spChg chg="mod">
          <ac:chgData name="Mulhern, Vicky" userId="c28e1ec5-8f52-4786-870e-f922a4a7a6cb" providerId="ADAL" clId="{3FE35E2E-3A7C-415D-A7DE-708821D1CC84}" dt="2024-11-26T13:44:18.435" v="2013" actId="27636"/>
          <ac:spMkLst>
            <pc:docMk/>
            <pc:sldMk cId="3316556609" sldId="364"/>
            <ac:spMk id="3" creationId="{1E2A469F-28A4-FE83-FEEF-3BF28B4C99F9}"/>
          </ac:spMkLst>
        </pc:spChg>
      </pc:sldChg>
      <pc:sldChg chg="delSp modSp add del mod setBg delDesignElem">
        <pc:chgData name="Mulhern, Vicky" userId="c28e1ec5-8f52-4786-870e-f922a4a7a6cb" providerId="ADAL" clId="{3FE35E2E-3A7C-415D-A7DE-708821D1CC84}" dt="2024-11-26T13:45:08.401" v="2028" actId="47"/>
        <pc:sldMkLst>
          <pc:docMk/>
          <pc:sldMk cId="826446124" sldId="365"/>
        </pc:sldMkLst>
        <pc:spChg chg="mod">
          <ac:chgData name="Mulhern, Vicky" userId="c28e1ec5-8f52-4786-870e-f922a4a7a6cb" providerId="ADAL" clId="{3FE35E2E-3A7C-415D-A7DE-708821D1CC84}" dt="2024-11-26T13:44:18.435" v="2014" actId="27636"/>
          <ac:spMkLst>
            <pc:docMk/>
            <pc:sldMk cId="826446124" sldId="365"/>
            <ac:spMk id="2" creationId="{611F6E8A-23ED-A377-57CF-55141B36E390}"/>
          </ac:spMkLst>
        </pc:spChg>
        <pc:spChg chg="del">
          <ac:chgData name="Mulhern, Vicky" userId="c28e1ec5-8f52-4786-870e-f922a4a7a6cb" providerId="ADAL" clId="{3FE35E2E-3A7C-415D-A7DE-708821D1CC84}" dt="2024-11-26T13:44:18.365" v="2011"/>
          <ac:spMkLst>
            <pc:docMk/>
            <pc:sldMk cId="826446124" sldId="365"/>
            <ac:spMk id="9" creationId="{BACC6370-2D7E-4714-9D71-7542949D7D5D}"/>
          </ac:spMkLst>
        </pc:spChg>
        <pc:spChg chg="del">
          <ac:chgData name="Mulhern, Vicky" userId="c28e1ec5-8f52-4786-870e-f922a4a7a6cb" providerId="ADAL" clId="{3FE35E2E-3A7C-415D-A7DE-708821D1CC84}" dt="2024-11-26T13:44:18.365" v="2011"/>
          <ac:spMkLst>
            <pc:docMk/>
            <pc:sldMk cId="826446124" sldId="365"/>
            <ac:spMk id="11" creationId="{256B2C21-A230-48C0-8DF1-C46611373C44}"/>
          </ac:spMkLst>
        </pc:spChg>
        <pc:spChg chg="del">
          <ac:chgData name="Mulhern, Vicky" userId="c28e1ec5-8f52-4786-870e-f922a4a7a6cb" providerId="ADAL" clId="{3FE35E2E-3A7C-415D-A7DE-708821D1CC84}" dt="2024-11-26T13:44:18.365" v="2011"/>
          <ac:spMkLst>
            <pc:docMk/>
            <pc:sldMk cId="826446124" sldId="365"/>
            <ac:spMk id="13" creationId="{3847E18C-932D-4C95-AABA-FEC7C9499AD7}"/>
          </ac:spMkLst>
        </pc:spChg>
        <pc:spChg chg="del">
          <ac:chgData name="Mulhern, Vicky" userId="c28e1ec5-8f52-4786-870e-f922a4a7a6cb" providerId="ADAL" clId="{3FE35E2E-3A7C-415D-A7DE-708821D1CC84}" dt="2024-11-26T13:44:18.365" v="2011"/>
          <ac:spMkLst>
            <pc:docMk/>
            <pc:sldMk cId="826446124" sldId="365"/>
            <ac:spMk id="15" creationId="{3150CB11-0C61-439E-910F-5787759E72A0}"/>
          </ac:spMkLst>
        </pc:spChg>
        <pc:spChg chg="del">
          <ac:chgData name="Mulhern, Vicky" userId="c28e1ec5-8f52-4786-870e-f922a4a7a6cb" providerId="ADAL" clId="{3FE35E2E-3A7C-415D-A7DE-708821D1CC84}" dt="2024-11-26T13:44:18.365" v="2011"/>
          <ac:spMkLst>
            <pc:docMk/>
            <pc:sldMk cId="826446124" sldId="365"/>
            <ac:spMk id="17" creationId="{43F8A58B-5155-44CE-A5FF-7647B47D0A7A}"/>
          </ac:spMkLst>
        </pc:spChg>
        <pc:spChg chg="del">
          <ac:chgData name="Mulhern, Vicky" userId="c28e1ec5-8f52-4786-870e-f922a4a7a6cb" providerId="ADAL" clId="{3FE35E2E-3A7C-415D-A7DE-708821D1CC84}" dt="2024-11-26T13:44:18.365" v="2011"/>
          <ac:spMkLst>
            <pc:docMk/>
            <pc:sldMk cId="826446124" sldId="365"/>
            <ac:spMk id="19" creationId="{443F2ACA-E6D6-4028-82DD-F03C262D5DE6}"/>
          </ac:spMkLst>
        </pc:spChg>
      </pc:sldChg>
      <pc:sldChg chg="modSp add del mod">
        <pc:chgData name="Mulhern, Vicky" userId="c28e1ec5-8f52-4786-870e-f922a4a7a6cb" providerId="ADAL" clId="{3FE35E2E-3A7C-415D-A7DE-708821D1CC84}" dt="2024-11-26T13:30:02.498" v="1005"/>
        <pc:sldMkLst>
          <pc:docMk/>
          <pc:sldMk cId="2403670033" sldId="365"/>
        </pc:sldMkLst>
        <pc:spChg chg="mod">
          <ac:chgData name="Mulhern, Vicky" userId="c28e1ec5-8f52-4786-870e-f922a4a7a6cb" providerId="ADAL" clId="{3FE35E2E-3A7C-415D-A7DE-708821D1CC84}" dt="2024-11-26T13:30:02.498" v="1005"/>
          <ac:spMkLst>
            <pc:docMk/>
            <pc:sldMk cId="2403670033" sldId="365"/>
            <ac:spMk id="3" creationId="{485C9AE2-DB72-769C-0F2B-B98C91333E7F}"/>
          </ac:spMkLst>
        </pc:spChg>
      </pc:sldChg>
      <pc:sldChg chg="add">
        <pc:chgData name="Mulhern, Vicky" userId="c28e1ec5-8f52-4786-870e-f922a4a7a6cb" providerId="ADAL" clId="{3FE35E2E-3A7C-415D-A7DE-708821D1CC84}" dt="2024-11-26T14:40:17.076" v="2193" actId="2890"/>
        <pc:sldMkLst>
          <pc:docMk/>
          <pc:sldMk cId="1473616319" sldId="366"/>
        </pc:sldMkLst>
      </pc:sldChg>
      <pc:sldChg chg="modSp add del mod">
        <pc:chgData name="Mulhern, Vicky" userId="c28e1ec5-8f52-4786-870e-f922a4a7a6cb" providerId="ADAL" clId="{3FE35E2E-3A7C-415D-A7DE-708821D1CC84}" dt="2024-11-26T13:30:02.498" v="1005"/>
        <pc:sldMkLst>
          <pc:docMk/>
          <pc:sldMk cId="2869007060" sldId="366"/>
        </pc:sldMkLst>
        <pc:spChg chg="mod">
          <ac:chgData name="Mulhern, Vicky" userId="c28e1ec5-8f52-4786-870e-f922a4a7a6cb" providerId="ADAL" clId="{3FE35E2E-3A7C-415D-A7DE-708821D1CC84}" dt="2024-11-26T13:30:02.498" v="1005"/>
          <ac:spMkLst>
            <pc:docMk/>
            <pc:sldMk cId="2869007060" sldId="366"/>
            <ac:spMk id="3" creationId="{E3158DF0-06A2-98DF-B3CC-F819CBA2113A}"/>
          </ac:spMkLst>
        </pc:spChg>
      </pc:sldChg>
      <pc:sldChg chg="delSp add del setBg delDesignElem">
        <pc:chgData name="Mulhern, Vicky" userId="c28e1ec5-8f52-4786-870e-f922a4a7a6cb" providerId="ADAL" clId="{3FE35E2E-3A7C-415D-A7DE-708821D1CC84}" dt="2024-11-26T13:45:08.401" v="2028" actId="47"/>
        <pc:sldMkLst>
          <pc:docMk/>
          <pc:sldMk cId="3590191164" sldId="366"/>
        </pc:sldMkLst>
        <pc:spChg chg="del">
          <ac:chgData name="Mulhern, Vicky" userId="c28e1ec5-8f52-4786-870e-f922a4a7a6cb" providerId="ADAL" clId="{3FE35E2E-3A7C-415D-A7DE-708821D1CC84}" dt="2024-11-26T13:44:34.042" v="2026"/>
          <ac:spMkLst>
            <pc:docMk/>
            <pc:sldMk cId="3590191164" sldId="366"/>
            <ac:spMk id="22" creationId="{6F5A5072-7B47-4D32-B52A-4EBBF590B8A5}"/>
          </ac:spMkLst>
        </pc:spChg>
        <pc:spChg chg="del">
          <ac:chgData name="Mulhern, Vicky" userId="c28e1ec5-8f52-4786-870e-f922a4a7a6cb" providerId="ADAL" clId="{3FE35E2E-3A7C-415D-A7DE-708821D1CC84}" dt="2024-11-26T13:44:34.042" v="2026"/>
          <ac:spMkLst>
            <pc:docMk/>
            <pc:sldMk cId="3590191164" sldId="366"/>
            <ac:spMk id="23" creationId="{9715DAF0-AE1B-46C9-8A6B-DB2AA05AB91D}"/>
          </ac:spMkLst>
        </pc:spChg>
        <pc:spChg chg="del">
          <ac:chgData name="Mulhern, Vicky" userId="c28e1ec5-8f52-4786-870e-f922a4a7a6cb" providerId="ADAL" clId="{3FE35E2E-3A7C-415D-A7DE-708821D1CC84}" dt="2024-11-26T13:44:34.042" v="2026"/>
          <ac:spMkLst>
            <pc:docMk/>
            <pc:sldMk cId="3590191164" sldId="366"/>
            <ac:spMk id="24" creationId="{6016219D-510E-4184-9090-6D5578A87BD1}"/>
          </ac:spMkLst>
        </pc:spChg>
        <pc:spChg chg="del">
          <ac:chgData name="Mulhern, Vicky" userId="c28e1ec5-8f52-4786-870e-f922a4a7a6cb" providerId="ADAL" clId="{3FE35E2E-3A7C-415D-A7DE-708821D1CC84}" dt="2024-11-26T13:44:34.042" v="2026"/>
          <ac:spMkLst>
            <pc:docMk/>
            <pc:sldMk cId="3590191164" sldId="366"/>
            <ac:spMk id="25" creationId="{AFF4A713-7B75-4B21-90D7-5AB19547C728}"/>
          </ac:spMkLst>
        </pc:spChg>
        <pc:spChg chg="del">
          <ac:chgData name="Mulhern, Vicky" userId="c28e1ec5-8f52-4786-870e-f922a4a7a6cb" providerId="ADAL" clId="{3FE35E2E-3A7C-415D-A7DE-708821D1CC84}" dt="2024-11-26T13:44:34.042" v="2026"/>
          <ac:spMkLst>
            <pc:docMk/>
            <pc:sldMk cId="3590191164" sldId="366"/>
            <ac:spMk id="26" creationId="{DC631C0B-6DA6-4E57-8231-CE32B3434A7E}"/>
          </ac:spMkLst>
        </pc:spChg>
        <pc:spChg chg="del">
          <ac:chgData name="Mulhern, Vicky" userId="c28e1ec5-8f52-4786-870e-f922a4a7a6cb" providerId="ADAL" clId="{3FE35E2E-3A7C-415D-A7DE-708821D1CC84}" dt="2024-11-26T13:44:34.042" v="2026"/>
          <ac:spMkLst>
            <pc:docMk/>
            <pc:sldMk cId="3590191164" sldId="366"/>
            <ac:spMk id="27" creationId="{C29501E6-A978-4A61-9689-9085AF97A53A}"/>
          </ac:spMkLst>
        </pc:spChg>
      </pc:sldChg>
      <pc:sldChg chg="del">
        <pc:chgData name="Mulhern, Vicky" userId="c28e1ec5-8f52-4786-870e-f922a4a7a6cb" providerId="ADAL" clId="{3FE35E2E-3A7C-415D-A7DE-708821D1CC84}" dt="2024-11-26T13:45:08.401" v="2028" actId="47"/>
        <pc:sldMkLst>
          <pc:docMk/>
          <pc:sldMk cId="3816220907" sldId="367"/>
        </pc:sldMkLst>
      </pc:sldChg>
      <pc:sldChg chg="modSp add del mod">
        <pc:chgData name="Mulhern, Vicky" userId="c28e1ec5-8f52-4786-870e-f922a4a7a6cb" providerId="ADAL" clId="{3FE35E2E-3A7C-415D-A7DE-708821D1CC84}" dt="2024-11-26T13:30:02.498" v="1005"/>
        <pc:sldMkLst>
          <pc:docMk/>
          <pc:sldMk cId="4135479901" sldId="367"/>
        </pc:sldMkLst>
        <pc:spChg chg="mod">
          <ac:chgData name="Mulhern, Vicky" userId="c28e1ec5-8f52-4786-870e-f922a4a7a6cb" providerId="ADAL" clId="{3FE35E2E-3A7C-415D-A7DE-708821D1CC84}" dt="2024-11-26T13:30:02.498" v="1005"/>
          <ac:spMkLst>
            <pc:docMk/>
            <pc:sldMk cId="4135479901" sldId="367"/>
            <ac:spMk id="3" creationId="{064D631C-F4F9-A73E-97FB-3B1D2994309F}"/>
          </ac:spMkLst>
        </pc:spChg>
      </pc:sldChg>
      <pc:sldChg chg="modSp add del mod">
        <pc:chgData name="Mulhern, Vicky" userId="c28e1ec5-8f52-4786-870e-f922a4a7a6cb" providerId="ADAL" clId="{3FE35E2E-3A7C-415D-A7DE-708821D1CC84}" dt="2024-11-26T13:30:02.498" v="1005"/>
        <pc:sldMkLst>
          <pc:docMk/>
          <pc:sldMk cId="469759519" sldId="368"/>
        </pc:sldMkLst>
        <pc:spChg chg="mod">
          <ac:chgData name="Mulhern, Vicky" userId="c28e1ec5-8f52-4786-870e-f922a4a7a6cb" providerId="ADAL" clId="{3FE35E2E-3A7C-415D-A7DE-708821D1CC84}" dt="2024-11-26T13:30:02.498" v="1005"/>
          <ac:spMkLst>
            <pc:docMk/>
            <pc:sldMk cId="469759519" sldId="368"/>
            <ac:spMk id="3" creationId="{812912F3-C63C-6BDA-778C-C59E2A04D3F2}"/>
          </ac:spMkLst>
        </pc:spChg>
      </pc:sldChg>
      <pc:sldChg chg="modSp add del mod">
        <pc:chgData name="Mulhern, Vicky" userId="c28e1ec5-8f52-4786-870e-f922a4a7a6cb" providerId="ADAL" clId="{3FE35E2E-3A7C-415D-A7DE-708821D1CC84}" dt="2024-11-26T13:30:02.498" v="1005"/>
        <pc:sldMkLst>
          <pc:docMk/>
          <pc:sldMk cId="482185341" sldId="369"/>
        </pc:sldMkLst>
        <pc:spChg chg="mod">
          <ac:chgData name="Mulhern, Vicky" userId="c28e1ec5-8f52-4786-870e-f922a4a7a6cb" providerId="ADAL" clId="{3FE35E2E-3A7C-415D-A7DE-708821D1CC84}" dt="2024-11-26T13:30:02.498" v="1005"/>
          <ac:spMkLst>
            <pc:docMk/>
            <pc:sldMk cId="482185341" sldId="369"/>
            <ac:spMk id="4" creationId="{9342AD2B-678E-0A98-9497-9B032B6E6895}"/>
          </ac:spMkLst>
        </pc:spChg>
      </pc:sldChg>
      <pc:sldChg chg="modSp add del mod">
        <pc:chgData name="Mulhern, Vicky" userId="c28e1ec5-8f52-4786-870e-f922a4a7a6cb" providerId="ADAL" clId="{3FE35E2E-3A7C-415D-A7DE-708821D1CC84}" dt="2024-11-26T13:30:02.498" v="1005"/>
        <pc:sldMkLst>
          <pc:docMk/>
          <pc:sldMk cId="2252763593" sldId="370"/>
        </pc:sldMkLst>
        <pc:spChg chg="mod">
          <ac:chgData name="Mulhern, Vicky" userId="c28e1ec5-8f52-4786-870e-f922a4a7a6cb" providerId="ADAL" clId="{3FE35E2E-3A7C-415D-A7DE-708821D1CC84}" dt="2024-11-26T13:30:02.498" v="1005"/>
          <ac:spMkLst>
            <pc:docMk/>
            <pc:sldMk cId="2252763593" sldId="370"/>
            <ac:spMk id="3" creationId="{8FF86686-15B7-4ED2-A621-0F66AF1D73F3}"/>
          </ac:spMkLst>
        </pc:spChg>
      </pc:sldChg>
      <pc:sldChg chg="addSp delSp add del setBg delDesignElem">
        <pc:chgData name="Mulhern, Vicky" userId="c28e1ec5-8f52-4786-870e-f922a4a7a6cb" providerId="ADAL" clId="{3FE35E2E-3A7C-415D-A7DE-708821D1CC84}" dt="2024-11-26T13:30:02.498" v="1005"/>
        <pc:sldMkLst>
          <pc:docMk/>
          <pc:sldMk cId="962724793" sldId="371"/>
        </pc:sldMkLst>
        <pc:spChg chg="add del">
          <ac:chgData name="Mulhern, Vicky" userId="c28e1ec5-8f52-4786-870e-f922a4a7a6cb" providerId="ADAL" clId="{3FE35E2E-3A7C-415D-A7DE-708821D1CC84}" dt="2024-11-26T13:30:02.498" v="1005"/>
          <ac:spMkLst>
            <pc:docMk/>
            <pc:sldMk cId="962724793" sldId="371"/>
            <ac:spMk id="8" creationId="{09588DA8-065E-4F6F-8EFD-43104AB2E0CF}"/>
          </ac:spMkLst>
        </pc:spChg>
        <pc:spChg chg="add del">
          <ac:chgData name="Mulhern, Vicky" userId="c28e1ec5-8f52-4786-870e-f922a4a7a6cb" providerId="ADAL" clId="{3FE35E2E-3A7C-415D-A7DE-708821D1CC84}" dt="2024-11-26T13:30:02.498" v="1005"/>
          <ac:spMkLst>
            <pc:docMk/>
            <pc:sldMk cId="962724793" sldId="371"/>
            <ac:spMk id="10" creationId="{C4285719-470E-454C-AF62-8323075F1F5B}"/>
          </ac:spMkLst>
        </pc:spChg>
        <pc:spChg chg="add del">
          <ac:chgData name="Mulhern, Vicky" userId="c28e1ec5-8f52-4786-870e-f922a4a7a6cb" providerId="ADAL" clId="{3FE35E2E-3A7C-415D-A7DE-708821D1CC84}" dt="2024-11-26T13:30:02.498" v="1005"/>
          <ac:spMkLst>
            <pc:docMk/>
            <pc:sldMk cId="962724793" sldId="371"/>
            <ac:spMk id="12" creationId="{CD9FE4EF-C4D8-49A0-B2FF-81D8DB7D8A24}"/>
          </ac:spMkLst>
        </pc:spChg>
        <pc:spChg chg="add del">
          <ac:chgData name="Mulhern, Vicky" userId="c28e1ec5-8f52-4786-870e-f922a4a7a6cb" providerId="ADAL" clId="{3FE35E2E-3A7C-415D-A7DE-708821D1CC84}" dt="2024-11-26T13:30:02.498" v="1005"/>
          <ac:spMkLst>
            <pc:docMk/>
            <pc:sldMk cId="962724793" sldId="371"/>
            <ac:spMk id="14" creationId="{4300840D-0A0B-4512-BACA-B439D5B9C57C}"/>
          </ac:spMkLst>
        </pc:spChg>
        <pc:spChg chg="add del">
          <ac:chgData name="Mulhern, Vicky" userId="c28e1ec5-8f52-4786-870e-f922a4a7a6cb" providerId="ADAL" clId="{3FE35E2E-3A7C-415D-A7DE-708821D1CC84}" dt="2024-11-26T13:30:02.498" v="1005"/>
          <ac:spMkLst>
            <pc:docMk/>
            <pc:sldMk cId="962724793" sldId="371"/>
            <ac:spMk id="16" creationId="{D2B78728-A580-49A7-84F9-6EF6F583ADE0}"/>
          </ac:spMkLst>
        </pc:spChg>
        <pc:spChg chg="add del">
          <ac:chgData name="Mulhern, Vicky" userId="c28e1ec5-8f52-4786-870e-f922a4a7a6cb" providerId="ADAL" clId="{3FE35E2E-3A7C-415D-A7DE-708821D1CC84}" dt="2024-11-26T13:30:02.498" v="1005"/>
          <ac:spMkLst>
            <pc:docMk/>
            <pc:sldMk cId="962724793" sldId="371"/>
            <ac:spMk id="18" creationId="{38FAA1A1-D861-433F-88FA-1E9D6FD31D11}"/>
          </ac:spMkLst>
        </pc:spChg>
        <pc:spChg chg="add del">
          <ac:chgData name="Mulhern, Vicky" userId="c28e1ec5-8f52-4786-870e-f922a4a7a6cb" providerId="ADAL" clId="{3FE35E2E-3A7C-415D-A7DE-708821D1CC84}" dt="2024-11-26T13:30:02.498" v="1005"/>
          <ac:spMkLst>
            <pc:docMk/>
            <pc:sldMk cId="962724793" sldId="371"/>
            <ac:spMk id="20" creationId="{8D71EDA1-87BF-4D5D-AB79-F346FD19278A}"/>
          </ac:spMkLst>
        </pc:spChg>
      </pc:sldChg>
      <pc:sldChg chg="addSp delSp add del setBg delDesignElem">
        <pc:chgData name="Mulhern, Vicky" userId="c28e1ec5-8f52-4786-870e-f922a4a7a6cb" providerId="ADAL" clId="{3FE35E2E-3A7C-415D-A7DE-708821D1CC84}" dt="2024-11-26T13:30:02.498" v="1005"/>
        <pc:sldMkLst>
          <pc:docMk/>
          <pc:sldMk cId="1025860788" sldId="372"/>
        </pc:sldMkLst>
        <pc:spChg chg="add del">
          <ac:chgData name="Mulhern, Vicky" userId="c28e1ec5-8f52-4786-870e-f922a4a7a6cb" providerId="ADAL" clId="{3FE35E2E-3A7C-415D-A7DE-708821D1CC84}" dt="2024-11-26T13:30:02.498" v="1005"/>
          <ac:spMkLst>
            <pc:docMk/>
            <pc:sldMk cId="1025860788" sldId="372"/>
            <ac:spMk id="22" creationId="{6F5A5072-7B47-4D32-B52A-4EBBF590B8A5}"/>
          </ac:spMkLst>
        </pc:spChg>
        <pc:spChg chg="add del">
          <ac:chgData name="Mulhern, Vicky" userId="c28e1ec5-8f52-4786-870e-f922a4a7a6cb" providerId="ADAL" clId="{3FE35E2E-3A7C-415D-A7DE-708821D1CC84}" dt="2024-11-26T13:30:02.498" v="1005"/>
          <ac:spMkLst>
            <pc:docMk/>
            <pc:sldMk cId="1025860788" sldId="372"/>
            <ac:spMk id="23" creationId="{9715DAF0-AE1B-46C9-8A6B-DB2AA05AB91D}"/>
          </ac:spMkLst>
        </pc:spChg>
        <pc:spChg chg="add del">
          <ac:chgData name="Mulhern, Vicky" userId="c28e1ec5-8f52-4786-870e-f922a4a7a6cb" providerId="ADAL" clId="{3FE35E2E-3A7C-415D-A7DE-708821D1CC84}" dt="2024-11-26T13:30:02.498" v="1005"/>
          <ac:spMkLst>
            <pc:docMk/>
            <pc:sldMk cId="1025860788" sldId="372"/>
            <ac:spMk id="24" creationId="{6016219D-510E-4184-9090-6D5578A87BD1}"/>
          </ac:spMkLst>
        </pc:spChg>
        <pc:spChg chg="add del">
          <ac:chgData name="Mulhern, Vicky" userId="c28e1ec5-8f52-4786-870e-f922a4a7a6cb" providerId="ADAL" clId="{3FE35E2E-3A7C-415D-A7DE-708821D1CC84}" dt="2024-11-26T13:30:02.498" v="1005"/>
          <ac:spMkLst>
            <pc:docMk/>
            <pc:sldMk cId="1025860788" sldId="372"/>
            <ac:spMk id="25" creationId="{AFF4A713-7B75-4B21-90D7-5AB19547C728}"/>
          </ac:spMkLst>
        </pc:spChg>
        <pc:spChg chg="add del">
          <ac:chgData name="Mulhern, Vicky" userId="c28e1ec5-8f52-4786-870e-f922a4a7a6cb" providerId="ADAL" clId="{3FE35E2E-3A7C-415D-A7DE-708821D1CC84}" dt="2024-11-26T13:30:02.498" v="1005"/>
          <ac:spMkLst>
            <pc:docMk/>
            <pc:sldMk cId="1025860788" sldId="372"/>
            <ac:spMk id="26" creationId="{DC631C0B-6DA6-4E57-8231-CE32B3434A7E}"/>
          </ac:spMkLst>
        </pc:spChg>
        <pc:spChg chg="add del">
          <ac:chgData name="Mulhern, Vicky" userId="c28e1ec5-8f52-4786-870e-f922a4a7a6cb" providerId="ADAL" clId="{3FE35E2E-3A7C-415D-A7DE-708821D1CC84}" dt="2024-11-26T13:30:02.498" v="1005"/>
          <ac:spMkLst>
            <pc:docMk/>
            <pc:sldMk cId="1025860788" sldId="372"/>
            <ac:spMk id="27" creationId="{C29501E6-A978-4A61-9689-9085AF97A53A}"/>
          </ac:spMkLst>
        </pc:spChg>
      </pc:sldChg>
      <pc:sldChg chg="modSp add del mod">
        <pc:chgData name="Mulhern, Vicky" userId="c28e1ec5-8f52-4786-870e-f922a4a7a6cb" providerId="ADAL" clId="{3FE35E2E-3A7C-415D-A7DE-708821D1CC84}" dt="2024-11-26T13:30:02.498" v="1005"/>
        <pc:sldMkLst>
          <pc:docMk/>
          <pc:sldMk cId="1528710018" sldId="373"/>
        </pc:sldMkLst>
        <pc:spChg chg="mod">
          <ac:chgData name="Mulhern, Vicky" userId="c28e1ec5-8f52-4786-870e-f922a4a7a6cb" providerId="ADAL" clId="{3FE35E2E-3A7C-415D-A7DE-708821D1CC84}" dt="2024-11-26T13:30:02.498" v="1005"/>
          <ac:spMkLst>
            <pc:docMk/>
            <pc:sldMk cId="1528710018" sldId="373"/>
            <ac:spMk id="3" creationId="{43C1FA7C-0D90-C421-A872-B521998F6249}"/>
          </ac:spMkLst>
        </pc:spChg>
      </pc:sldChg>
      <pc:sldChg chg="add del">
        <pc:chgData name="Mulhern, Vicky" userId="c28e1ec5-8f52-4786-870e-f922a4a7a6cb" providerId="ADAL" clId="{3FE35E2E-3A7C-415D-A7DE-708821D1CC84}" dt="2024-11-26T13:30:02.498" v="1005"/>
        <pc:sldMkLst>
          <pc:docMk/>
          <pc:sldMk cId="699742211" sldId="374"/>
        </pc:sldMkLst>
      </pc:sldChg>
      <pc:sldMasterChg chg="delSldLayout">
        <pc:chgData name="Mulhern, Vicky" userId="c28e1ec5-8f52-4786-870e-f922a4a7a6cb" providerId="ADAL" clId="{3FE35E2E-3A7C-415D-A7DE-708821D1CC84}" dt="2024-11-26T13:45:10.688" v="2029" actId="47"/>
        <pc:sldMasterMkLst>
          <pc:docMk/>
          <pc:sldMasterMk cId="0" sldId="2147483648"/>
        </pc:sldMasterMkLst>
        <pc:sldLayoutChg chg="del">
          <pc:chgData name="Mulhern, Vicky" userId="c28e1ec5-8f52-4786-870e-f922a4a7a6cb" providerId="ADAL" clId="{3FE35E2E-3A7C-415D-A7DE-708821D1CC84}" dt="2024-11-26T13:45:08.401" v="2028" actId="47"/>
          <pc:sldLayoutMkLst>
            <pc:docMk/>
            <pc:sldMasterMk cId="0" sldId="2147483648"/>
            <pc:sldLayoutMk cId="118530653" sldId="2147483666"/>
          </pc:sldLayoutMkLst>
        </pc:sldLayoutChg>
        <pc:sldLayoutChg chg="del">
          <pc:chgData name="Mulhern, Vicky" userId="c28e1ec5-8f52-4786-870e-f922a4a7a6cb" providerId="ADAL" clId="{3FE35E2E-3A7C-415D-A7DE-708821D1CC84}" dt="2024-11-26T13:44:02.152" v="2007" actId="47"/>
          <pc:sldLayoutMkLst>
            <pc:docMk/>
            <pc:sldMasterMk cId="0" sldId="2147483648"/>
            <pc:sldLayoutMk cId="1457735178" sldId="2147483666"/>
          </pc:sldLayoutMkLst>
        </pc:sldLayoutChg>
        <pc:sldLayoutChg chg="del">
          <pc:chgData name="Mulhern, Vicky" userId="c28e1ec5-8f52-4786-870e-f922a4a7a6cb" providerId="ADAL" clId="{3FE35E2E-3A7C-415D-A7DE-708821D1CC84}" dt="2024-11-26T13:44:02.152" v="2007" actId="47"/>
          <pc:sldLayoutMkLst>
            <pc:docMk/>
            <pc:sldMasterMk cId="0" sldId="2147483648"/>
            <pc:sldLayoutMk cId="161247635" sldId="2147483667"/>
          </pc:sldLayoutMkLst>
        </pc:sldLayoutChg>
        <pc:sldLayoutChg chg="del">
          <pc:chgData name="Mulhern, Vicky" userId="c28e1ec5-8f52-4786-870e-f922a4a7a6cb" providerId="ADAL" clId="{3FE35E2E-3A7C-415D-A7DE-708821D1CC84}" dt="2024-11-26T13:45:08.401" v="2028" actId="47"/>
          <pc:sldLayoutMkLst>
            <pc:docMk/>
            <pc:sldMasterMk cId="0" sldId="2147483648"/>
            <pc:sldLayoutMk cId="3003577206" sldId="2147483667"/>
          </pc:sldLayoutMkLst>
        </pc:sldLayoutChg>
        <pc:sldLayoutChg chg="del">
          <pc:chgData name="Mulhern, Vicky" userId="c28e1ec5-8f52-4786-870e-f922a4a7a6cb" providerId="ADAL" clId="{3FE35E2E-3A7C-415D-A7DE-708821D1CC84}" dt="2024-11-26T13:45:10.688" v="2029" actId="47"/>
          <pc:sldLayoutMkLst>
            <pc:docMk/>
            <pc:sldMasterMk cId="0" sldId="2147483648"/>
            <pc:sldLayoutMk cId="1385842435" sldId="2147483668"/>
          </pc:sldLayoutMkLst>
        </pc:sldLayoutChg>
        <pc:sldLayoutChg chg="del">
          <pc:chgData name="Mulhern, Vicky" userId="c28e1ec5-8f52-4786-870e-f922a4a7a6cb" providerId="ADAL" clId="{3FE35E2E-3A7C-415D-A7DE-708821D1CC84}" dt="2024-11-26T13:44:02.152" v="2007" actId="47"/>
          <pc:sldLayoutMkLst>
            <pc:docMk/>
            <pc:sldMasterMk cId="0" sldId="2147483648"/>
            <pc:sldLayoutMk cId="2700233729" sldId="2147483668"/>
          </pc:sldLayoutMkLst>
        </pc:sldLayoutChg>
      </pc:sldMasterChg>
    </pc:docChg>
  </pc:docChgLst>
  <pc:docChgLst>
    <pc:chgData name="Mulhern, Vicky" userId="S::victoria.mulhern@migrationyorkshire.org.uk::c28e1ec5-8f52-4786-870e-f922a4a7a6cb" providerId="AD" clId="Web-{E7789179-CF5F-1C37-1C30-350C284F4C03}"/>
    <pc:docChg chg="addSld modSld">
      <pc:chgData name="Mulhern, Vicky" userId="S::victoria.mulhern@migrationyorkshire.org.uk::c28e1ec5-8f52-4786-870e-f922a4a7a6cb" providerId="AD" clId="Web-{E7789179-CF5F-1C37-1C30-350C284F4C03}" dt="2024-11-26T10:53:34.842" v="7" actId="20577"/>
      <pc:docMkLst>
        <pc:docMk/>
      </pc:docMkLst>
      <pc:sldChg chg="modSp">
        <pc:chgData name="Mulhern, Vicky" userId="S::victoria.mulhern@migrationyorkshire.org.uk::c28e1ec5-8f52-4786-870e-f922a4a7a6cb" providerId="AD" clId="Web-{E7789179-CF5F-1C37-1C30-350C284F4C03}" dt="2024-11-26T10:53:34.842" v="7" actId="20577"/>
        <pc:sldMkLst>
          <pc:docMk/>
          <pc:sldMk cId="1013009392" sldId="268"/>
        </pc:sldMkLst>
        <pc:spChg chg="mod">
          <ac:chgData name="Mulhern, Vicky" userId="S::victoria.mulhern@migrationyorkshire.org.uk::c28e1ec5-8f52-4786-870e-f922a4a7a6cb" providerId="AD" clId="Web-{E7789179-CF5F-1C37-1C30-350C284F4C03}" dt="2024-11-26T10:53:34.842" v="7" actId="20577"/>
          <ac:spMkLst>
            <pc:docMk/>
            <pc:sldMk cId="1013009392" sldId="268"/>
            <ac:spMk id="2" creationId="{C5B474ED-4771-D52C-6D18-307306A34B1A}"/>
          </ac:spMkLst>
        </pc:spChg>
      </pc:sldChg>
      <pc:sldChg chg="add">
        <pc:chgData name="Mulhern, Vicky" userId="S::victoria.mulhern@migrationyorkshire.org.uk::c28e1ec5-8f52-4786-870e-f922a4a7a6cb" providerId="AD" clId="Web-{E7789179-CF5F-1C37-1C30-350C284F4C03}" dt="2024-11-26T10:52:47.229" v="0"/>
        <pc:sldMkLst>
          <pc:docMk/>
          <pc:sldMk cId="1179312662" sldId="277"/>
        </pc:sldMkLst>
      </pc:sldChg>
      <pc:sldChg chg="add">
        <pc:chgData name="Mulhern, Vicky" userId="S::victoria.mulhern@migrationyorkshire.org.uk::c28e1ec5-8f52-4786-870e-f922a4a7a6cb" providerId="AD" clId="Web-{E7789179-CF5F-1C37-1C30-350C284F4C03}" dt="2024-11-26T10:52:47.245" v="1"/>
        <pc:sldMkLst>
          <pc:docMk/>
          <pc:sldMk cId="477811510" sldId="278"/>
        </pc:sldMkLst>
      </pc:sldChg>
    </pc:docChg>
  </pc:docChgLst>
  <pc:docChgLst>
    <pc:chgData name="Mulhern, Vicky" userId="c28e1ec5-8f52-4786-870e-f922a4a7a6cb" providerId="ADAL" clId="{0A607E31-9ED5-4C69-A9E3-534F46B2B12C}"/>
    <pc:docChg chg="undo custSel addSld delSld modSld">
      <pc:chgData name="Mulhern, Vicky" userId="c28e1ec5-8f52-4786-870e-f922a4a7a6cb" providerId="ADAL" clId="{0A607E31-9ED5-4C69-A9E3-534F46B2B12C}" dt="2024-12-12T11:36:59.188" v="83"/>
      <pc:docMkLst>
        <pc:docMk/>
      </pc:docMkLst>
      <pc:sldChg chg="add modAnim">
        <pc:chgData name="Mulhern, Vicky" userId="c28e1ec5-8f52-4786-870e-f922a4a7a6cb" providerId="ADAL" clId="{0A607E31-9ED5-4C69-A9E3-534F46B2B12C}" dt="2024-12-12T11:35:45.365" v="71"/>
        <pc:sldMkLst>
          <pc:docMk/>
          <pc:sldMk cId="2242882200" sldId="257"/>
        </pc:sldMkLst>
      </pc:sldChg>
      <pc:sldChg chg="add modAnim">
        <pc:chgData name="Mulhern, Vicky" userId="c28e1ec5-8f52-4786-870e-f922a4a7a6cb" providerId="ADAL" clId="{0A607E31-9ED5-4C69-A9E3-534F46B2B12C}" dt="2024-12-12T11:35:54.902" v="73"/>
        <pc:sldMkLst>
          <pc:docMk/>
          <pc:sldMk cId="3573910302" sldId="259"/>
        </pc:sldMkLst>
      </pc:sldChg>
      <pc:sldChg chg="add modAnim">
        <pc:chgData name="Mulhern, Vicky" userId="c28e1ec5-8f52-4786-870e-f922a4a7a6cb" providerId="ADAL" clId="{0A607E31-9ED5-4C69-A9E3-534F46B2B12C}" dt="2024-12-12T11:35:34.357" v="68"/>
        <pc:sldMkLst>
          <pc:docMk/>
          <pc:sldMk cId="0" sldId="260"/>
        </pc:sldMkLst>
      </pc:sldChg>
      <pc:sldChg chg="add modAnim">
        <pc:chgData name="Mulhern, Vicky" userId="c28e1ec5-8f52-4786-870e-f922a4a7a6cb" providerId="ADAL" clId="{0A607E31-9ED5-4C69-A9E3-534F46B2B12C}" dt="2024-12-12T11:35:52.081" v="72"/>
        <pc:sldMkLst>
          <pc:docMk/>
          <pc:sldMk cId="2162381808" sldId="261"/>
        </pc:sldMkLst>
      </pc:sldChg>
      <pc:sldChg chg="add modAnim">
        <pc:chgData name="Mulhern, Vicky" userId="c28e1ec5-8f52-4786-870e-f922a4a7a6cb" providerId="ADAL" clId="{0A607E31-9ED5-4C69-A9E3-534F46B2B12C}" dt="2024-12-12T11:36:04.226" v="77"/>
        <pc:sldMkLst>
          <pc:docMk/>
          <pc:sldMk cId="0" sldId="263"/>
        </pc:sldMkLst>
      </pc:sldChg>
      <pc:sldChg chg="add">
        <pc:chgData name="Mulhern, Vicky" userId="c28e1ec5-8f52-4786-870e-f922a4a7a6cb" providerId="ADAL" clId="{0A607E31-9ED5-4C69-A9E3-534F46B2B12C}" dt="2024-12-05T15:46:02.537" v="44"/>
        <pc:sldMkLst>
          <pc:docMk/>
          <pc:sldMk cId="1010180802" sldId="265"/>
        </pc:sldMkLst>
      </pc:sldChg>
      <pc:sldChg chg="add">
        <pc:chgData name="Mulhern, Vicky" userId="c28e1ec5-8f52-4786-870e-f922a4a7a6cb" providerId="ADAL" clId="{0A607E31-9ED5-4C69-A9E3-534F46B2B12C}" dt="2024-12-05T15:46:02.537" v="44"/>
        <pc:sldMkLst>
          <pc:docMk/>
          <pc:sldMk cId="1145187043" sldId="266"/>
        </pc:sldMkLst>
      </pc:sldChg>
      <pc:sldChg chg="add">
        <pc:chgData name="Mulhern, Vicky" userId="c28e1ec5-8f52-4786-870e-f922a4a7a6cb" providerId="ADAL" clId="{0A607E31-9ED5-4C69-A9E3-534F46B2B12C}" dt="2024-12-05T15:47:48.552" v="54"/>
        <pc:sldMkLst>
          <pc:docMk/>
          <pc:sldMk cId="1727359655" sldId="267"/>
        </pc:sldMkLst>
      </pc:sldChg>
      <pc:sldChg chg="add modAnim">
        <pc:chgData name="Mulhern, Vicky" userId="c28e1ec5-8f52-4786-870e-f922a4a7a6cb" providerId="ADAL" clId="{0A607E31-9ED5-4C69-A9E3-534F46B2B12C}" dt="2024-12-12T11:35:40.671" v="70"/>
        <pc:sldMkLst>
          <pc:docMk/>
          <pc:sldMk cId="3718514414" sldId="268"/>
        </pc:sldMkLst>
      </pc:sldChg>
      <pc:sldChg chg="add">
        <pc:chgData name="Mulhern, Vicky" userId="c28e1ec5-8f52-4786-870e-f922a4a7a6cb" providerId="ADAL" clId="{0A607E31-9ED5-4C69-A9E3-534F46B2B12C}" dt="2024-12-05T15:45:15.641" v="41"/>
        <pc:sldMkLst>
          <pc:docMk/>
          <pc:sldMk cId="3865398456" sldId="272"/>
        </pc:sldMkLst>
      </pc:sldChg>
      <pc:sldChg chg="add modAnim">
        <pc:chgData name="Mulhern, Vicky" userId="c28e1ec5-8f52-4786-870e-f922a4a7a6cb" providerId="ADAL" clId="{0A607E31-9ED5-4C69-A9E3-534F46B2B12C}" dt="2024-12-12T11:35:21.199" v="65"/>
        <pc:sldMkLst>
          <pc:docMk/>
          <pc:sldMk cId="3697490442" sldId="273"/>
        </pc:sldMkLst>
      </pc:sldChg>
      <pc:sldChg chg="add">
        <pc:chgData name="Mulhern, Vicky" userId="c28e1ec5-8f52-4786-870e-f922a4a7a6cb" providerId="ADAL" clId="{0A607E31-9ED5-4C69-A9E3-534F46B2B12C}" dt="2024-12-05T15:47:17.505" v="50"/>
        <pc:sldMkLst>
          <pc:docMk/>
          <pc:sldMk cId="181934256" sldId="274"/>
        </pc:sldMkLst>
      </pc:sldChg>
      <pc:sldChg chg="add del">
        <pc:chgData name="Mulhern, Vicky" userId="c28e1ec5-8f52-4786-870e-f922a4a7a6cb" providerId="ADAL" clId="{0A607E31-9ED5-4C69-A9E3-534F46B2B12C}" dt="2024-12-05T15:46:41.962" v="48" actId="47"/>
        <pc:sldMkLst>
          <pc:docMk/>
          <pc:sldMk cId="1998620302" sldId="275"/>
        </pc:sldMkLst>
      </pc:sldChg>
      <pc:sldChg chg="modSp mod">
        <pc:chgData name="Mulhern, Vicky" userId="c28e1ec5-8f52-4786-870e-f922a4a7a6cb" providerId="ADAL" clId="{0A607E31-9ED5-4C69-A9E3-534F46B2B12C}" dt="2024-12-06T14:44:40.157" v="60" actId="27636"/>
        <pc:sldMkLst>
          <pc:docMk/>
          <pc:sldMk cId="1592798361" sldId="317"/>
        </pc:sldMkLst>
        <pc:spChg chg="mod">
          <ac:chgData name="Mulhern, Vicky" userId="c28e1ec5-8f52-4786-870e-f922a4a7a6cb" providerId="ADAL" clId="{0A607E31-9ED5-4C69-A9E3-534F46B2B12C}" dt="2024-12-06T14:44:40.157" v="60" actId="27636"/>
          <ac:spMkLst>
            <pc:docMk/>
            <pc:sldMk cId="1592798361" sldId="317"/>
            <ac:spMk id="3" creationId="{C886F301-995A-99FC-CF28-AEE28C954B53}"/>
          </ac:spMkLst>
        </pc:spChg>
      </pc:sldChg>
      <pc:sldChg chg="modSp mod">
        <pc:chgData name="Mulhern, Vicky" userId="c28e1ec5-8f52-4786-870e-f922a4a7a6cb" providerId="ADAL" clId="{0A607E31-9ED5-4C69-A9E3-534F46B2B12C}" dt="2024-12-06T14:44:40.163" v="61" actId="27636"/>
        <pc:sldMkLst>
          <pc:docMk/>
          <pc:sldMk cId="299713555" sldId="319"/>
        </pc:sldMkLst>
        <pc:spChg chg="mod">
          <ac:chgData name="Mulhern, Vicky" userId="c28e1ec5-8f52-4786-870e-f922a4a7a6cb" providerId="ADAL" clId="{0A607E31-9ED5-4C69-A9E3-534F46B2B12C}" dt="2024-12-06T14:44:40.163" v="61" actId="27636"/>
          <ac:spMkLst>
            <pc:docMk/>
            <pc:sldMk cId="299713555" sldId="319"/>
            <ac:spMk id="3" creationId="{C886F301-995A-99FC-CF28-AEE28C954B53}"/>
          </ac:spMkLst>
        </pc:spChg>
      </pc:sldChg>
      <pc:sldChg chg="modSp mod">
        <pc:chgData name="Mulhern, Vicky" userId="c28e1ec5-8f52-4786-870e-f922a4a7a6cb" providerId="ADAL" clId="{0A607E31-9ED5-4C69-A9E3-534F46B2B12C}" dt="2024-12-05T15:45:28.148" v="43" actId="207"/>
        <pc:sldMkLst>
          <pc:docMk/>
          <pc:sldMk cId="306698385" sldId="356"/>
        </pc:sldMkLst>
        <pc:spChg chg="mod">
          <ac:chgData name="Mulhern, Vicky" userId="c28e1ec5-8f52-4786-870e-f922a4a7a6cb" providerId="ADAL" clId="{0A607E31-9ED5-4C69-A9E3-534F46B2B12C}" dt="2024-12-05T15:45:28.148" v="43" actId="207"/>
          <ac:spMkLst>
            <pc:docMk/>
            <pc:sldMk cId="306698385" sldId="356"/>
            <ac:spMk id="2" creationId="{C5B474ED-4771-D52C-6D18-307306A34B1A}"/>
          </ac:spMkLst>
        </pc:spChg>
      </pc:sldChg>
      <pc:sldChg chg="modAnim">
        <pc:chgData name="Mulhern, Vicky" userId="c28e1ec5-8f52-4786-870e-f922a4a7a6cb" providerId="ADAL" clId="{0A607E31-9ED5-4C69-A9E3-534F46B2B12C}" dt="2024-12-12T11:36:59.188" v="83"/>
        <pc:sldMkLst>
          <pc:docMk/>
          <pc:sldMk cId="288239996" sldId="357"/>
        </pc:sldMkLst>
      </pc:sldChg>
      <pc:sldChg chg="add">
        <pc:chgData name="Mulhern, Vicky" userId="c28e1ec5-8f52-4786-870e-f922a4a7a6cb" providerId="ADAL" clId="{0A607E31-9ED5-4C69-A9E3-534F46B2B12C}" dt="2024-12-05T15:26:00.430" v="0" actId="2890"/>
        <pc:sldMkLst>
          <pc:docMk/>
          <pc:sldMk cId="315041572" sldId="377"/>
        </pc:sldMkLst>
      </pc:sldChg>
      <pc:sldChg chg="modSp add mod">
        <pc:chgData name="Mulhern, Vicky" userId="c28e1ec5-8f52-4786-870e-f922a4a7a6cb" providerId="ADAL" clId="{0A607E31-9ED5-4C69-A9E3-534F46B2B12C}" dt="2024-12-05T15:36:06.630" v="40" actId="207"/>
        <pc:sldMkLst>
          <pc:docMk/>
          <pc:sldMk cId="1640643831" sldId="378"/>
        </pc:sldMkLst>
        <pc:spChg chg="mod">
          <ac:chgData name="Mulhern, Vicky" userId="c28e1ec5-8f52-4786-870e-f922a4a7a6cb" providerId="ADAL" clId="{0A607E31-9ED5-4C69-A9E3-534F46B2B12C}" dt="2024-12-05T15:36:06.630" v="40" actId="207"/>
          <ac:spMkLst>
            <pc:docMk/>
            <pc:sldMk cId="1640643831" sldId="378"/>
            <ac:spMk id="2" creationId="{C5B474ED-4771-D52C-6D18-307306A34B1A}"/>
          </ac:spMkLst>
        </pc:spChg>
      </pc:sldChg>
      <pc:sldChg chg="modSp add mod">
        <pc:chgData name="Mulhern, Vicky" userId="c28e1ec5-8f52-4786-870e-f922a4a7a6cb" providerId="ADAL" clId="{0A607E31-9ED5-4C69-A9E3-534F46B2B12C}" dt="2024-12-06T14:44:51.490" v="63" actId="207"/>
        <pc:sldMkLst>
          <pc:docMk/>
          <pc:sldMk cId="959316618" sldId="379"/>
        </pc:sldMkLst>
        <pc:spChg chg="mod">
          <ac:chgData name="Mulhern, Vicky" userId="c28e1ec5-8f52-4786-870e-f922a4a7a6cb" providerId="ADAL" clId="{0A607E31-9ED5-4C69-A9E3-534F46B2B12C}" dt="2024-12-06T14:44:51.490" v="63" actId="207"/>
          <ac:spMkLst>
            <pc:docMk/>
            <pc:sldMk cId="959316618" sldId="379"/>
            <ac:spMk id="2" creationId="{C5B474ED-4771-D52C-6D18-307306A34B1A}"/>
          </ac:spMkLst>
        </pc:spChg>
      </pc:sldChg>
      <pc:sldChg chg="modSp add mod">
        <pc:chgData name="Mulhern, Vicky" userId="c28e1ec5-8f52-4786-870e-f922a4a7a6cb" providerId="ADAL" clId="{0A607E31-9ED5-4C69-A9E3-534F46B2B12C}" dt="2024-12-05T15:35:24.643" v="33" actId="207"/>
        <pc:sldMkLst>
          <pc:docMk/>
          <pc:sldMk cId="1372207708" sldId="380"/>
        </pc:sldMkLst>
        <pc:spChg chg="mod">
          <ac:chgData name="Mulhern, Vicky" userId="c28e1ec5-8f52-4786-870e-f922a4a7a6cb" providerId="ADAL" clId="{0A607E31-9ED5-4C69-A9E3-534F46B2B12C}" dt="2024-12-05T15:35:24.643" v="33" actId="207"/>
          <ac:spMkLst>
            <pc:docMk/>
            <pc:sldMk cId="1372207708" sldId="380"/>
            <ac:spMk id="2" creationId="{C5B474ED-4771-D52C-6D18-307306A34B1A}"/>
          </ac:spMkLst>
        </pc:spChg>
      </pc:sldChg>
      <pc:sldChg chg="modSp add mod">
        <pc:chgData name="Mulhern, Vicky" userId="c28e1ec5-8f52-4786-870e-f922a4a7a6cb" providerId="ADAL" clId="{0A607E31-9ED5-4C69-A9E3-534F46B2B12C}" dt="2024-12-05T15:34:57.835" v="29" actId="207"/>
        <pc:sldMkLst>
          <pc:docMk/>
          <pc:sldMk cId="1117051946" sldId="381"/>
        </pc:sldMkLst>
        <pc:spChg chg="mod">
          <ac:chgData name="Mulhern, Vicky" userId="c28e1ec5-8f52-4786-870e-f922a4a7a6cb" providerId="ADAL" clId="{0A607E31-9ED5-4C69-A9E3-534F46B2B12C}" dt="2024-12-05T15:34:57.835" v="29" actId="207"/>
          <ac:spMkLst>
            <pc:docMk/>
            <pc:sldMk cId="1117051946" sldId="381"/>
            <ac:spMk id="2" creationId="{C5B474ED-4771-D52C-6D18-307306A34B1A}"/>
          </ac:spMkLst>
        </pc:spChg>
      </pc:sldChg>
      <pc:sldChg chg="modSp add del mod">
        <pc:chgData name="Mulhern, Vicky" userId="c28e1ec5-8f52-4786-870e-f922a4a7a6cb" providerId="ADAL" clId="{0A607E31-9ED5-4C69-A9E3-534F46B2B12C}" dt="2024-12-05T15:46:47.719" v="49" actId="47"/>
        <pc:sldMkLst>
          <pc:docMk/>
          <pc:sldMk cId="1287211073" sldId="382"/>
        </pc:sldMkLst>
        <pc:spChg chg="mod">
          <ac:chgData name="Mulhern, Vicky" userId="c28e1ec5-8f52-4786-870e-f922a4a7a6cb" providerId="ADAL" clId="{0A607E31-9ED5-4C69-A9E3-534F46B2B12C}" dt="2024-12-05T15:34:35.801" v="26" actId="207"/>
          <ac:spMkLst>
            <pc:docMk/>
            <pc:sldMk cId="1287211073" sldId="382"/>
            <ac:spMk id="2" creationId="{C5B474ED-4771-D52C-6D18-307306A34B1A}"/>
          </ac:spMkLst>
        </pc:spChg>
      </pc:sldChg>
      <pc:sldChg chg="modSp add mod">
        <pc:chgData name="Mulhern, Vicky" userId="c28e1ec5-8f52-4786-870e-f922a4a7a6cb" providerId="ADAL" clId="{0A607E31-9ED5-4C69-A9E3-534F46B2B12C}" dt="2024-12-05T15:34:15.427" v="23" actId="207"/>
        <pc:sldMkLst>
          <pc:docMk/>
          <pc:sldMk cId="3038786684" sldId="383"/>
        </pc:sldMkLst>
        <pc:spChg chg="mod">
          <ac:chgData name="Mulhern, Vicky" userId="c28e1ec5-8f52-4786-870e-f922a4a7a6cb" providerId="ADAL" clId="{0A607E31-9ED5-4C69-A9E3-534F46B2B12C}" dt="2024-12-05T15:34:15.427" v="23" actId="207"/>
          <ac:spMkLst>
            <pc:docMk/>
            <pc:sldMk cId="3038786684" sldId="383"/>
            <ac:spMk id="2" creationId="{C5B474ED-4771-D52C-6D18-307306A34B1A}"/>
          </ac:spMkLst>
        </pc:spChg>
      </pc:sldChg>
      <pc:sldChg chg="modSp add del mod">
        <pc:chgData name="Mulhern, Vicky" userId="c28e1ec5-8f52-4786-870e-f922a4a7a6cb" providerId="ADAL" clId="{0A607E31-9ED5-4C69-A9E3-534F46B2B12C}" dt="2024-12-05T15:45:20.662" v="42" actId="2696"/>
        <pc:sldMkLst>
          <pc:docMk/>
          <pc:sldMk cId="2860011226" sldId="384"/>
        </pc:sldMkLst>
        <pc:spChg chg="mod">
          <ac:chgData name="Mulhern, Vicky" userId="c28e1ec5-8f52-4786-870e-f922a4a7a6cb" providerId="ADAL" clId="{0A607E31-9ED5-4C69-A9E3-534F46B2B12C}" dt="2024-12-05T15:33:58.587" v="20" actId="1076"/>
          <ac:spMkLst>
            <pc:docMk/>
            <pc:sldMk cId="2860011226" sldId="384"/>
            <ac:spMk id="2" creationId="{C5B474ED-4771-D52C-6D18-307306A34B1A}"/>
          </ac:spMkLst>
        </pc:spChg>
      </pc:sldChg>
      <pc:sldChg chg="add">
        <pc:chgData name="Mulhern, Vicky" userId="c28e1ec5-8f52-4786-870e-f922a4a7a6cb" providerId="ADAL" clId="{0A607E31-9ED5-4C69-A9E3-534F46B2B12C}" dt="2024-12-05T15:45:15.641" v="41"/>
        <pc:sldMkLst>
          <pc:docMk/>
          <pc:sldMk cId="0" sldId="385"/>
        </pc:sldMkLst>
      </pc:sldChg>
      <pc:sldChg chg="add modAnim">
        <pc:chgData name="Mulhern, Vicky" userId="c28e1ec5-8f52-4786-870e-f922a4a7a6cb" providerId="ADAL" clId="{0A607E31-9ED5-4C69-A9E3-534F46B2B12C}" dt="2024-12-12T11:35:16.969" v="64"/>
        <pc:sldMkLst>
          <pc:docMk/>
          <pc:sldMk cId="609791813" sldId="386"/>
        </pc:sldMkLst>
      </pc:sldChg>
      <pc:sldChg chg="add modAnim">
        <pc:chgData name="Mulhern, Vicky" userId="c28e1ec5-8f52-4786-870e-f922a4a7a6cb" providerId="ADAL" clId="{0A607E31-9ED5-4C69-A9E3-534F46B2B12C}" dt="2024-12-12T11:35:57.205" v="74"/>
        <pc:sldMkLst>
          <pc:docMk/>
          <pc:sldMk cId="2232828207" sldId="387"/>
        </pc:sldMkLst>
      </pc:sldChg>
      <pc:sldChg chg="add modAnim">
        <pc:chgData name="Mulhern, Vicky" userId="c28e1ec5-8f52-4786-870e-f922a4a7a6cb" providerId="ADAL" clId="{0A607E31-9ED5-4C69-A9E3-534F46B2B12C}" dt="2024-12-12T11:35:59.901" v="75"/>
        <pc:sldMkLst>
          <pc:docMk/>
          <pc:sldMk cId="40560295" sldId="388"/>
        </pc:sldMkLst>
      </pc:sldChg>
      <pc:sldChg chg="add modAnim">
        <pc:chgData name="Mulhern, Vicky" userId="c28e1ec5-8f52-4786-870e-f922a4a7a6cb" providerId="ADAL" clId="{0A607E31-9ED5-4C69-A9E3-534F46B2B12C}" dt="2024-12-12T11:36:01.932" v="76"/>
        <pc:sldMkLst>
          <pc:docMk/>
          <pc:sldMk cId="2132920533" sldId="389"/>
        </pc:sldMkLst>
      </pc:sldChg>
      <pc:sldChg chg="add">
        <pc:chgData name="Mulhern, Vicky" userId="c28e1ec5-8f52-4786-870e-f922a4a7a6cb" providerId="ADAL" clId="{0A607E31-9ED5-4C69-A9E3-534F46B2B12C}" dt="2024-12-05T15:46:02.537" v="44"/>
        <pc:sldMkLst>
          <pc:docMk/>
          <pc:sldMk cId="4076037514" sldId="390"/>
        </pc:sldMkLst>
      </pc:sldChg>
      <pc:sldChg chg="add">
        <pc:chgData name="Mulhern, Vicky" userId="c28e1ec5-8f52-4786-870e-f922a4a7a6cb" providerId="ADAL" clId="{0A607E31-9ED5-4C69-A9E3-534F46B2B12C}" dt="2024-12-05T15:46:02.537" v="44"/>
        <pc:sldMkLst>
          <pc:docMk/>
          <pc:sldMk cId="4219941592" sldId="391"/>
        </pc:sldMkLst>
      </pc:sldChg>
      <pc:sldChg chg="add">
        <pc:chgData name="Mulhern, Vicky" userId="c28e1ec5-8f52-4786-870e-f922a4a7a6cb" providerId="ADAL" clId="{0A607E31-9ED5-4C69-A9E3-534F46B2B12C}" dt="2024-12-05T15:46:02.537" v="44"/>
        <pc:sldMkLst>
          <pc:docMk/>
          <pc:sldMk cId="1643918591" sldId="392"/>
        </pc:sldMkLst>
      </pc:sldChg>
      <pc:sldChg chg="add">
        <pc:chgData name="Mulhern, Vicky" userId="c28e1ec5-8f52-4786-870e-f922a4a7a6cb" providerId="ADAL" clId="{0A607E31-9ED5-4C69-A9E3-534F46B2B12C}" dt="2024-12-05T15:46:02.537" v="44"/>
        <pc:sldMkLst>
          <pc:docMk/>
          <pc:sldMk cId="2760475353" sldId="393"/>
        </pc:sldMkLst>
      </pc:sldChg>
      <pc:sldChg chg="add">
        <pc:chgData name="Mulhern, Vicky" userId="c28e1ec5-8f52-4786-870e-f922a4a7a6cb" providerId="ADAL" clId="{0A607E31-9ED5-4C69-A9E3-534F46B2B12C}" dt="2024-12-05T15:46:02.537" v="44"/>
        <pc:sldMkLst>
          <pc:docMk/>
          <pc:sldMk cId="2568789925" sldId="394"/>
        </pc:sldMkLst>
      </pc:sldChg>
      <pc:sldChg chg="add">
        <pc:chgData name="Mulhern, Vicky" userId="c28e1ec5-8f52-4786-870e-f922a4a7a6cb" providerId="ADAL" clId="{0A607E31-9ED5-4C69-A9E3-534F46B2B12C}" dt="2024-12-05T15:46:02.537" v="44"/>
        <pc:sldMkLst>
          <pc:docMk/>
          <pc:sldMk cId="1654332671" sldId="395"/>
        </pc:sldMkLst>
      </pc:sldChg>
      <pc:sldChg chg="add">
        <pc:chgData name="Mulhern, Vicky" userId="c28e1ec5-8f52-4786-870e-f922a4a7a6cb" providerId="ADAL" clId="{0A607E31-9ED5-4C69-A9E3-534F46B2B12C}" dt="2024-12-05T15:46:02.537" v="44"/>
        <pc:sldMkLst>
          <pc:docMk/>
          <pc:sldMk cId="3772800573" sldId="396"/>
        </pc:sldMkLst>
      </pc:sldChg>
      <pc:sldChg chg="add">
        <pc:chgData name="Mulhern, Vicky" userId="c28e1ec5-8f52-4786-870e-f922a4a7a6cb" providerId="ADAL" clId="{0A607E31-9ED5-4C69-A9E3-534F46B2B12C}" dt="2024-12-05T15:46:02.537" v="44"/>
        <pc:sldMkLst>
          <pc:docMk/>
          <pc:sldMk cId="3164711633" sldId="397"/>
        </pc:sldMkLst>
      </pc:sldChg>
      <pc:sldChg chg="add">
        <pc:chgData name="Mulhern, Vicky" userId="c28e1ec5-8f52-4786-870e-f922a4a7a6cb" providerId="ADAL" clId="{0A607E31-9ED5-4C69-A9E3-534F46B2B12C}" dt="2024-12-05T15:46:02.537" v="44"/>
        <pc:sldMkLst>
          <pc:docMk/>
          <pc:sldMk cId="2064179483" sldId="398"/>
        </pc:sldMkLst>
      </pc:sldChg>
      <pc:sldChg chg="add del">
        <pc:chgData name="Mulhern, Vicky" userId="c28e1ec5-8f52-4786-870e-f922a4a7a6cb" providerId="ADAL" clId="{0A607E31-9ED5-4C69-A9E3-534F46B2B12C}" dt="2024-12-05T15:46:41.962" v="48" actId="47"/>
        <pc:sldMkLst>
          <pc:docMk/>
          <pc:sldMk cId="0" sldId="399"/>
        </pc:sldMkLst>
      </pc:sldChg>
      <pc:sldChg chg="add del">
        <pc:chgData name="Mulhern, Vicky" userId="c28e1ec5-8f52-4786-870e-f922a4a7a6cb" providerId="ADAL" clId="{0A607E31-9ED5-4C69-A9E3-534F46B2B12C}" dt="2024-12-05T15:46:41.962" v="48" actId="47"/>
        <pc:sldMkLst>
          <pc:docMk/>
          <pc:sldMk cId="0" sldId="400"/>
        </pc:sldMkLst>
      </pc:sldChg>
      <pc:sldChg chg="add del">
        <pc:chgData name="Mulhern, Vicky" userId="c28e1ec5-8f52-4786-870e-f922a4a7a6cb" providerId="ADAL" clId="{0A607E31-9ED5-4C69-A9E3-534F46B2B12C}" dt="2024-12-05T15:46:41.962" v="48" actId="47"/>
        <pc:sldMkLst>
          <pc:docMk/>
          <pc:sldMk cId="0" sldId="401"/>
        </pc:sldMkLst>
      </pc:sldChg>
      <pc:sldChg chg="add del">
        <pc:chgData name="Mulhern, Vicky" userId="c28e1ec5-8f52-4786-870e-f922a4a7a6cb" providerId="ADAL" clId="{0A607E31-9ED5-4C69-A9E3-534F46B2B12C}" dt="2024-12-05T15:46:41.962" v="48" actId="47"/>
        <pc:sldMkLst>
          <pc:docMk/>
          <pc:sldMk cId="0" sldId="402"/>
        </pc:sldMkLst>
      </pc:sldChg>
      <pc:sldChg chg="add del">
        <pc:chgData name="Mulhern, Vicky" userId="c28e1ec5-8f52-4786-870e-f922a4a7a6cb" providerId="ADAL" clId="{0A607E31-9ED5-4C69-A9E3-534F46B2B12C}" dt="2024-12-05T15:46:41.962" v="48" actId="47"/>
        <pc:sldMkLst>
          <pc:docMk/>
          <pc:sldMk cId="0" sldId="403"/>
        </pc:sldMkLst>
      </pc:sldChg>
      <pc:sldChg chg="add del">
        <pc:chgData name="Mulhern, Vicky" userId="c28e1ec5-8f52-4786-870e-f922a4a7a6cb" providerId="ADAL" clId="{0A607E31-9ED5-4C69-A9E3-534F46B2B12C}" dt="2024-12-05T15:46:41.962" v="48" actId="47"/>
        <pc:sldMkLst>
          <pc:docMk/>
          <pc:sldMk cId="0" sldId="404"/>
        </pc:sldMkLst>
      </pc:sldChg>
      <pc:sldChg chg="add del">
        <pc:chgData name="Mulhern, Vicky" userId="c28e1ec5-8f52-4786-870e-f922a4a7a6cb" providerId="ADAL" clId="{0A607E31-9ED5-4C69-A9E3-534F46B2B12C}" dt="2024-12-05T15:46:41.962" v="48" actId="47"/>
        <pc:sldMkLst>
          <pc:docMk/>
          <pc:sldMk cId="0" sldId="405"/>
        </pc:sldMkLst>
      </pc:sldChg>
      <pc:sldChg chg="add del">
        <pc:chgData name="Mulhern, Vicky" userId="c28e1ec5-8f52-4786-870e-f922a4a7a6cb" providerId="ADAL" clId="{0A607E31-9ED5-4C69-A9E3-534F46B2B12C}" dt="2024-12-05T15:46:41.962" v="48" actId="47"/>
        <pc:sldMkLst>
          <pc:docMk/>
          <pc:sldMk cId="0" sldId="406"/>
        </pc:sldMkLst>
      </pc:sldChg>
      <pc:sldChg chg="add del">
        <pc:chgData name="Mulhern, Vicky" userId="c28e1ec5-8f52-4786-870e-f922a4a7a6cb" providerId="ADAL" clId="{0A607E31-9ED5-4C69-A9E3-534F46B2B12C}" dt="2024-12-05T15:46:41.962" v="48" actId="47"/>
        <pc:sldMkLst>
          <pc:docMk/>
          <pc:sldMk cId="0" sldId="407"/>
        </pc:sldMkLst>
      </pc:sldChg>
      <pc:sldChg chg="add del">
        <pc:chgData name="Mulhern, Vicky" userId="c28e1ec5-8f52-4786-870e-f922a4a7a6cb" providerId="ADAL" clId="{0A607E31-9ED5-4C69-A9E3-534F46B2B12C}" dt="2024-12-05T15:46:41.962" v="48" actId="47"/>
        <pc:sldMkLst>
          <pc:docMk/>
          <pc:sldMk cId="0" sldId="408"/>
        </pc:sldMkLst>
      </pc:sldChg>
      <pc:sldChg chg="add del">
        <pc:chgData name="Mulhern, Vicky" userId="c28e1ec5-8f52-4786-870e-f922a4a7a6cb" providerId="ADAL" clId="{0A607E31-9ED5-4C69-A9E3-534F46B2B12C}" dt="2024-12-05T15:46:41.962" v="48" actId="47"/>
        <pc:sldMkLst>
          <pc:docMk/>
          <pc:sldMk cId="0" sldId="409"/>
        </pc:sldMkLst>
      </pc:sldChg>
      <pc:sldChg chg="add del">
        <pc:chgData name="Mulhern, Vicky" userId="c28e1ec5-8f52-4786-870e-f922a4a7a6cb" providerId="ADAL" clId="{0A607E31-9ED5-4C69-A9E3-534F46B2B12C}" dt="2024-12-05T15:46:41.962" v="48" actId="47"/>
        <pc:sldMkLst>
          <pc:docMk/>
          <pc:sldMk cId="0" sldId="410"/>
        </pc:sldMkLst>
      </pc:sldChg>
      <pc:sldChg chg="add del">
        <pc:chgData name="Mulhern, Vicky" userId="c28e1ec5-8f52-4786-870e-f922a4a7a6cb" providerId="ADAL" clId="{0A607E31-9ED5-4C69-A9E3-534F46B2B12C}" dt="2024-12-05T15:46:41.962" v="48" actId="47"/>
        <pc:sldMkLst>
          <pc:docMk/>
          <pc:sldMk cId="0" sldId="411"/>
        </pc:sldMkLst>
      </pc:sldChg>
      <pc:sldChg chg="add del">
        <pc:chgData name="Mulhern, Vicky" userId="c28e1ec5-8f52-4786-870e-f922a4a7a6cb" providerId="ADAL" clId="{0A607E31-9ED5-4C69-A9E3-534F46B2B12C}" dt="2024-12-05T15:46:41.962" v="48" actId="47"/>
        <pc:sldMkLst>
          <pc:docMk/>
          <pc:sldMk cId="0" sldId="412"/>
        </pc:sldMkLst>
      </pc:sldChg>
      <pc:sldChg chg="delSp add del setBg delDesignElem">
        <pc:chgData name="Mulhern, Vicky" userId="c28e1ec5-8f52-4786-870e-f922a4a7a6cb" providerId="ADAL" clId="{0A607E31-9ED5-4C69-A9E3-534F46B2B12C}" dt="2024-12-05T15:46:41.962" v="48" actId="47"/>
        <pc:sldMkLst>
          <pc:docMk/>
          <pc:sldMk cId="4260057343" sldId="413"/>
        </pc:sldMkLst>
        <pc:grpChg chg="del">
          <ac:chgData name="Mulhern, Vicky" userId="c28e1ec5-8f52-4786-870e-f922a4a7a6cb" providerId="ADAL" clId="{0A607E31-9ED5-4C69-A9E3-534F46B2B12C}" dt="2024-12-05T15:46:34.372" v="46"/>
          <ac:grpSpMkLst>
            <pc:docMk/>
            <pc:sldMk cId="4260057343" sldId="413"/>
            <ac:grpSpMk id="35" creationId="{A5AFD70F-20E3-55D2-E154-7D4FACFBB016}"/>
          </ac:grpSpMkLst>
        </pc:grpChg>
      </pc:sldChg>
      <pc:sldChg chg="add del">
        <pc:chgData name="Mulhern, Vicky" userId="c28e1ec5-8f52-4786-870e-f922a4a7a6cb" providerId="ADAL" clId="{0A607E31-9ED5-4C69-A9E3-534F46B2B12C}" dt="2024-12-05T15:46:41.962" v="48" actId="47"/>
        <pc:sldMkLst>
          <pc:docMk/>
          <pc:sldMk cId="3728473853" sldId="414"/>
        </pc:sldMkLst>
      </pc:sldChg>
      <pc:sldChg chg="add del">
        <pc:chgData name="Mulhern, Vicky" userId="c28e1ec5-8f52-4786-870e-f922a4a7a6cb" providerId="ADAL" clId="{0A607E31-9ED5-4C69-A9E3-534F46B2B12C}" dt="2024-12-05T15:46:41.962" v="48" actId="47"/>
        <pc:sldMkLst>
          <pc:docMk/>
          <pc:sldMk cId="3584439221" sldId="415"/>
        </pc:sldMkLst>
      </pc:sldChg>
      <pc:sldChg chg="add del">
        <pc:chgData name="Mulhern, Vicky" userId="c28e1ec5-8f52-4786-870e-f922a4a7a6cb" providerId="ADAL" clId="{0A607E31-9ED5-4C69-A9E3-534F46B2B12C}" dt="2024-12-05T15:46:41.962" v="48" actId="47"/>
        <pc:sldMkLst>
          <pc:docMk/>
          <pc:sldMk cId="1026410218" sldId="416"/>
        </pc:sldMkLst>
      </pc:sldChg>
      <pc:sldChg chg="add del">
        <pc:chgData name="Mulhern, Vicky" userId="c28e1ec5-8f52-4786-870e-f922a4a7a6cb" providerId="ADAL" clId="{0A607E31-9ED5-4C69-A9E3-534F46B2B12C}" dt="2024-12-05T15:46:41.962" v="48" actId="47"/>
        <pc:sldMkLst>
          <pc:docMk/>
          <pc:sldMk cId="0" sldId="417"/>
        </pc:sldMkLst>
      </pc:sldChg>
      <pc:sldChg chg="add">
        <pc:chgData name="Mulhern, Vicky" userId="c28e1ec5-8f52-4786-870e-f922a4a7a6cb" providerId="ADAL" clId="{0A607E31-9ED5-4C69-A9E3-534F46B2B12C}" dt="2024-12-05T15:47:17.505" v="50"/>
        <pc:sldMkLst>
          <pc:docMk/>
          <pc:sldMk cId="0" sldId="418"/>
        </pc:sldMkLst>
      </pc:sldChg>
      <pc:sldChg chg="add">
        <pc:chgData name="Mulhern, Vicky" userId="c28e1ec5-8f52-4786-870e-f922a4a7a6cb" providerId="ADAL" clId="{0A607E31-9ED5-4C69-A9E3-534F46B2B12C}" dt="2024-12-05T15:47:17.505" v="50"/>
        <pc:sldMkLst>
          <pc:docMk/>
          <pc:sldMk cId="235799037" sldId="419"/>
        </pc:sldMkLst>
      </pc:sldChg>
      <pc:sldChg chg="add">
        <pc:chgData name="Mulhern, Vicky" userId="c28e1ec5-8f52-4786-870e-f922a4a7a6cb" providerId="ADAL" clId="{0A607E31-9ED5-4C69-A9E3-534F46B2B12C}" dt="2024-12-05T15:47:17.505" v="50"/>
        <pc:sldMkLst>
          <pc:docMk/>
          <pc:sldMk cId="2274830550" sldId="420"/>
        </pc:sldMkLst>
      </pc:sldChg>
      <pc:sldChg chg="add">
        <pc:chgData name="Mulhern, Vicky" userId="c28e1ec5-8f52-4786-870e-f922a4a7a6cb" providerId="ADAL" clId="{0A607E31-9ED5-4C69-A9E3-534F46B2B12C}" dt="2024-12-05T15:47:17.505" v="50"/>
        <pc:sldMkLst>
          <pc:docMk/>
          <pc:sldMk cId="3899361304" sldId="421"/>
        </pc:sldMkLst>
      </pc:sldChg>
      <pc:sldChg chg="add">
        <pc:chgData name="Mulhern, Vicky" userId="c28e1ec5-8f52-4786-870e-f922a4a7a6cb" providerId="ADAL" clId="{0A607E31-9ED5-4C69-A9E3-534F46B2B12C}" dt="2024-12-05T15:47:17.505" v="50"/>
        <pc:sldMkLst>
          <pc:docMk/>
          <pc:sldMk cId="274873087" sldId="422"/>
        </pc:sldMkLst>
      </pc:sldChg>
      <pc:sldChg chg="add">
        <pc:chgData name="Mulhern, Vicky" userId="c28e1ec5-8f52-4786-870e-f922a4a7a6cb" providerId="ADAL" clId="{0A607E31-9ED5-4C69-A9E3-534F46B2B12C}" dt="2024-12-05T15:47:17.505" v="50"/>
        <pc:sldMkLst>
          <pc:docMk/>
          <pc:sldMk cId="915570311" sldId="423"/>
        </pc:sldMkLst>
      </pc:sldChg>
      <pc:sldChg chg="add">
        <pc:chgData name="Mulhern, Vicky" userId="c28e1ec5-8f52-4786-870e-f922a4a7a6cb" providerId="ADAL" clId="{0A607E31-9ED5-4C69-A9E3-534F46B2B12C}" dt="2024-12-05T15:47:17.505" v="50"/>
        <pc:sldMkLst>
          <pc:docMk/>
          <pc:sldMk cId="3052459415" sldId="424"/>
        </pc:sldMkLst>
      </pc:sldChg>
      <pc:sldChg chg="add">
        <pc:chgData name="Mulhern, Vicky" userId="c28e1ec5-8f52-4786-870e-f922a4a7a6cb" providerId="ADAL" clId="{0A607E31-9ED5-4C69-A9E3-534F46B2B12C}" dt="2024-12-05T15:47:17.505" v="50"/>
        <pc:sldMkLst>
          <pc:docMk/>
          <pc:sldMk cId="3378220004" sldId="425"/>
        </pc:sldMkLst>
      </pc:sldChg>
      <pc:sldChg chg="add">
        <pc:chgData name="Mulhern, Vicky" userId="c28e1ec5-8f52-4786-870e-f922a4a7a6cb" providerId="ADAL" clId="{0A607E31-9ED5-4C69-A9E3-534F46B2B12C}" dt="2024-12-05T15:47:48.552" v="54"/>
        <pc:sldMkLst>
          <pc:docMk/>
          <pc:sldMk cId="2023823624" sldId="426"/>
        </pc:sldMkLst>
      </pc:sldChg>
      <pc:sldChg chg="add">
        <pc:chgData name="Mulhern, Vicky" userId="c28e1ec5-8f52-4786-870e-f922a4a7a6cb" providerId="ADAL" clId="{0A607E31-9ED5-4C69-A9E3-534F46B2B12C}" dt="2024-12-05T15:47:48.552" v="54"/>
        <pc:sldMkLst>
          <pc:docMk/>
          <pc:sldMk cId="645686314" sldId="427"/>
        </pc:sldMkLst>
      </pc:sldChg>
      <pc:sldChg chg="add modAnim">
        <pc:chgData name="Mulhern, Vicky" userId="c28e1ec5-8f52-4786-870e-f922a4a7a6cb" providerId="ADAL" clId="{0A607E31-9ED5-4C69-A9E3-534F46B2B12C}" dt="2024-12-12T11:36:28.111" v="80"/>
        <pc:sldMkLst>
          <pc:docMk/>
          <pc:sldMk cId="0" sldId="428"/>
        </pc:sldMkLst>
      </pc:sldChg>
      <pc:sldChg chg="add">
        <pc:chgData name="Mulhern, Vicky" userId="c28e1ec5-8f52-4786-870e-f922a4a7a6cb" providerId="ADAL" clId="{0A607E31-9ED5-4C69-A9E3-534F46B2B12C}" dt="2024-12-05T15:47:48.552" v="54"/>
        <pc:sldMkLst>
          <pc:docMk/>
          <pc:sldMk cId="740456217" sldId="429"/>
        </pc:sldMkLst>
      </pc:sldChg>
      <pc:sldChg chg="add">
        <pc:chgData name="Mulhern, Vicky" userId="c28e1ec5-8f52-4786-870e-f922a4a7a6cb" providerId="ADAL" clId="{0A607E31-9ED5-4C69-A9E3-534F46B2B12C}" dt="2024-12-05T15:47:48.552" v="54"/>
        <pc:sldMkLst>
          <pc:docMk/>
          <pc:sldMk cId="2472870846" sldId="430"/>
        </pc:sldMkLst>
      </pc:sldChg>
      <pc:sldChg chg="add">
        <pc:chgData name="Mulhern, Vicky" userId="c28e1ec5-8f52-4786-870e-f922a4a7a6cb" providerId="ADAL" clId="{0A607E31-9ED5-4C69-A9E3-534F46B2B12C}" dt="2024-12-05T15:47:48.552" v="54"/>
        <pc:sldMkLst>
          <pc:docMk/>
          <pc:sldMk cId="3523926631" sldId="431"/>
        </pc:sldMkLst>
      </pc:sldChg>
      <pc:sldChg chg="add">
        <pc:chgData name="Mulhern, Vicky" userId="c28e1ec5-8f52-4786-870e-f922a4a7a6cb" providerId="ADAL" clId="{0A607E31-9ED5-4C69-A9E3-534F46B2B12C}" dt="2024-12-05T15:47:48.552" v="54"/>
        <pc:sldMkLst>
          <pc:docMk/>
          <pc:sldMk cId="3643719991" sldId="509"/>
        </pc:sldMkLst>
      </pc:sldChg>
      <pc:sldChg chg="delSp modSp add mod setBg delDesignElem">
        <pc:chgData name="Mulhern, Vicky" userId="c28e1ec5-8f52-4786-870e-f922a4a7a6cb" providerId="ADAL" clId="{0A607E31-9ED5-4C69-A9E3-534F46B2B12C}" dt="2024-12-05T15:47:48.664" v="55" actId="27636"/>
        <pc:sldMkLst>
          <pc:docMk/>
          <pc:sldMk cId="768824536" sldId="723"/>
        </pc:sldMkLst>
        <pc:spChg chg="mod">
          <ac:chgData name="Mulhern, Vicky" userId="c28e1ec5-8f52-4786-870e-f922a4a7a6cb" providerId="ADAL" clId="{0A607E31-9ED5-4C69-A9E3-534F46B2B12C}" dt="2024-12-05T15:47:48.664" v="55" actId="27636"/>
          <ac:spMkLst>
            <pc:docMk/>
            <pc:sldMk cId="768824536" sldId="723"/>
            <ac:spMk id="5" creationId="{22C1E3E7-E58A-4A07-556C-DDAD3E265CA7}"/>
          </ac:spMkLst>
        </pc:spChg>
        <pc:grpChg chg="del">
          <ac:chgData name="Mulhern, Vicky" userId="c28e1ec5-8f52-4786-870e-f922a4a7a6cb" providerId="ADAL" clId="{0A607E31-9ED5-4C69-A9E3-534F46B2B12C}" dt="2024-12-05T15:47:48.552" v="54"/>
          <ac:grpSpMkLst>
            <pc:docMk/>
            <pc:sldMk cId="768824536" sldId="723"/>
            <ac:grpSpMk id="18" creationId="{1FD67D68-9B83-C338-8342-3348D8F22347}"/>
          </ac:grpSpMkLst>
        </pc:grpChg>
      </pc:sldChg>
      <pc:sldChg chg="delSp add setBg delDesignElem">
        <pc:chgData name="Mulhern, Vicky" userId="c28e1ec5-8f52-4786-870e-f922a4a7a6cb" providerId="ADAL" clId="{0A607E31-9ED5-4C69-A9E3-534F46B2B12C}" dt="2024-12-05T15:47:48.552" v="54"/>
        <pc:sldMkLst>
          <pc:docMk/>
          <pc:sldMk cId="4237602477" sldId="724"/>
        </pc:sldMkLst>
        <pc:grpChg chg="del">
          <ac:chgData name="Mulhern, Vicky" userId="c28e1ec5-8f52-4786-870e-f922a4a7a6cb" providerId="ADAL" clId="{0A607E31-9ED5-4C69-A9E3-534F46B2B12C}" dt="2024-12-05T15:47:48.552" v="54"/>
          <ac:grpSpMkLst>
            <pc:docMk/>
            <pc:sldMk cId="4237602477" sldId="724"/>
            <ac:grpSpMk id="18" creationId="{1FD67D68-9B83-C338-8342-3348D8F22347}"/>
          </ac:grpSpMkLst>
        </pc:grpChg>
      </pc:sldChg>
      <pc:sldChg chg="delSp modSp add mod setBg delDesignElem">
        <pc:chgData name="Mulhern, Vicky" userId="c28e1ec5-8f52-4786-870e-f922a4a7a6cb" providerId="ADAL" clId="{0A607E31-9ED5-4C69-A9E3-534F46B2B12C}" dt="2024-12-05T15:47:48.678" v="56" actId="27636"/>
        <pc:sldMkLst>
          <pc:docMk/>
          <pc:sldMk cId="4200610127" sldId="725"/>
        </pc:sldMkLst>
        <pc:spChg chg="mod">
          <ac:chgData name="Mulhern, Vicky" userId="c28e1ec5-8f52-4786-870e-f922a4a7a6cb" providerId="ADAL" clId="{0A607E31-9ED5-4C69-A9E3-534F46B2B12C}" dt="2024-12-05T15:47:48.678" v="56" actId="27636"/>
          <ac:spMkLst>
            <pc:docMk/>
            <pc:sldMk cId="4200610127" sldId="725"/>
            <ac:spMk id="5" creationId="{22C1E3E7-E58A-4A07-556C-DDAD3E265CA7}"/>
          </ac:spMkLst>
        </pc:spChg>
        <pc:grpChg chg="del">
          <ac:chgData name="Mulhern, Vicky" userId="c28e1ec5-8f52-4786-870e-f922a4a7a6cb" providerId="ADAL" clId="{0A607E31-9ED5-4C69-A9E3-534F46B2B12C}" dt="2024-12-05T15:47:48.552" v="54"/>
          <ac:grpSpMkLst>
            <pc:docMk/>
            <pc:sldMk cId="4200610127" sldId="725"/>
            <ac:grpSpMk id="18" creationId="{1FD67D68-9B83-C338-8342-3348D8F22347}"/>
          </ac:grpSpMkLst>
        </pc:grpChg>
      </pc:sldChg>
      <pc:sldChg chg="add">
        <pc:chgData name="Mulhern, Vicky" userId="c28e1ec5-8f52-4786-870e-f922a4a7a6cb" providerId="ADAL" clId="{0A607E31-9ED5-4C69-A9E3-534F46B2B12C}" dt="2024-12-05T15:47:48.552" v="54"/>
        <pc:sldMkLst>
          <pc:docMk/>
          <pc:sldMk cId="891051703" sldId="726"/>
        </pc:sldMkLst>
      </pc:sldChg>
      <pc:sldChg chg="add">
        <pc:chgData name="Mulhern, Vicky" userId="c28e1ec5-8f52-4786-870e-f922a4a7a6cb" providerId="ADAL" clId="{0A607E31-9ED5-4C69-A9E3-534F46B2B12C}" dt="2024-12-05T15:47:48.552" v="54"/>
        <pc:sldMkLst>
          <pc:docMk/>
          <pc:sldMk cId="740597982" sldId="727"/>
        </pc:sldMkLst>
      </pc:sldChg>
      <pc:sldChg chg="add del">
        <pc:chgData name="Mulhern, Vicky" userId="c28e1ec5-8f52-4786-870e-f922a4a7a6cb" providerId="ADAL" clId="{0A607E31-9ED5-4C69-A9E3-534F46B2B12C}" dt="2024-12-12T11:36:47" v="81" actId="47"/>
        <pc:sldMkLst>
          <pc:docMk/>
          <pc:sldMk cId="2756505702" sldId="728"/>
        </pc:sldMkLst>
      </pc:sldChg>
      <pc:sldChg chg="modSp mod">
        <pc:chgData name="Mulhern, Vicky" userId="c28e1ec5-8f52-4786-870e-f922a4a7a6cb" providerId="ADAL" clId="{0A607E31-9ED5-4C69-A9E3-534F46B2B12C}" dt="2024-12-06T14:44:40.145" v="59" actId="27636"/>
        <pc:sldMkLst>
          <pc:docMk/>
          <pc:sldMk cId="1120831279" sldId="729"/>
        </pc:sldMkLst>
        <pc:spChg chg="mod">
          <ac:chgData name="Mulhern, Vicky" userId="c28e1ec5-8f52-4786-870e-f922a4a7a6cb" providerId="ADAL" clId="{0A607E31-9ED5-4C69-A9E3-534F46B2B12C}" dt="2024-12-06T14:44:40.145" v="59" actId="27636"/>
          <ac:spMkLst>
            <pc:docMk/>
            <pc:sldMk cId="1120831279" sldId="729"/>
            <ac:spMk id="5" creationId="{7A0760D0-8200-D6D9-A3F2-3171CB58C37A}"/>
          </ac:spMkLst>
        </pc:spChg>
      </pc:sldChg>
      <pc:sldChg chg="add del">
        <pc:chgData name="Mulhern, Vicky" userId="c28e1ec5-8f52-4786-870e-f922a4a7a6cb" providerId="ADAL" clId="{0A607E31-9ED5-4C69-A9E3-534F46B2B12C}" dt="2024-12-06T14:44:44.365" v="62" actId="47"/>
        <pc:sldMkLst>
          <pc:docMk/>
          <pc:sldMk cId="0" sldId="739"/>
        </pc:sldMkLst>
      </pc:sldChg>
      <pc:sldChg chg="add">
        <pc:chgData name="Mulhern, Vicky" userId="c28e1ec5-8f52-4786-870e-f922a4a7a6cb" providerId="ADAL" clId="{0A607E31-9ED5-4C69-A9E3-534F46B2B12C}" dt="2024-12-06T14:44:39.952" v="58"/>
        <pc:sldMkLst>
          <pc:docMk/>
          <pc:sldMk cId="0" sldId="740"/>
        </pc:sldMkLst>
      </pc:sldChg>
      <pc:sldChg chg="add">
        <pc:chgData name="Mulhern, Vicky" userId="c28e1ec5-8f52-4786-870e-f922a4a7a6cb" providerId="ADAL" clId="{0A607E31-9ED5-4C69-A9E3-534F46B2B12C}" dt="2024-12-06T14:44:39.952" v="58"/>
        <pc:sldMkLst>
          <pc:docMk/>
          <pc:sldMk cId="2176962126" sldId="741"/>
        </pc:sldMkLst>
      </pc:sldChg>
      <pc:sldChg chg="add">
        <pc:chgData name="Mulhern, Vicky" userId="c28e1ec5-8f52-4786-870e-f922a4a7a6cb" providerId="ADAL" clId="{0A607E31-9ED5-4C69-A9E3-534F46B2B12C}" dt="2024-12-06T14:44:39.952" v="58"/>
        <pc:sldMkLst>
          <pc:docMk/>
          <pc:sldMk cId="2494932033" sldId="742"/>
        </pc:sldMkLst>
      </pc:sldChg>
      <pc:sldChg chg="add">
        <pc:chgData name="Mulhern, Vicky" userId="c28e1ec5-8f52-4786-870e-f922a4a7a6cb" providerId="ADAL" clId="{0A607E31-9ED5-4C69-A9E3-534F46B2B12C}" dt="2024-12-06T14:44:39.952" v="58"/>
        <pc:sldMkLst>
          <pc:docMk/>
          <pc:sldMk cId="1803179494" sldId="743"/>
        </pc:sldMkLst>
      </pc:sldChg>
      <pc:sldChg chg="add">
        <pc:chgData name="Mulhern, Vicky" userId="c28e1ec5-8f52-4786-870e-f922a4a7a6cb" providerId="ADAL" clId="{0A607E31-9ED5-4C69-A9E3-534F46B2B12C}" dt="2024-12-06T14:44:39.952" v="58"/>
        <pc:sldMkLst>
          <pc:docMk/>
          <pc:sldMk cId="3921684157" sldId="744"/>
        </pc:sldMkLst>
      </pc:sldChg>
      <pc:sldMasterChg chg="addSldLayout delSldLayout">
        <pc:chgData name="Mulhern, Vicky" userId="c28e1ec5-8f52-4786-870e-f922a4a7a6cb" providerId="ADAL" clId="{0A607E31-9ED5-4C69-A9E3-534F46B2B12C}" dt="2024-12-05T15:46:41.962" v="48" actId="47"/>
        <pc:sldMasterMkLst>
          <pc:docMk/>
          <pc:sldMasterMk cId="0" sldId="2147483648"/>
        </pc:sldMasterMkLst>
        <pc:sldLayoutChg chg="add del">
          <pc:chgData name="Mulhern, Vicky" userId="c28e1ec5-8f52-4786-870e-f922a4a7a6cb" providerId="ADAL" clId="{0A607E31-9ED5-4C69-A9E3-534F46B2B12C}" dt="2024-12-05T15:46:41.962" v="48" actId="47"/>
          <pc:sldLayoutMkLst>
            <pc:docMk/>
            <pc:sldMasterMk cId="0" sldId="2147483648"/>
            <pc:sldLayoutMk cId="3648330638" sldId="2147483726"/>
          </pc:sldLayoutMkLst>
        </pc:sldLayoutChg>
        <pc:sldLayoutChg chg="add del">
          <pc:chgData name="Mulhern, Vicky" userId="c28e1ec5-8f52-4786-870e-f922a4a7a6cb" providerId="ADAL" clId="{0A607E31-9ED5-4C69-A9E3-534F46B2B12C}" dt="2024-12-05T15:46:41.962" v="48" actId="47"/>
          <pc:sldLayoutMkLst>
            <pc:docMk/>
            <pc:sldMasterMk cId="0" sldId="2147483648"/>
            <pc:sldLayoutMk cId="3194657467" sldId="2147483727"/>
          </pc:sldLayoutMkLst>
        </pc:sldLayoutChg>
      </pc:sldMasterChg>
    </pc:docChg>
  </pc:docChgLst>
  <pc:docChgLst>
    <pc:chgData name="Lancashire, Annie" userId="S::annie.lancashire@migrationyorkshire.org.uk::699f7375-48aa-4c71-a83d-506a701944d8" providerId="AD" clId="Web-{52E51C0A-CAB6-9B2A-5B6D-4497417F95D4}"/>
    <pc:docChg chg="modSld">
      <pc:chgData name="Lancashire, Annie" userId="S::annie.lancashire@migrationyorkshire.org.uk::699f7375-48aa-4c71-a83d-506a701944d8" providerId="AD" clId="Web-{52E51C0A-CAB6-9B2A-5B6D-4497417F95D4}" dt="2024-11-11T13:17:36.497" v="4"/>
      <pc:docMkLst>
        <pc:docMk/>
      </pc:docMkLst>
      <pc:sldChg chg="addSp delSp modSp">
        <pc:chgData name="Lancashire, Annie" userId="S::annie.lancashire@migrationyorkshire.org.uk::699f7375-48aa-4c71-a83d-506a701944d8" providerId="AD" clId="Web-{52E51C0A-CAB6-9B2A-5B6D-4497417F95D4}" dt="2024-11-11T13:17:36.497" v="4"/>
        <pc:sldMkLst>
          <pc:docMk/>
          <pc:sldMk cId="0" sldId="256"/>
        </pc:sldMkLst>
        <pc:spChg chg="add del mod">
          <ac:chgData name="Lancashire, Annie" userId="S::annie.lancashire@migrationyorkshire.org.uk::699f7375-48aa-4c71-a83d-506a701944d8" providerId="AD" clId="Web-{52E51C0A-CAB6-9B2A-5B6D-4497417F95D4}" dt="2024-11-11T13:17:36.497" v="4"/>
          <ac:spMkLst>
            <pc:docMk/>
            <pc:sldMk cId="0" sldId="256"/>
            <ac:spMk id="2" creationId="{C06D8A43-7031-6617-B545-C4FDCEEAE36A}"/>
          </ac:spMkLst>
        </pc:spChg>
      </pc:sldChg>
    </pc:docChg>
  </pc:docChgLst>
  <pc:docChgLst>
    <pc:chgData name="Vidal, Julia" userId="S::julia.vidal@migrationyorkshire.org.uk::66ae28c5-ea3c-493d-a4fc-e00f2ff3b780" providerId="AD" clId="Web-{FA89679B-7486-2263-CFE6-00CC3ACA583E}"/>
    <pc:docChg chg="modSld">
      <pc:chgData name="Vidal, Julia" userId="S::julia.vidal@migrationyorkshire.org.uk::66ae28c5-ea3c-493d-a4fc-e00f2ff3b780" providerId="AD" clId="Web-{FA89679B-7486-2263-CFE6-00CC3ACA583E}" dt="2024-11-21T14:40:41.779" v="72" actId="1076"/>
      <pc:docMkLst>
        <pc:docMk/>
      </pc:docMkLst>
      <pc:sldChg chg="modSp">
        <pc:chgData name="Vidal, Julia" userId="S::julia.vidal@migrationyorkshire.org.uk::66ae28c5-ea3c-493d-a4fc-e00f2ff3b780" providerId="AD" clId="Web-{FA89679B-7486-2263-CFE6-00CC3ACA583E}" dt="2024-11-21T14:40:41.779" v="72" actId="1076"/>
        <pc:sldMkLst>
          <pc:docMk/>
          <pc:sldMk cId="1377520260" sldId="264"/>
        </pc:sldMkLst>
        <pc:spChg chg="mod">
          <ac:chgData name="Vidal, Julia" userId="S::julia.vidal@migrationyorkshire.org.uk::66ae28c5-ea3c-493d-a4fc-e00f2ff3b780" providerId="AD" clId="Web-{FA89679B-7486-2263-CFE6-00CC3ACA583E}" dt="2024-11-21T14:38:44.729" v="4" actId="20577"/>
          <ac:spMkLst>
            <pc:docMk/>
            <pc:sldMk cId="1377520260" sldId="264"/>
            <ac:spMk id="4" creationId="{9E2E97DA-A0DB-3D92-C382-60816A1DD165}"/>
          </ac:spMkLst>
        </pc:spChg>
        <pc:spChg chg="mod">
          <ac:chgData name="Vidal, Julia" userId="S::julia.vidal@migrationyorkshire.org.uk::66ae28c5-ea3c-493d-a4fc-e00f2ff3b780" providerId="AD" clId="Web-{FA89679B-7486-2263-CFE6-00CC3ACA583E}" dt="2024-11-21T14:40:41.779" v="72" actId="1076"/>
          <ac:spMkLst>
            <pc:docMk/>
            <pc:sldMk cId="1377520260" sldId="264"/>
            <ac:spMk id="5" creationId="{79B2B356-B44A-512F-31F2-6AE8C414D7C7}"/>
          </ac:spMkLst>
        </pc:spChg>
        <pc:spChg chg="mod">
          <ac:chgData name="Vidal, Julia" userId="S::julia.vidal@migrationyorkshire.org.uk::66ae28c5-ea3c-493d-a4fc-e00f2ff3b780" providerId="AD" clId="Web-{FA89679B-7486-2263-CFE6-00CC3ACA583E}" dt="2024-11-21T14:38:57.870" v="7" actId="14100"/>
          <ac:spMkLst>
            <pc:docMk/>
            <pc:sldMk cId="1377520260" sldId="264"/>
            <ac:spMk id="7" creationId="{A00D26B1-3BEB-FCCE-EC23-2C526CAC682E}"/>
          </ac:spMkLst>
        </pc:spChg>
      </pc:sldChg>
    </pc:docChg>
  </pc:docChgLst>
  <pc:docChgLst>
    <pc:chgData name="Robert, Stefan" userId="474afebc-c765-4193-97b7-b27e423cbcf2" providerId="ADAL" clId="{CF634C16-75A3-4386-A211-E66B58256762}"/>
    <pc:docChg chg="custSel modSld">
      <pc:chgData name="Robert, Stefan" userId="474afebc-c765-4193-97b7-b27e423cbcf2" providerId="ADAL" clId="{CF634C16-75A3-4386-A211-E66B58256762}" dt="2023-06-23T11:06:33.224" v="392" actId="20577"/>
      <pc:docMkLst>
        <pc:docMk/>
      </pc:docMkLst>
      <pc:sldChg chg="modSp mod">
        <pc:chgData name="Robert, Stefan" userId="474afebc-c765-4193-97b7-b27e423cbcf2" providerId="ADAL" clId="{CF634C16-75A3-4386-A211-E66B58256762}" dt="2023-06-23T11:06:03.279" v="369" actId="20577"/>
        <pc:sldMkLst>
          <pc:docMk/>
          <pc:sldMk cId="0" sldId="256"/>
        </pc:sldMkLst>
        <pc:spChg chg="mod">
          <ac:chgData name="Robert, Stefan" userId="474afebc-c765-4193-97b7-b27e423cbcf2" providerId="ADAL" clId="{CF634C16-75A3-4386-A211-E66B58256762}" dt="2023-06-23T11:05:55.273" v="351" actId="20577"/>
          <ac:spMkLst>
            <pc:docMk/>
            <pc:sldMk cId="0" sldId="256"/>
            <ac:spMk id="14" creationId="{B649D9D1-281E-45D2-7AC2-5B41F41E833D}"/>
          </ac:spMkLst>
        </pc:spChg>
        <pc:spChg chg="mod">
          <ac:chgData name="Robert, Stefan" userId="474afebc-c765-4193-97b7-b27e423cbcf2" providerId="ADAL" clId="{CF634C16-75A3-4386-A211-E66B58256762}" dt="2023-06-23T11:06:03.279" v="369" actId="20577"/>
          <ac:spMkLst>
            <pc:docMk/>
            <pc:sldMk cId="0" sldId="256"/>
            <ac:spMk id="19" creationId="{635C8456-1564-2527-239D-9E202ABA94B4}"/>
          </ac:spMkLst>
        </pc:spChg>
      </pc:sldChg>
      <pc:sldChg chg="modSp mod">
        <pc:chgData name="Robert, Stefan" userId="474afebc-c765-4193-97b7-b27e423cbcf2" providerId="ADAL" clId="{CF634C16-75A3-4386-A211-E66B58256762}" dt="2023-06-23T11:06:20.257" v="385" actId="20577"/>
        <pc:sldMkLst>
          <pc:docMk/>
          <pc:sldMk cId="0" sldId="258"/>
        </pc:sldMkLst>
        <pc:spChg chg="mod">
          <ac:chgData name="Robert, Stefan" userId="474afebc-c765-4193-97b7-b27e423cbcf2" providerId="ADAL" clId="{CF634C16-75A3-4386-A211-E66B58256762}" dt="2023-06-23T11:06:20.257" v="385" actId="20577"/>
          <ac:spMkLst>
            <pc:docMk/>
            <pc:sldMk cId="0" sldId="258"/>
            <ac:spMk id="3" creationId="{00000000-0000-0000-0000-000000000000}"/>
          </ac:spMkLst>
        </pc:spChg>
        <pc:spChg chg="mod">
          <ac:chgData name="Robert, Stefan" userId="474afebc-c765-4193-97b7-b27e423cbcf2" providerId="ADAL" clId="{CF634C16-75A3-4386-A211-E66B58256762}" dt="2023-06-23T11:06:07.893" v="373" actId="20577"/>
          <ac:spMkLst>
            <pc:docMk/>
            <pc:sldMk cId="0" sldId="258"/>
            <ac:spMk id="4" creationId="{00000000-0000-0000-0000-000000000000}"/>
          </ac:spMkLst>
        </pc:spChg>
      </pc:sldChg>
      <pc:sldChg chg="modSp mod">
        <pc:chgData name="Robert, Stefan" userId="474afebc-c765-4193-97b7-b27e423cbcf2" providerId="ADAL" clId="{CF634C16-75A3-4386-A211-E66B58256762}" dt="2023-06-23T11:06:33.224" v="392" actId="20577"/>
        <pc:sldMkLst>
          <pc:docMk/>
          <pc:sldMk cId="0" sldId="259"/>
        </pc:sldMkLst>
        <pc:spChg chg="mod">
          <ac:chgData name="Robert, Stefan" userId="474afebc-c765-4193-97b7-b27e423cbcf2" providerId="ADAL" clId="{CF634C16-75A3-4386-A211-E66B58256762}" dt="2023-06-23T11:06:33.224" v="392" actId="20577"/>
          <ac:spMkLst>
            <pc:docMk/>
            <pc:sldMk cId="0" sldId="259"/>
            <ac:spMk id="4" creationId="{6A3BF278-4E44-6F81-F0AF-C83DD62C9EF0}"/>
          </ac:spMkLst>
        </pc:spChg>
        <pc:spChg chg="mod">
          <ac:chgData name="Robert, Stefan" userId="474afebc-c765-4193-97b7-b27e423cbcf2" providerId="ADAL" clId="{CF634C16-75A3-4386-A211-E66B58256762}" dt="2023-06-23T11:06:28.638" v="387" actId="20577"/>
          <ac:spMkLst>
            <pc:docMk/>
            <pc:sldMk cId="0" sldId="259"/>
            <ac:spMk id="9" creationId="{E2122C38-C418-B114-E76F-48DCE508E5D1}"/>
          </ac:spMkLst>
        </pc:spChg>
      </pc:sldChg>
    </pc:docChg>
  </pc:docChgLst>
  <pc:docChgLst>
    <pc:chgData name="Khan, Nahida" userId="S::nahida.khan@migrationyorkshire.org.uk::f1461bd3-a0a1-43e7-be99-9aa8ecb985a6" providerId="AD" clId="Web-{C97075CF-5112-A899-FB4B-A5E8086E1493}"/>
    <pc:docChg chg="modSld">
      <pc:chgData name="Khan, Nahida" userId="S::nahida.khan@migrationyorkshire.org.uk::f1461bd3-a0a1-43e7-be99-9aa8ecb985a6" providerId="AD" clId="Web-{C97075CF-5112-A899-FB4B-A5E8086E1493}" dt="2023-09-27T14:19:05.611" v="33" actId="20577"/>
      <pc:docMkLst>
        <pc:docMk/>
      </pc:docMkLst>
      <pc:sldChg chg="modSp">
        <pc:chgData name="Khan, Nahida" userId="S::nahida.khan@migrationyorkshire.org.uk::f1461bd3-a0a1-43e7-be99-9aa8ecb985a6" providerId="AD" clId="Web-{C97075CF-5112-A899-FB4B-A5E8086E1493}" dt="2023-09-27T14:19:05.611" v="33" actId="20577"/>
        <pc:sldMkLst>
          <pc:docMk/>
          <pc:sldMk cId="0" sldId="256"/>
        </pc:sldMkLst>
        <pc:spChg chg="mod">
          <ac:chgData name="Khan, Nahida" userId="S::nahida.khan@migrationyorkshire.org.uk::f1461bd3-a0a1-43e7-be99-9aa8ecb985a6" providerId="AD" clId="Web-{C97075CF-5112-A899-FB4B-A5E8086E1493}" dt="2023-09-27T14:19:05.611" v="33" actId="20577"/>
          <ac:spMkLst>
            <pc:docMk/>
            <pc:sldMk cId="0" sldId="256"/>
            <ac:spMk id="14" creationId="{B649D9D1-281E-45D2-7AC2-5B41F41E833D}"/>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AB1FA8-F5E4-47BA-B146-EE9724FF481B}"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F9F5DD28-1E0F-420C-A165-FE5F98A6842A}">
      <dgm:prSet/>
      <dgm:spPr/>
      <dgm:t>
        <a:bodyPr/>
        <a:lstStyle/>
        <a:p>
          <a:r>
            <a:rPr lang="en-GB"/>
            <a:t>Not discussed in research or practice in detail</a:t>
          </a:r>
          <a:endParaRPr lang="en-US"/>
        </a:p>
      </dgm:t>
    </dgm:pt>
    <dgm:pt modelId="{73581219-3756-4085-BD35-7526355D0177}" type="parTrans" cxnId="{DC8FB0A1-B732-43DA-8643-6D6DA4F17FCB}">
      <dgm:prSet/>
      <dgm:spPr/>
      <dgm:t>
        <a:bodyPr/>
        <a:lstStyle/>
        <a:p>
          <a:endParaRPr lang="en-US"/>
        </a:p>
      </dgm:t>
    </dgm:pt>
    <dgm:pt modelId="{2FD05C37-47A0-40BB-B95A-CDF3358DFF8B}" type="sibTrans" cxnId="{DC8FB0A1-B732-43DA-8643-6D6DA4F17FCB}">
      <dgm:prSet/>
      <dgm:spPr/>
      <dgm:t>
        <a:bodyPr/>
        <a:lstStyle/>
        <a:p>
          <a:endParaRPr lang="en-US"/>
        </a:p>
      </dgm:t>
    </dgm:pt>
    <dgm:pt modelId="{93B250E4-65CA-4AF1-8C18-15025B7D95E8}">
      <dgm:prSet/>
      <dgm:spPr/>
      <dgm:t>
        <a:bodyPr/>
        <a:lstStyle/>
        <a:p>
          <a:r>
            <a:rPr lang="en-GB" dirty="0"/>
            <a:t>Believed to be likely to be commonly experienced and that there is likely to be under-reporting of ASB</a:t>
          </a:r>
          <a:endParaRPr lang="en-US" dirty="0"/>
        </a:p>
      </dgm:t>
    </dgm:pt>
    <dgm:pt modelId="{22FC998B-106C-4749-AC62-924C18472EB1}" type="parTrans" cxnId="{CD5A5542-0640-48DB-95A3-51214F0B68AD}">
      <dgm:prSet/>
      <dgm:spPr/>
      <dgm:t>
        <a:bodyPr/>
        <a:lstStyle/>
        <a:p>
          <a:endParaRPr lang="en-US"/>
        </a:p>
      </dgm:t>
    </dgm:pt>
    <dgm:pt modelId="{CECA3CFD-CF52-4A31-80E0-53BF73EEADF8}" type="sibTrans" cxnId="{CD5A5542-0640-48DB-95A3-51214F0B68AD}">
      <dgm:prSet/>
      <dgm:spPr/>
      <dgm:t>
        <a:bodyPr/>
        <a:lstStyle/>
        <a:p>
          <a:endParaRPr lang="en-US"/>
        </a:p>
      </dgm:t>
    </dgm:pt>
    <dgm:pt modelId="{6940C10C-C451-4BA0-A2FD-6EDCC2EF1C9E}">
      <dgm:prSet/>
      <dgm:spPr/>
      <dgm:t>
        <a:bodyPr/>
        <a:lstStyle/>
        <a:p>
          <a:r>
            <a:rPr lang="en-GB" dirty="0"/>
            <a:t>Impacts of ASB on migrants and their families not yet understood but likely to be severe and long-lasting</a:t>
          </a:r>
          <a:endParaRPr lang="en-US" dirty="0"/>
        </a:p>
      </dgm:t>
    </dgm:pt>
    <dgm:pt modelId="{315D702C-DACF-4B2C-B452-63C02E741013}" type="parTrans" cxnId="{3B8D4BD4-9223-47A1-96C2-4A5B94DC573B}">
      <dgm:prSet/>
      <dgm:spPr/>
      <dgm:t>
        <a:bodyPr/>
        <a:lstStyle/>
        <a:p>
          <a:endParaRPr lang="en-US"/>
        </a:p>
      </dgm:t>
    </dgm:pt>
    <dgm:pt modelId="{3CC6EC18-83BC-40F9-94F0-1AC5CBAA3847}" type="sibTrans" cxnId="{3B8D4BD4-9223-47A1-96C2-4A5B94DC573B}">
      <dgm:prSet/>
      <dgm:spPr/>
      <dgm:t>
        <a:bodyPr/>
        <a:lstStyle/>
        <a:p>
          <a:endParaRPr lang="en-US"/>
        </a:p>
      </dgm:t>
    </dgm:pt>
    <dgm:pt modelId="{2611A071-3F21-CD4F-9249-3CB2FB52090E}" type="pres">
      <dgm:prSet presAssocID="{59AB1FA8-F5E4-47BA-B146-EE9724FF481B}" presName="linear" presStyleCnt="0">
        <dgm:presLayoutVars>
          <dgm:animLvl val="lvl"/>
          <dgm:resizeHandles val="exact"/>
        </dgm:presLayoutVars>
      </dgm:prSet>
      <dgm:spPr/>
    </dgm:pt>
    <dgm:pt modelId="{133345EF-9E27-B148-AA8E-53B01848AF7E}" type="pres">
      <dgm:prSet presAssocID="{F9F5DD28-1E0F-420C-A165-FE5F98A6842A}" presName="parentText" presStyleLbl="node1" presStyleIdx="0" presStyleCnt="3">
        <dgm:presLayoutVars>
          <dgm:chMax val="0"/>
          <dgm:bulletEnabled val="1"/>
        </dgm:presLayoutVars>
      </dgm:prSet>
      <dgm:spPr/>
    </dgm:pt>
    <dgm:pt modelId="{485591A7-0455-D848-8D26-C8B8982714FE}" type="pres">
      <dgm:prSet presAssocID="{2FD05C37-47A0-40BB-B95A-CDF3358DFF8B}" presName="spacer" presStyleCnt="0"/>
      <dgm:spPr/>
    </dgm:pt>
    <dgm:pt modelId="{733343EB-1E29-6E45-AD69-4F0DEBA9A2EE}" type="pres">
      <dgm:prSet presAssocID="{93B250E4-65CA-4AF1-8C18-15025B7D95E8}" presName="parentText" presStyleLbl="node1" presStyleIdx="1" presStyleCnt="3">
        <dgm:presLayoutVars>
          <dgm:chMax val="0"/>
          <dgm:bulletEnabled val="1"/>
        </dgm:presLayoutVars>
      </dgm:prSet>
      <dgm:spPr/>
    </dgm:pt>
    <dgm:pt modelId="{82F83312-39D6-6345-B826-1C0859B4EFDB}" type="pres">
      <dgm:prSet presAssocID="{CECA3CFD-CF52-4A31-80E0-53BF73EEADF8}" presName="spacer" presStyleCnt="0"/>
      <dgm:spPr/>
    </dgm:pt>
    <dgm:pt modelId="{BC884602-CFF2-0F49-916D-FB8BCCAB2037}" type="pres">
      <dgm:prSet presAssocID="{6940C10C-C451-4BA0-A2FD-6EDCC2EF1C9E}" presName="parentText" presStyleLbl="node1" presStyleIdx="2" presStyleCnt="3">
        <dgm:presLayoutVars>
          <dgm:chMax val="0"/>
          <dgm:bulletEnabled val="1"/>
        </dgm:presLayoutVars>
      </dgm:prSet>
      <dgm:spPr/>
    </dgm:pt>
  </dgm:ptLst>
  <dgm:cxnLst>
    <dgm:cxn modelId="{1BDA2D0F-5BDD-1849-95C5-18826D969F6D}" type="presOf" srcId="{F9F5DD28-1E0F-420C-A165-FE5F98A6842A}" destId="{133345EF-9E27-B148-AA8E-53B01848AF7E}" srcOrd="0" destOrd="0" presId="urn:microsoft.com/office/officeart/2005/8/layout/vList2"/>
    <dgm:cxn modelId="{E508261D-8A40-5044-9B5A-67051CB05D6E}" type="presOf" srcId="{93B250E4-65CA-4AF1-8C18-15025B7D95E8}" destId="{733343EB-1E29-6E45-AD69-4F0DEBA9A2EE}" srcOrd="0" destOrd="0" presId="urn:microsoft.com/office/officeart/2005/8/layout/vList2"/>
    <dgm:cxn modelId="{CD5A5542-0640-48DB-95A3-51214F0B68AD}" srcId="{59AB1FA8-F5E4-47BA-B146-EE9724FF481B}" destId="{93B250E4-65CA-4AF1-8C18-15025B7D95E8}" srcOrd="1" destOrd="0" parTransId="{22FC998B-106C-4749-AC62-924C18472EB1}" sibTransId="{CECA3CFD-CF52-4A31-80E0-53BF73EEADF8}"/>
    <dgm:cxn modelId="{5F74B96B-B0A4-D44E-9141-C53488F7DA46}" type="presOf" srcId="{59AB1FA8-F5E4-47BA-B146-EE9724FF481B}" destId="{2611A071-3F21-CD4F-9249-3CB2FB52090E}" srcOrd="0" destOrd="0" presId="urn:microsoft.com/office/officeart/2005/8/layout/vList2"/>
    <dgm:cxn modelId="{DC8FB0A1-B732-43DA-8643-6D6DA4F17FCB}" srcId="{59AB1FA8-F5E4-47BA-B146-EE9724FF481B}" destId="{F9F5DD28-1E0F-420C-A165-FE5F98A6842A}" srcOrd="0" destOrd="0" parTransId="{73581219-3756-4085-BD35-7526355D0177}" sibTransId="{2FD05C37-47A0-40BB-B95A-CDF3358DFF8B}"/>
    <dgm:cxn modelId="{3B8D4BD4-9223-47A1-96C2-4A5B94DC573B}" srcId="{59AB1FA8-F5E4-47BA-B146-EE9724FF481B}" destId="{6940C10C-C451-4BA0-A2FD-6EDCC2EF1C9E}" srcOrd="2" destOrd="0" parTransId="{315D702C-DACF-4B2C-B452-63C02E741013}" sibTransId="{3CC6EC18-83BC-40F9-94F0-1AC5CBAA3847}"/>
    <dgm:cxn modelId="{7A73D3F8-47E5-8C46-9675-DBF69D74E308}" type="presOf" srcId="{6940C10C-C451-4BA0-A2FD-6EDCC2EF1C9E}" destId="{BC884602-CFF2-0F49-916D-FB8BCCAB2037}" srcOrd="0" destOrd="0" presId="urn:microsoft.com/office/officeart/2005/8/layout/vList2"/>
    <dgm:cxn modelId="{7050F6FC-8700-EB4C-B2B8-DFA5AA401B3B}" type="presParOf" srcId="{2611A071-3F21-CD4F-9249-3CB2FB52090E}" destId="{133345EF-9E27-B148-AA8E-53B01848AF7E}" srcOrd="0" destOrd="0" presId="urn:microsoft.com/office/officeart/2005/8/layout/vList2"/>
    <dgm:cxn modelId="{77D39ECF-CD1B-EE46-A768-C8248551048A}" type="presParOf" srcId="{2611A071-3F21-CD4F-9249-3CB2FB52090E}" destId="{485591A7-0455-D848-8D26-C8B8982714FE}" srcOrd="1" destOrd="0" presId="urn:microsoft.com/office/officeart/2005/8/layout/vList2"/>
    <dgm:cxn modelId="{A3B06283-9056-9943-9AE5-58285BBE14A7}" type="presParOf" srcId="{2611A071-3F21-CD4F-9249-3CB2FB52090E}" destId="{733343EB-1E29-6E45-AD69-4F0DEBA9A2EE}" srcOrd="2" destOrd="0" presId="urn:microsoft.com/office/officeart/2005/8/layout/vList2"/>
    <dgm:cxn modelId="{0E9840CA-DC28-4645-910C-BBDACF7B0264}" type="presParOf" srcId="{2611A071-3F21-CD4F-9249-3CB2FB52090E}" destId="{82F83312-39D6-6345-B826-1C0859B4EFDB}" srcOrd="3" destOrd="0" presId="urn:microsoft.com/office/officeart/2005/8/layout/vList2"/>
    <dgm:cxn modelId="{92A96792-ADBF-C348-B3B2-E3F77BB14BC9}" type="presParOf" srcId="{2611A071-3F21-CD4F-9249-3CB2FB52090E}" destId="{BC884602-CFF2-0F49-916D-FB8BCCAB2037}"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3345EF-9E27-B148-AA8E-53B01848AF7E}">
      <dsp:nvSpPr>
        <dsp:cNvPr id="0" name=""/>
        <dsp:cNvSpPr/>
      </dsp:nvSpPr>
      <dsp:spPr>
        <a:xfrm>
          <a:off x="0" y="308329"/>
          <a:ext cx="6666833" cy="155482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GB" sz="3000" kern="1200"/>
            <a:t>Not discussed in research or practice in detail</a:t>
          </a:r>
          <a:endParaRPr lang="en-US" sz="3000" kern="1200"/>
        </a:p>
      </dsp:txBody>
      <dsp:txXfrm>
        <a:off x="75900" y="384229"/>
        <a:ext cx="6515033" cy="1403020"/>
      </dsp:txXfrm>
    </dsp:sp>
    <dsp:sp modelId="{733343EB-1E29-6E45-AD69-4F0DEBA9A2EE}">
      <dsp:nvSpPr>
        <dsp:cNvPr id="0" name=""/>
        <dsp:cNvSpPr/>
      </dsp:nvSpPr>
      <dsp:spPr>
        <a:xfrm>
          <a:off x="0" y="1949549"/>
          <a:ext cx="6666833" cy="1554820"/>
        </a:xfrm>
        <a:prstGeom prst="roundRect">
          <a:avLst/>
        </a:prstGeom>
        <a:gradFill rotWithShape="0">
          <a:gsLst>
            <a:gs pos="0">
              <a:schemeClr val="accent2">
                <a:hueOff val="-15177"/>
                <a:satOff val="-198"/>
                <a:lumOff val="5196"/>
                <a:alphaOff val="0"/>
                <a:satMod val="103000"/>
                <a:lumMod val="102000"/>
                <a:tint val="94000"/>
              </a:schemeClr>
            </a:gs>
            <a:gs pos="50000">
              <a:schemeClr val="accent2">
                <a:hueOff val="-15177"/>
                <a:satOff val="-198"/>
                <a:lumOff val="5196"/>
                <a:alphaOff val="0"/>
                <a:satMod val="110000"/>
                <a:lumMod val="100000"/>
                <a:shade val="100000"/>
              </a:schemeClr>
            </a:gs>
            <a:gs pos="100000">
              <a:schemeClr val="accent2">
                <a:hueOff val="-15177"/>
                <a:satOff val="-198"/>
                <a:lumOff val="519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GB" sz="3000" kern="1200" dirty="0"/>
            <a:t>Believed to be likely to be commonly experienced and that there is likely to be under-reporting of ASB</a:t>
          </a:r>
          <a:endParaRPr lang="en-US" sz="3000" kern="1200" dirty="0"/>
        </a:p>
      </dsp:txBody>
      <dsp:txXfrm>
        <a:off x="75900" y="2025449"/>
        <a:ext cx="6515033" cy="1403020"/>
      </dsp:txXfrm>
    </dsp:sp>
    <dsp:sp modelId="{BC884602-CFF2-0F49-916D-FB8BCCAB2037}">
      <dsp:nvSpPr>
        <dsp:cNvPr id="0" name=""/>
        <dsp:cNvSpPr/>
      </dsp:nvSpPr>
      <dsp:spPr>
        <a:xfrm>
          <a:off x="0" y="3590770"/>
          <a:ext cx="6666833" cy="1554820"/>
        </a:xfrm>
        <a:prstGeom prst="roundRect">
          <a:avLst/>
        </a:prstGeom>
        <a:gradFill rotWithShape="0">
          <a:gsLst>
            <a:gs pos="0">
              <a:schemeClr val="accent2">
                <a:hueOff val="-30353"/>
                <a:satOff val="-396"/>
                <a:lumOff val="10392"/>
                <a:alphaOff val="0"/>
                <a:satMod val="103000"/>
                <a:lumMod val="102000"/>
                <a:tint val="94000"/>
              </a:schemeClr>
            </a:gs>
            <a:gs pos="50000">
              <a:schemeClr val="accent2">
                <a:hueOff val="-30353"/>
                <a:satOff val="-396"/>
                <a:lumOff val="10392"/>
                <a:alphaOff val="0"/>
                <a:satMod val="110000"/>
                <a:lumMod val="100000"/>
                <a:shade val="100000"/>
              </a:schemeClr>
            </a:gs>
            <a:gs pos="100000">
              <a:schemeClr val="accent2">
                <a:hueOff val="-30353"/>
                <a:satOff val="-396"/>
                <a:lumOff val="1039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GB" sz="3000" kern="1200" dirty="0"/>
            <a:t>Impacts of ASB on migrants and their families not yet understood but likely to be severe and long-lasting</a:t>
          </a:r>
          <a:endParaRPr lang="en-US" sz="3000" kern="1200" dirty="0"/>
        </a:p>
      </dsp:txBody>
      <dsp:txXfrm>
        <a:off x="75900" y="3666670"/>
        <a:ext cx="6515033" cy="140302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D37276C7-A99D-4D90-A2E1-EBFFF2FC20D3}" type="datetimeFigureOut">
              <a:t>12/12/2024</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D7E40CD4-3522-467F-8ACF-44C4EBD36EDC}" type="slidenum">
              <a:t>‹#›</a:t>
            </a:fld>
            <a:endParaRPr lang="en-US"/>
          </a:p>
        </p:txBody>
      </p:sp>
    </p:spTree>
    <p:extLst>
      <p:ext uri="{BB962C8B-B14F-4D97-AF65-F5344CB8AC3E}">
        <p14:creationId xmlns:p14="http://schemas.microsoft.com/office/powerpoint/2010/main" val="35943278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xplore-education-statistics.service.gov.uk/find-statistics/children-looked-after-in-england-including-adoption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refugeecouncil.org.uk/information/resources/forced-adulthood-the-home-offices-incorrect-determination-of-age-and-how-this-leaves-child-refugees-at-risk/"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Change in politics always leads to systems slowing down while new Ministers get to grips with portfolios</a:t>
            </a:r>
          </a:p>
        </p:txBody>
      </p:sp>
      <p:sp>
        <p:nvSpPr>
          <p:cNvPr id="4" name="Slide Number Placeholder 3"/>
          <p:cNvSpPr>
            <a:spLocks noGrp="1"/>
          </p:cNvSpPr>
          <p:nvPr>
            <p:ph type="sldNum" sz="quarter" idx="5"/>
          </p:nvPr>
        </p:nvSpPr>
        <p:spPr/>
        <p:txBody>
          <a:bodyPr/>
          <a:lstStyle/>
          <a:p>
            <a:fld id="{F455C7EC-7DCD-4A91-AA34-794A1955A112}" type="slidenum">
              <a:rPr lang="en-GB" smtClean="0"/>
              <a:t>3</a:t>
            </a:fld>
            <a:endParaRPr lang="en-GB"/>
          </a:p>
        </p:txBody>
      </p:sp>
    </p:spTree>
    <p:extLst>
      <p:ext uri="{BB962C8B-B14F-4D97-AF65-F5344CB8AC3E}">
        <p14:creationId xmlns:p14="http://schemas.microsoft.com/office/powerpoint/2010/main" val="25266379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E19A334C-2E9C-6047-B9A6-E45BA8FBF6F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411376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E19A334C-2E9C-6047-B9A6-E45BA8FBF6F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746655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Stress, depression, anxiety and in some cases, life altering injuries from physical violence</a:t>
            </a:r>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E19A334C-2E9C-6047-B9A6-E45BA8FBF6F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616172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E19A334C-2E9C-6047-B9A6-E45BA8FBF6F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428408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Thank you to Jack and Migration Yorkshire</a:t>
            </a:r>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E19A334C-2E9C-6047-B9A6-E45BA8FBF6F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768930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5E5C3B-B17F-4E70-A3C5-31DEE4FB40D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069492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We all probably have a view or concept of what is meant by community or social cohesion, but it has been notoriously difficult to pin down a definition over the years. I don’t necessarily want to get bogged down into defining it, but there are values and principles that tend to re-occur.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41931246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5E5C3B-B17F-4E70-A3C5-31DEE4FB40D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624089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9FBEC7-E971-5479-97B1-069DCDC20A63}"/>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CAE4F1B2-4256-B80D-B3F1-0C179BF5B49E}"/>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a:extLst>
              <a:ext uri="{FF2B5EF4-FFF2-40B4-BE49-F238E27FC236}">
                <a16:creationId xmlns:a16="http://schemas.microsoft.com/office/drawing/2014/main" id="{9311BF4E-203A-3A6F-7E1C-33EE3C41AFEE}"/>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a:extLst>
              <a:ext uri="{FF2B5EF4-FFF2-40B4-BE49-F238E27FC236}">
                <a16:creationId xmlns:a16="http://schemas.microsoft.com/office/drawing/2014/main" id="{7043DCE1-D797-445B-7A37-698BEAA0799F}"/>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840E458B-41B4-DAB8-ACDE-EA50BAC7E85D}"/>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a:extLst>
              <a:ext uri="{FF2B5EF4-FFF2-40B4-BE49-F238E27FC236}">
                <a16:creationId xmlns:a16="http://schemas.microsoft.com/office/drawing/2014/main" id="{CCE41F2E-58EE-BBBA-D988-15117533633A}"/>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DC3D8786-374C-2ACA-18F5-B5C4E5AC2554}"/>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763466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7B1C9-4108-8BD6-EA1F-F8323C8461DD}"/>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6EDE56DD-C12F-C3F1-5E91-6B93C194FDFA}"/>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a:extLst>
              <a:ext uri="{FF2B5EF4-FFF2-40B4-BE49-F238E27FC236}">
                <a16:creationId xmlns:a16="http://schemas.microsoft.com/office/drawing/2014/main" id="{4E01C0BE-0270-D7C9-385F-AE9A62B92ED6}"/>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a:extLst>
              <a:ext uri="{FF2B5EF4-FFF2-40B4-BE49-F238E27FC236}">
                <a16:creationId xmlns:a16="http://schemas.microsoft.com/office/drawing/2014/main" id="{2DDF6A4E-BE02-5945-64E0-406A4000F86A}"/>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84F6D93A-F3B8-02D7-4B84-B5947C930DC9}"/>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a:extLst>
              <a:ext uri="{FF2B5EF4-FFF2-40B4-BE49-F238E27FC236}">
                <a16:creationId xmlns:a16="http://schemas.microsoft.com/office/drawing/2014/main" id="{4150FC4A-1DF6-092A-E09B-6CE3E43506B0}"/>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575140FB-986B-BD66-7CF7-5307AA7B1FF0}"/>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622888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455C7EC-7DCD-4A91-AA34-794A1955A112}" type="slidenum">
              <a:rPr lang="en-GB" smtClean="0"/>
              <a:t>4</a:t>
            </a:fld>
            <a:endParaRPr lang="en-GB"/>
          </a:p>
        </p:txBody>
      </p:sp>
    </p:spTree>
    <p:extLst>
      <p:ext uri="{BB962C8B-B14F-4D97-AF65-F5344CB8AC3E}">
        <p14:creationId xmlns:p14="http://schemas.microsoft.com/office/powerpoint/2010/main" val="12219070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6F8478-8E24-3A45-C361-3FDABB215E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D75F24-F439-DA9B-03F5-0DFC473E2B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279F75-6E48-3E77-7323-E3213784C1D0}"/>
              </a:ext>
            </a:extLst>
          </p:cNvPr>
          <p:cNvSpPr>
            <a:spLocks noGrp="1"/>
          </p:cNvSpPr>
          <p:nvPr>
            <p:ph type="body" idx="1"/>
          </p:nvPr>
        </p:nvSpPr>
        <p:spPr/>
        <p:txBody>
          <a:bodyPr/>
          <a:lstStyle/>
          <a:p>
            <a:r>
              <a:rPr lang="en-GB" dirty="0"/>
              <a:t>Follow up project that looked in more depth at what local policymakers and organisations could do to foster social connections within and across communities. </a:t>
            </a:r>
          </a:p>
        </p:txBody>
      </p:sp>
      <p:sp>
        <p:nvSpPr>
          <p:cNvPr id="4" name="Slide Number Placeholder 3">
            <a:extLst>
              <a:ext uri="{FF2B5EF4-FFF2-40B4-BE49-F238E27FC236}">
                <a16:creationId xmlns:a16="http://schemas.microsoft.com/office/drawing/2014/main" id="{EA8EBD46-58CF-7563-524B-2D93E05F923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5E5C3B-B17F-4E70-A3C5-31DEE4FB40D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508329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GB" dirty="0"/>
              <a:t>Our recent report on transforming asylum accommodation outlines how asylum policies deeply undermine community cohesion. While councils do have some input, their say in where asylum seekers are placed is quite limited, and their local expertise in maintaining cohesion and understanding community dynamics is routinely undermined.</a:t>
            </a:r>
          </a:p>
          <a:p>
            <a:endParaRPr lang="en-GB" dirty="0"/>
          </a:p>
          <a:p>
            <a:r>
              <a:rPr lang="en-GB" dirty="0"/>
              <a:t>As we’ve seen recently, highly visible accommodations like hotels often become targets for far-right activism. This doesn’t just create tension—it can lead to terrifying acts of violence. Additionally, long stays in unsuitable hotels and large sites prevent asylum seekers from rebuilding their lives—whether that’s learning English, gaining new skills, or building meaningful connections within the community. And even when connections are formed, people are often moved to a different part of the country, forcing them to start all over again.</a:t>
            </a:r>
          </a:p>
          <a:p>
            <a:endParaRPr lang="en-GB" dirty="0"/>
          </a:p>
          <a:p>
            <a:r>
              <a:rPr lang="en-GB" dirty="0"/>
              <a:t>It’s clear that the current approach is costly, ineffective, and fails to meet the needs of both asylum seekers and local communities. To build a system that truly works for everyone, we need to put control in the hands of those who understand their communities best.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4751507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BFCE0-E6F0-79DB-15BE-243AFC800F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31BED2-F5D0-22EB-388F-F0FF2F2C79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929F8E-E45F-0477-CDC3-6AF19A8CC3D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09CCF7D-3CCF-2890-0048-28406B86935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5E5C3B-B17F-4E70-A3C5-31DEE4FB40D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868201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B3C00-AF44-D255-FCA8-8EC932F2918F}"/>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8A9880E7-B4E6-274D-4D34-92A0B18FCE2E}"/>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a:extLst>
              <a:ext uri="{FF2B5EF4-FFF2-40B4-BE49-F238E27FC236}">
                <a16:creationId xmlns:a16="http://schemas.microsoft.com/office/drawing/2014/main" id="{5F9D9EBA-57A5-A930-9DB6-46E39D74FF34}"/>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a:extLst>
              <a:ext uri="{FF2B5EF4-FFF2-40B4-BE49-F238E27FC236}">
                <a16:creationId xmlns:a16="http://schemas.microsoft.com/office/drawing/2014/main" id="{4DDD8DE3-4124-0220-BA08-DD00B6AD4D21}"/>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5BD97992-A64F-E505-F41C-9CBB21C646A3}"/>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GB" dirty="0"/>
              <a:t>There are so many inspiring examples of the voluntary and community sector working on this issue across Yorkshire and the Humber. In our research, we spotlighted some incredible initiatives, from </a:t>
            </a:r>
            <a:r>
              <a:rPr lang="en-GB" i="1" dirty="0"/>
              <a:t>Who is Your Neighbour</a:t>
            </a:r>
            <a:r>
              <a:rPr lang="en-GB" dirty="0"/>
              <a:t> to the </a:t>
            </a:r>
            <a:r>
              <a:rPr lang="en-GB" dirty="0" err="1"/>
              <a:t>Millside</a:t>
            </a:r>
            <a:r>
              <a:rPr lang="en-GB" dirty="0"/>
              <a:t> Centre Refugee Café in Bradford, and the Jo Cox Foundation. These organizations—and every organization represented here today—play a vital role in helping communities come together, fostering connection, and building resilience, rather than allowing them </a:t>
            </a:r>
            <a:r>
              <a:rPr lang="en-GB"/>
              <a:t>to come apart. </a:t>
            </a:r>
            <a:endParaRPr lang="en-US" dirty="0"/>
          </a:p>
        </p:txBody>
      </p:sp>
      <p:sp>
        <p:nvSpPr>
          <p:cNvPr id="6" name="Footer Placeholder 5">
            <a:extLst>
              <a:ext uri="{FF2B5EF4-FFF2-40B4-BE49-F238E27FC236}">
                <a16:creationId xmlns:a16="http://schemas.microsoft.com/office/drawing/2014/main" id="{AF387373-865D-5D66-DB22-66DF1B01F12A}"/>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EB54CFBA-EEBD-AF8E-9294-B26E06E4A5B9}"/>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6527882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2b1ecbb3d53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9" name="Google Shape;249;g2b1ecbb3d53_0_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Clare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19c759dbe9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19c759dbe9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319c759dbe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319c759dbe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319c759dbe9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319c759dbe9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319c759dbe9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319c759dbe9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319c759dbe9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319c759dbe9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rtl="0" fontAlgn="base">
              <a:buFont typeface="Arial" panose="020B0604020202020204" pitchFamily="34" charset="0"/>
              <a:buNone/>
            </a:pPr>
            <a:r>
              <a:rPr lang="en-GB" sz="1200" b="1" i="0" u="sng" strike="noStrike" dirty="0">
                <a:solidFill>
                  <a:srgbClr val="2A206F"/>
                </a:solidFill>
                <a:effectLst/>
                <a:latin typeface="Poppins" panose="00000500000000000000" pitchFamily="2" charset="0"/>
              </a:rPr>
              <a:t>STATS</a:t>
            </a:r>
          </a:p>
          <a:p>
            <a:pPr marL="285750" indent="-285750" algn="l" rtl="0" fontAlgn="base">
              <a:buFont typeface="Arial" panose="020B0604020202020204" pitchFamily="34" charset="0"/>
              <a:buChar char="•"/>
            </a:pPr>
            <a:r>
              <a:rPr lang="en-GB" sz="1200" b="0" i="0" u="none" strike="noStrike" dirty="0">
                <a:solidFill>
                  <a:srgbClr val="2A206F"/>
                </a:solidFill>
                <a:effectLst/>
                <a:latin typeface="Poppins" panose="00000500000000000000" pitchFamily="2" charset="0"/>
              </a:rPr>
              <a:t>July 2023 – June 2024 = 4,781 asylum applications from UASC. </a:t>
            </a:r>
            <a:r>
              <a:rPr lang="en-US" sz="1200" b="0" i="0" dirty="0">
                <a:solidFill>
                  <a:srgbClr val="000000"/>
                </a:solidFill>
                <a:effectLst/>
                <a:latin typeface="Poppins" panose="00000500000000000000" pitchFamily="2" charset="0"/>
              </a:rPr>
              <a:t>​</a:t>
            </a:r>
            <a:endParaRPr lang="en-GB" b="0" i="0" dirty="0">
              <a:solidFill>
                <a:srgbClr val="000000"/>
              </a:solidFill>
              <a:effectLst/>
              <a:latin typeface="Arial" panose="020B0604020202020204" pitchFamily="34" charset="0"/>
            </a:endParaRPr>
          </a:p>
          <a:p>
            <a:pPr marL="285750" indent="-285750" algn="l" rtl="0" fontAlgn="base">
              <a:buFont typeface="Arial" panose="020B0604020202020204" pitchFamily="34" charset="0"/>
              <a:buChar char="•"/>
            </a:pPr>
            <a:r>
              <a:rPr lang="en-GB" sz="1200" b="0" i="0" u="none" strike="noStrike" dirty="0">
                <a:solidFill>
                  <a:srgbClr val="2A206F"/>
                </a:solidFill>
                <a:effectLst/>
                <a:latin typeface="Poppins" panose="00000500000000000000" pitchFamily="2" charset="0"/>
              </a:rPr>
              <a:t>Top 6 nationalities Sudan (24%),</a:t>
            </a:r>
            <a:r>
              <a:rPr lang="en-US" sz="1200" b="0" i="0" dirty="0">
                <a:solidFill>
                  <a:srgbClr val="000000"/>
                </a:solidFill>
                <a:effectLst/>
                <a:latin typeface="Poppins" panose="00000500000000000000" pitchFamily="2" charset="0"/>
              </a:rPr>
              <a:t>​ </a:t>
            </a:r>
            <a:r>
              <a:rPr lang="en-GB" sz="1200" b="0" i="0" u="none" strike="noStrike" dirty="0">
                <a:solidFill>
                  <a:srgbClr val="2A206F"/>
                </a:solidFill>
                <a:effectLst/>
                <a:latin typeface="Poppins" panose="00000500000000000000" pitchFamily="2" charset="0"/>
              </a:rPr>
              <a:t>Afghanistan (18%), Iran (15%), Eritrea (9%), Vietnam (8%) &amp; Syria (6%)</a:t>
            </a:r>
            <a:r>
              <a:rPr lang="en-GB" sz="1200" b="0" i="0" dirty="0">
                <a:solidFill>
                  <a:srgbClr val="000000"/>
                </a:solidFill>
                <a:effectLst/>
                <a:latin typeface="Poppins" panose="00000500000000000000" pitchFamily="2" charset="0"/>
              </a:rPr>
              <a:t>​</a:t>
            </a:r>
            <a:endParaRPr lang="en-GB" b="0" i="0" dirty="0">
              <a:solidFill>
                <a:srgbClr val="000000"/>
              </a:solidFill>
              <a:effectLst/>
              <a:latin typeface="Arial" panose="020B0604020202020204" pitchFamily="34" charset="0"/>
            </a:endParaRPr>
          </a:p>
          <a:p>
            <a:pPr marL="285750" indent="-285750" algn="l" rtl="0" fontAlgn="base">
              <a:buFont typeface="Arial" panose="020B0604020202020204" pitchFamily="34" charset="0"/>
              <a:buChar char="•"/>
            </a:pPr>
            <a:r>
              <a:rPr lang="en-GB" sz="1200" b="0" i="0" u="none" strike="noStrike" dirty="0">
                <a:solidFill>
                  <a:srgbClr val="2A206F"/>
                </a:solidFill>
                <a:effectLst/>
                <a:latin typeface="Poppins" panose="00000500000000000000" pitchFamily="2" charset="0"/>
              </a:rPr>
              <a:t>94% of UASC applicants were male. </a:t>
            </a:r>
            <a:r>
              <a:rPr lang="en-GB" sz="1200" b="0" i="0" dirty="0">
                <a:solidFill>
                  <a:srgbClr val="000000"/>
                </a:solidFill>
                <a:effectLst/>
                <a:latin typeface="Poppins" panose="00000500000000000000" pitchFamily="2" charset="0"/>
              </a:rPr>
              <a:t>​​</a:t>
            </a:r>
            <a:endParaRPr lang="en-GB" b="0" i="0" dirty="0">
              <a:solidFill>
                <a:srgbClr val="000000"/>
              </a:solidFill>
              <a:effectLst/>
              <a:latin typeface="Arial" panose="020B0604020202020204" pitchFamily="34" charset="0"/>
            </a:endParaRPr>
          </a:p>
          <a:p>
            <a:pPr marL="285750" indent="-285750" algn="l" rtl="0" fontAlgn="base">
              <a:buFont typeface="Arial" panose="020B0604020202020204" pitchFamily="34" charset="0"/>
              <a:buChar char="•"/>
            </a:pPr>
            <a:r>
              <a:rPr lang="en-GB" sz="1200" b="0" i="0" u="none" strike="noStrike" dirty="0">
                <a:solidFill>
                  <a:srgbClr val="2A206F"/>
                </a:solidFill>
                <a:effectLst/>
                <a:latin typeface="Poppins" panose="00000500000000000000" pitchFamily="2" charset="0"/>
              </a:rPr>
              <a:t>In the same period, 6,231 initial decisions were made for UASC applications. 66% were granted some form of leave, while 22% were refused or withdrawn.</a:t>
            </a:r>
            <a:r>
              <a:rPr lang="en-GB" sz="1200" b="0" i="0" dirty="0">
                <a:solidFill>
                  <a:srgbClr val="000000"/>
                </a:solidFill>
                <a:effectLst/>
                <a:latin typeface="Poppins" panose="00000500000000000000" pitchFamily="2" charset="0"/>
              </a:rPr>
              <a:t>​​</a:t>
            </a:r>
            <a:endParaRPr lang="en-GB" b="0" i="0" dirty="0">
              <a:solidFill>
                <a:srgbClr val="000000"/>
              </a:solidFill>
              <a:effectLst/>
              <a:latin typeface="Arial" panose="020B0604020202020204" pitchFamily="34" charset="0"/>
            </a:endParaRPr>
          </a:p>
          <a:p>
            <a:pPr marL="285750" indent="-285750">
              <a:buFont typeface="Arial" panose="020B0604020202020204" pitchFamily="34" charset="0"/>
              <a:buChar char="•"/>
            </a:pPr>
            <a:r>
              <a:rPr lang="en-GB" sz="1200" dirty="0">
                <a:effectLst/>
                <a:latin typeface="Segoe UI" panose="020B0502040204020203" pitchFamily="34" charset="0"/>
              </a:rPr>
              <a:t>Apr 23 – Mar 24 – UASC = 9% of all CLA in England (up from 6% in 2020). Former </a:t>
            </a:r>
            <a:r>
              <a:rPr lang="en-GB" sz="1200" dirty="0" err="1">
                <a:effectLst/>
                <a:latin typeface="Segoe UI" panose="020B0502040204020203" pitchFamily="34" charset="0"/>
              </a:rPr>
              <a:t>uasc</a:t>
            </a:r>
            <a:r>
              <a:rPr lang="en-GB" sz="1200" dirty="0">
                <a:effectLst/>
                <a:latin typeface="Segoe UI" panose="020B0502040204020203" pitchFamily="34" charset="0"/>
              </a:rPr>
              <a:t> care leavers = 34% of all 18yr old care leavers, 27% of all 19-21 yr old care leavers. </a:t>
            </a:r>
            <a:r>
              <a:rPr lang="en-GB" sz="1800" dirty="0">
                <a:hlinkClick r:id="rId3"/>
              </a:rPr>
              <a:t>Children looked after in England including adoptions, Reporting year 2024 - Explore education statistics - GOV.UK</a:t>
            </a:r>
            <a:endParaRPr lang="en-GB" sz="1200" dirty="0">
              <a:effectLst/>
              <a:latin typeface="Arial" panose="020B0604020202020204" pitchFamily="34" charset="0"/>
            </a:endParaRPr>
          </a:p>
          <a:p>
            <a:pPr marL="285750" indent="-285750">
              <a:buFont typeface="Wingdings" panose="05000000000000000000" pitchFamily="2" charset="2"/>
              <a:buChar char="Ø"/>
            </a:pPr>
            <a:endParaRPr lang="en-GB" sz="1000" b="1" dirty="0">
              <a:solidFill>
                <a:srgbClr val="EC6730"/>
              </a:solidFill>
              <a:latin typeface="Poppins" panose="00000500000000000000" pitchFamily="2" charset="0"/>
              <a:cs typeface="Poppins" panose="00000500000000000000" pitchFamily="2" charset="0"/>
            </a:endParaRPr>
          </a:p>
          <a:p>
            <a:endParaRPr lang="en-GB" dirty="0"/>
          </a:p>
          <a:p>
            <a:endParaRPr lang="en-GB" dirty="0"/>
          </a:p>
        </p:txBody>
      </p:sp>
      <p:sp>
        <p:nvSpPr>
          <p:cNvPr id="4" name="Slide Number Placeholder 3"/>
          <p:cNvSpPr>
            <a:spLocks noGrp="1"/>
          </p:cNvSpPr>
          <p:nvPr>
            <p:ph type="sldNum" sz="quarter" idx="5"/>
          </p:nvPr>
        </p:nvSpPr>
        <p:spPr/>
        <p:txBody>
          <a:bodyPr/>
          <a:lstStyle/>
          <a:p>
            <a:fld id="{D7E40CD4-3522-467F-8ACF-44C4EBD36EDC}" type="slidenum">
              <a:rPr lang="en-GB" smtClean="0"/>
              <a:t>7</a:t>
            </a:fld>
            <a:endParaRPr lang="en-GB"/>
          </a:p>
        </p:txBody>
      </p:sp>
    </p:spTree>
    <p:extLst>
      <p:ext uri="{BB962C8B-B14F-4D97-AF65-F5344CB8AC3E}">
        <p14:creationId xmlns:p14="http://schemas.microsoft.com/office/powerpoint/2010/main" val="39075958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319c759dbe9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319c759dbe9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319c759dbe9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319c759dbe9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319c759dbe9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319c759dbe9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319c759dbe9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319c759dbe9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319c759dbe9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319c759dbe9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19c759dbe9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19c759dbe9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455C7EC-7DCD-4A91-AA34-794A1955A112}" type="slidenum">
              <a:rPr lang="en-GB" smtClean="0"/>
              <a:t>115</a:t>
            </a:fld>
            <a:endParaRPr lang="en-GB"/>
          </a:p>
        </p:txBody>
      </p:sp>
    </p:spTree>
    <p:extLst>
      <p:ext uri="{BB962C8B-B14F-4D97-AF65-F5344CB8AC3E}">
        <p14:creationId xmlns:p14="http://schemas.microsoft.com/office/powerpoint/2010/main" val="25266379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752072-D703-4E66-8284-4D615148C3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44740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46F6B5-DA67-4D1F-884F-9F0CE93889C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02646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Aft>
                <a:spcPts val="800"/>
              </a:spcAft>
              <a:buFont typeface="Calibri" panose="020F0502020204030204" pitchFamily="34" charset="0"/>
              <a:buNone/>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46F6B5-DA67-4D1F-884F-9F0CE93889C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930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100" b="1" u="sng" dirty="0">
                <a:solidFill>
                  <a:srgbClr val="000000"/>
                </a:solidFill>
                <a:effectLst/>
                <a:latin typeface="Arial" panose="020B0604020202020204" pitchFamily="34" charset="0"/>
                <a:ea typeface="Calibri" panose="020F0502020204030204" pitchFamily="34" charset="0"/>
              </a:rPr>
              <a:t>Age Assessments</a:t>
            </a:r>
            <a:r>
              <a:rPr lang="en-GB" sz="1100" dirty="0">
                <a:effectLst/>
                <a:latin typeface="Calibri" panose="020F0502020204030204" pitchFamily="34" charset="0"/>
                <a:ea typeface="Calibri" panose="020F0502020204030204" pitchFamily="34" charset="0"/>
              </a:rPr>
              <a:t> </a:t>
            </a:r>
          </a:p>
          <a:p>
            <a:pPr marL="742950" lvl="1" indent="-285750" fontAlgn="base">
              <a:buSzPts val="1000"/>
              <a:buFont typeface="Symbol" panose="05050102010706020507" pitchFamily="18" charset="2"/>
              <a:buChar char=""/>
              <a:tabLst>
                <a:tab pos="914400" algn="l"/>
              </a:tabLst>
            </a:pPr>
            <a:r>
              <a:rPr lang="en-GB" sz="1100" dirty="0">
                <a:solidFill>
                  <a:srgbClr val="000000"/>
                </a:solidFill>
                <a:effectLst/>
                <a:latin typeface="Arial" panose="020B0604020202020204" pitchFamily="34" charset="0"/>
                <a:ea typeface="Times New Roman" panose="02020603050405020304" pitchFamily="18" charset="0"/>
              </a:rPr>
              <a:t>HO incorrect age determinations at port leading to increase in referrals to LA/VCS through adult asylum route – impact on young people (</a:t>
            </a:r>
            <a:r>
              <a:rPr lang="en-GB" sz="1100" dirty="0" err="1">
                <a:solidFill>
                  <a:srgbClr val="000000"/>
                </a:solidFill>
                <a:effectLst/>
                <a:latin typeface="Arial" panose="020B0604020202020204" pitchFamily="34" charset="0"/>
                <a:ea typeface="Times New Roman" panose="02020603050405020304" pitchFamily="18" charset="0"/>
              </a:rPr>
              <a:t>e.g.Ref</a:t>
            </a:r>
            <a:r>
              <a:rPr lang="en-GB" sz="1100" dirty="0">
                <a:solidFill>
                  <a:srgbClr val="000000"/>
                </a:solidFill>
                <a:effectLst/>
                <a:latin typeface="Arial" panose="020B0604020202020204" pitchFamily="34" charset="0"/>
                <a:ea typeface="Times New Roman" panose="02020603050405020304" pitchFamily="18" charset="0"/>
              </a:rPr>
              <a:t> Council report </a:t>
            </a:r>
            <a:r>
              <a:rPr lang="en-GB" sz="1600" dirty="0">
                <a:hlinkClick r:id="rId3"/>
              </a:rPr>
              <a:t>Forced Adulthood: The Home Office’s incorrect determination of age and how this leaves child refugees at risk. - Refugee Council</a:t>
            </a:r>
            <a:r>
              <a:rPr lang="en-GB" sz="1600" dirty="0"/>
              <a:t>)</a:t>
            </a:r>
            <a:endParaRPr lang="en-GB" sz="1100" dirty="0">
              <a:solidFill>
                <a:srgbClr val="000000"/>
              </a:solidFill>
              <a:effectLst/>
              <a:latin typeface="Arial" panose="020B0604020202020204" pitchFamily="34" charset="0"/>
              <a:ea typeface="Times New Roman" panose="02020603050405020304" pitchFamily="18" charset="0"/>
            </a:endParaRPr>
          </a:p>
          <a:p>
            <a:pPr marL="742950" lvl="1" indent="-285750" fontAlgn="base">
              <a:buSzPts val="1000"/>
              <a:buFont typeface="Symbol" panose="05050102010706020507" pitchFamily="18" charset="2"/>
              <a:buChar char=""/>
              <a:tabLst>
                <a:tab pos="914400" algn="l"/>
              </a:tabLst>
            </a:pPr>
            <a:r>
              <a:rPr lang="en-GB" sz="1100" dirty="0">
                <a:solidFill>
                  <a:srgbClr val="000000"/>
                </a:solidFill>
                <a:effectLst/>
                <a:latin typeface="Arial" panose="020B0604020202020204" pitchFamily="34" charset="0"/>
                <a:ea typeface="Times New Roman" panose="02020603050405020304" pitchFamily="18" charset="0"/>
              </a:rPr>
              <a:t>NAAB – launched 31/03/23. Social Workers recruited by Home Office with sole responsibility of doing age assessments/supporting LA's to conduct AA's. Offering AA training to LA's.</a:t>
            </a:r>
          </a:p>
          <a:p>
            <a:pPr marL="742950" lvl="1" indent="-285750" fontAlgn="base">
              <a:buSzPts val="1000"/>
              <a:buFont typeface="Symbol" panose="05050102010706020507" pitchFamily="18" charset="2"/>
              <a:buChar char=""/>
              <a:tabLst>
                <a:tab pos="914400" algn="l"/>
              </a:tabLst>
            </a:pPr>
            <a:r>
              <a:rPr lang="en-GB" sz="1100" dirty="0">
                <a:solidFill>
                  <a:srgbClr val="000000"/>
                </a:solidFill>
                <a:effectLst/>
                <a:latin typeface="Arial" panose="020B0604020202020204" pitchFamily="34" charset="0"/>
                <a:ea typeface="Times New Roman" panose="02020603050405020304" pitchFamily="18" charset="0"/>
              </a:rPr>
              <a:t>NABA – introduction of 'scientific methods of age assessment' – used in Europe. Dental/X-Ray/MRI – no accurate way to determine age (e.g. dental – can be 3-5 years out either side). Scientific methods to be used alongside existing social worker assessment. Moral questions around consent, safeguarding.</a:t>
            </a:r>
          </a:p>
          <a:p>
            <a:pPr marL="0" indent="0">
              <a:buFont typeface="Arial" panose="020B0604020202020204" pitchFamily="34" charset="0"/>
              <a:buNone/>
            </a:pPr>
            <a:endParaRPr lang="en-GB" sz="1100" dirty="0">
              <a:solidFill>
                <a:srgbClr val="2A206F"/>
              </a:solidFill>
              <a:latin typeface="Poppins" panose="00000500000000000000" pitchFamily="2" charset="0"/>
              <a:cs typeface="Poppins" panose="00000500000000000000" pitchFamily="2" charset="0"/>
            </a:endParaRPr>
          </a:p>
          <a:p>
            <a:pPr marL="0" indent="0">
              <a:buFont typeface="Arial" panose="020B0604020202020204" pitchFamily="34" charset="0"/>
              <a:buNone/>
            </a:pPr>
            <a:r>
              <a:rPr lang="en-GB" sz="1100" b="1" dirty="0">
                <a:solidFill>
                  <a:srgbClr val="2A206F"/>
                </a:solidFill>
                <a:latin typeface="Poppins" panose="00000500000000000000" pitchFamily="2" charset="0"/>
                <a:cs typeface="Poppins" panose="00000500000000000000" pitchFamily="2" charset="0"/>
              </a:rPr>
              <a:t>SAP/PIM - </a:t>
            </a:r>
            <a:r>
              <a:rPr lang="en-GB" sz="1100" dirty="0">
                <a:solidFill>
                  <a:srgbClr val="2A206F"/>
                </a:solidFill>
                <a:latin typeface="Poppins" panose="00000500000000000000" pitchFamily="2" charset="0"/>
                <a:cs typeface="Poppins" panose="00000500000000000000" pitchFamily="2" charset="0"/>
              </a:rPr>
              <a:t>re-instated November 2024 - for top 5 grant rate countries: (Afghanistan, Eritrea, South Sudan, Sudan &amp; Syria). NOTE Vietnam REMOVED. No restriction on date of arrival or of asylum claim, applies to ALL UASC from those countries. Unsure how this links with intentions of IMA 2023.</a:t>
            </a:r>
          </a:p>
          <a:p>
            <a:pPr marL="742950" lvl="1" indent="-285750" fontAlgn="base">
              <a:buSzPts val="1000"/>
              <a:buFont typeface="Symbol" panose="05050102010706020507" pitchFamily="18" charset="2"/>
              <a:buChar char=""/>
              <a:tabLst>
                <a:tab pos="914400" algn="l"/>
              </a:tabLst>
            </a:pPr>
            <a:endParaRPr lang="en-GB" sz="1100" dirty="0">
              <a:solidFill>
                <a:srgbClr val="000000"/>
              </a:solidFill>
              <a:effectLst/>
              <a:latin typeface="Arial" panose="020B0604020202020204" pitchFamily="34" charset="0"/>
              <a:ea typeface="Times New Roman" panose="02020603050405020304" pitchFamily="18" charset="0"/>
            </a:endParaRPr>
          </a:p>
          <a:p>
            <a:pPr marL="742950" lvl="1" indent="-285750" fontAlgn="base">
              <a:buSzPts val="1000"/>
              <a:buFont typeface="Symbol" panose="05050102010706020507" pitchFamily="18" charset="2"/>
              <a:buChar char=""/>
              <a:tabLst>
                <a:tab pos="914400" algn="l"/>
              </a:tabLst>
            </a:pPr>
            <a:endParaRPr lang="en-GB" sz="1100" dirty="0">
              <a:solidFill>
                <a:srgbClr val="000000"/>
              </a:solidFill>
              <a:effectLst/>
              <a:latin typeface="Arial" panose="020B0604020202020204" pitchFamily="34" charset="0"/>
              <a:ea typeface="Calibri" panose="020F0502020204030204" pitchFamily="34" charset="0"/>
            </a:endParaRPr>
          </a:p>
          <a:p>
            <a:pPr marL="457200" lvl="1" indent="0" fontAlgn="base">
              <a:buSzPts val="1000"/>
              <a:buFont typeface="Symbol" panose="05050102010706020507" pitchFamily="18" charset="2"/>
              <a:buNone/>
              <a:tabLst>
                <a:tab pos="914400" algn="l"/>
              </a:tabLst>
            </a:pPr>
            <a:endParaRPr lang="en-GB" sz="1100" dirty="0">
              <a:solidFill>
                <a:srgbClr val="000000"/>
              </a:solidFill>
              <a:effectLst/>
              <a:latin typeface="Arial" panose="020B0604020202020204" pitchFamily="34" charset="0"/>
              <a:ea typeface="Calibri" panose="020F0502020204030204" pitchFamily="34" charset="0"/>
            </a:endParaRPr>
          </a:p>
          <a:p>
            <a:pPr marL="457200" lvl="1" indent="0" fontAlgn="base">
              <a:buSzPts val="1000"/>
              <a:buFont typeface="Symbol" panose="05050102010706020507" pitchFamily="18" charset="2"/>
              <a:buNone/>
              <a:tabLst>
                <a:tab pos="914400" algn="l"/>
              </a:tabLst>
            </a:pPr>
            <a:endParaRPr lang="en-GB" sz="1100" dirty="0">
              <a:solidFill>
                <a:srgbClr val="000000"/>
              </a:solidFill>
              <a:effectLst/>
              <a:latin typeface="Arial" panose="020B0604020202020204" pitchFamily="34" charset="0"/>
              <a:ea typeface="Calibri" panose="020F0502020204030204" pitchFamily="34" charset="0"/>
            </a:endParaRPr>
          </a:p>
          <a:p>
            <a:pPr marL="457200" lvl="1" indent="0" fontAlgn="base">
              <a:buSzPts val="1000"/>
              <a:buFont typeface="Symbol" panose="05050102010706020507" pitchFamily="18" charset="2"/>
              <a:buNone/>
              <a:tabLst>
                <a:tab pos="914400" algn="l"/>
              </a:tabLst>
            </a:pPr>
            <a:endParaRPr lang="en-GB" sz="1100" dirty="0">
              <a:solidFill>
                <a:srgbClr val="000000"/>
              </a:solidFill>
              <a:effectLst/>
              <a:latin typeface="Arial" panose="020B0604020202020204" pitchFamily="34" charset="0"/>
              <a:ea typeface="Calibri" panose="020F0502020204030204" pitchFamily="34" charset="0"/>
            </a:endParaRPr>
          </a:p>
          <a:p>
            <a:pPr marL="0" indent="0">
              <a:buFont typeface="Wingdings" panose="05000000000000000000" pitchFamily="2" charset="2"/>
              <a:buNone/>
            </a:pPr>
            <a:endParaRPr lang="en-GB" sz="1200" b="1" dirty="0">
              <a:solidFill>
                <a:srgbClr val="EC6730"/>
              </a:solidFill>
              <a:latin typeface="Poppins" panose="00000500000000000000" pitchFamily="2" charset="0"/>
              <a:cs typeface="Poppins" panose="00000500000000000000" pitchFamily="2" charset="0"/>
            </a:endParaRPr>
          </a:p>
          <a:p>
            <a:pPr marL="315318" indent="-315318">
              <a:buFont typeface="Arial" panose="020B0604020202020204" pitchFamily="34" charset="0"/>
              <a:buChar char="•"/>
            </a:pPr>
            <a:endParaRPr lang="en-GB" dirty="0"/>
          </a:p>
          <a:p>
            <a:pPr fontAlgn="base"/>
            <a:endParaRPr lang="en-GB" sz="1200" dirty="0">
              <a:solidFill>
                <a:srgbClr val="000000"/>
              </a:solidFill>
              <a:effectLst/>
              <a:latin typeface="Times New Roman" panose="02020603050405020304" pitchFamily="18" charset="0"/>
              <a:ea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D7E40CD4-3522-467F-8ACF-44C4EBD36EDC}" type="slidenum">
              <a:rPr lang="en-GB" smtClean="0"/>
              <a:t>8</a:t>
            </a:fld>
            <a:endParaRPr lang="en-GB"/>
          </a:p>
        </p:txBody>
      </p:sp>
    </p:spTree>
    <p:extLst>
      <p:ext uri="{BB962C8B-B14F-4D97-AF65-F5344CB8AC3E}">
        <p14:creationId xmlns:p14="http://schemas.microsoft.com/office/powerpoint/2010/main" val="17665702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Aft>
                <a:spcPts val="800"/>
              </a:spcAft>
              <a:buFont typeface="Calibri" panose="020F0502020204030204" pitchFamily="34" charset="0"/>
              <a:buNone/>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46F6B5-DA67-4D1F-884F-9F0CE93889C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81076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455C7EC-7DCD-4A91-AA34-794A1955A112}" type="slidenum">
              <a:rPr lang="en-GB" smtClean="0"/>
              <a:t>127</a:t>
            </a:fld>
            <a:endParaRPr lang="en-GB"/>
          </a:p>
        </p:txBody>
      </p:sp>
    </p:spTree>
    <p:extLst>
      <p:ext uri="{BB962C8B-B14F-4D97-AF65-F5344CB8AC3E}">
        <p14:creationId xmlns:p14="http://schemas.microsoft.com/office/powerpoint/2010/main" val="7575865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7" name="Google Shape;11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2cb986f8a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6" name="Google Shape;176;g2cb986f8a94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0"/>
              </a:spcAft>
              <a:buSzPts val="600"/>
              <a:buNone/>
            </a:pPr>
            <a:endParaRPr lang="en-GB" sz="1800" dirty="0">
              <a:solidFill>
                <a:schemeClr val="accent6"/>
              </a:solidFill>
              <a:latin typeface="Montserrat"/>
              <a:ea typeface="Montserrat"/>
              <a:cs typeface="Montserrat"/>
              <a:sym typeface="Montserrat"/>
            </a:endParaRPr>
          </a:p>
          <a:p>
            <a:pPr marL="0" lvl="0" indent="0" algn="just" rtl="0">
              <a:lnSpc>
                <a:spcPct val="100000"/>
              </a:lnSpc>
              <a:spcBef>
                <a:spcPts val="0"/>
              </a:spcBef>
              <a:spcAft>
                <a:spcPts val="0"/>
              </a:spcAft>
              <a:buSzPts val="600"/>
              <a:buNone/>
            </a:pPr>
            <a:r>
              <a:rPr lang="en-GB" sz="1200" dirty="0">
                <a:solidFill>
                  <a:schemeClr val="accent6"/>
                </a:solidFill>
                <a:latin typeface="Montserrat"/>
                <a:ea typeface="Montserrat"/>
                <a:cs typeface="Montserrat"/>
                <a:sym typeface="Montserrat"/>
              </a:rPr>
              <a:t>Cases vary but many often sit on the periphery between poor work conditions and labour exploitation - not always clear cut Modern Slavery. </a:t>
            </a:r>
          </a:p>
          <a:p>
            <a:pPr marL="0" lvl="0" indent="0" algn="l" rtl="0">
              <a:lnSpc>
                <a:spcPct val="100000"/>
              </a:lnSpc>
              <a:spcBef>
                <a:spcPts val="0"/>
              </a:spcBef>
              <a:spcAft>
                <a:spcPts val="0"/>
              </a:spcAft>
              <a:buClr>
                <a:schemeClr val="dk1"/>
              </a:buClr>
              <a:buSzPts val="1400"/>
              <a:buFont typeface="Arial"/>
              <a:buNone/>
            </a:pPr>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a:extLst>
            <a:ext uri="{FF2B5EF4-FFF2-40B4-BE49-F238E27FC236}">
              <a16:creationId xmlns:a16="http://schemas.microsoft.com/office/drawing/2014/main" id="{FBE8FA61-8527-E49C-D952-A8C802013A2C}"/>
            </a:ext>
          </a:extLst>
        </p:cNvPr>
        <p:cNvGrpSpPr/>
        <p:nvPr/>
      </p:nvGrpSpPr>
      <p:grpSpPr>
        <a:xfrm>
          <a:off x="0" y="0"/>
          <a:ext cx="0" cy="0"/>
          <a:chOff x="0" y="0"/>
          <a:chExt cx="0" cy="0"/>
        </a:xfrm>
      </p:grpSpPr>
      <p:sp>
        <p:nvSpPr>
          <p:cNvPr id="175" name="Google Shape;175;g2cb986f8a94_0_0:notes">
            <a:extLst>
              <a:ext uri="{FF2B5EF4-FFF2-40B4-BE49-F238E27FC236}">
                <a16:creationId xmlns:a16="http://schemas.microsoft.com/office/drawing/2014/main" id="{87CFB5BF-F2AD-D233-6ACB-758E579F64F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6" name="Google Shape;176;g2cb986f8a94_0_0:notes">
            <a:extLst>
              <a:ext uri="{FF2B5EF4-FFF2-40B4-BE49-F238E27FC236}">
                <a16:creationId xmlns:a16="http://schemas.microsoft.com/office/drawing/2014/main" id="{12DFBB13-3634-EE90-8D35-1952AD18CAC5}"/>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0"/>
              </a:spcAft>
              <a:buSzPts val="600"/>
              <a:buNone/>
            </a:pPr>
            <a:endParaRPr lang="en-GB" sz="1800" dirty="0">
              <a:solidFill>
                <a:schemeClr val="accent6"/>
              </a:solidFill>
              <a:latin typeface="Montserrat"/>
              <a:ea typeface="Montserrat"/>
              <a:cs typeface="Montserrat"/>
              <a:sym typeface="Montserrat"/>
            </a:endParaRPr>
          </a:p>
          <a:p>
            <a:pPr marL="0" lvl="0" indent="0" algn="just" rtl="0">
              <a:lnSpc>
                <a:spcPct val="100000"/>
              </a:lnSpc>
              <a:spcBef>
                <a:spcPts val="0"/>
              </a:spcBef>
              <a:spcAft>
                <a:spcPts val="0"/>
              </a:spcAft>
              <a:buSzPts val="600"/>
              <a:buNone/>
            </a:pPr>
            <a:r>
              <a:rPr lang="en-GB" sz="1200" dirty="0">
                <a:solidFill>
                  <a:schemeClr val="accent6"/>
                </a:solidFill>
                <a:latin typeface="Montserrat"/>
                <a:ea typeface="Montserrat"/>
                <a:cs typeface="Montserrat"/>
                <a:sym typeface="Montserrat"/>
              </a:rPr>
              <a:t>Cases vary but many often sit on the periphery between poor work conditions and labour exploitation - not always clear cut Modern Slavery. </a:t>
            </a:r>
          </a:p>
          <a:p>
            <a:pPr marL="0" lvl="0" indent="0" algn="l" rtl="0">
              <a:lnSpc>
                <a:spcPct val="100000"/>
              </a:lnSpc>
              <a:spcBef>
                <a:spcPts val="0"/>
              </a:spcBef>
              <a:spcAft>
                <a:spcPts val="0"/>
              </a:spcAft>
              <a:buClr>
                <a:schemeClr val="dk1"/>
              </a:buClr>
              <a:buSzPts val="1400"/>
              <a:buFont typeface="Arial"/>
              <a:buNone/>
            </a:pPr>
            <a:endParaRPr dirty="0"/>
          </a:p>
        </p:txBody>
      </p:sp>
    </p:spTree>
    <p:extLst>
      <p:ext uri="{BB962C8B-B14F-4D97-AF65-F5344CB8AC3E}">
        <p14:creationId xmlns:p14="http://schemas.microsoft.com/office/powerpoint/2010/main" val="14094807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ad219123e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9" name="Google Shape;169;g2ad219123e3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Arial"/>
              <a:buNone/>
            </a:pPr>
            <a:r>
              <a:rPr lang="en" sz="1400">
                <a:latin typeface="Montserrat"/>
                <a:ea typeface="Montserrat"/>
                <a:cs typeface="Montserrat"/>
                <a:sym typeface="Montserrat"/>
              </a:rPr>
              <a:t>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2cb986f8a94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2" name="Google Shape;162;g2cb986f8a94_0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a:extLst>
            <a:ext uri="{FF2B5EF4-FFF2-40B4-BE49-F238E27FC236}">
              <a16:creationId xmlns:a16="http://schemas.microsoft.com/office/drawing/2014/main" id="{419C4BE7-BABB-B770-34D3-1EE4042C8438}"/>
            </a:ext>
          </a:extLst>
        </p:cNvPr>
        <p:cNvGrpSpPr/>
        <p:nvPr/>
      </p:nvGrpSpPr>
      <p:grpSpPr>
        <a:xfrm>
          <a:off x="0" y="0"/>
          <a:ext cx="0" cy="0"/>
          <a:chOff x="0" y="0"/>
          <a:chExt cx="0" cy="0"/>
        </a:xfrm>
      </p:grpSpPr>
      <p:sp>
        <p:nvSpPr>
          <p:cNvPr id="175" name="Google Shape;175;g2cb986f8a94_0_0:notes">
            <a:extLst>
              <a:ext uri="{FF2B5EF4-FFF2-40B4-BE49-F238E27FC236}">
                <a16:creationId xmlns:a16="http://schemas.microsoft.com/office/drawing/2014/main" id="{1FA1A6CE-AD92-6458-F466-25DA7250EE6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6" name="Google Shape;176;g2cb986f8a94_0_0:notes">
            <a:extLst>
              <a:ext uri="{FF2B5EF4-FFF2-40B4-BE49-F238E27FC236}">
                <a16:creationId xmlns:a16="http://schemas.microsoft.com/office/drawing/2014/main" id="{BBB48BC0-3E96-7BA7-7D28-F9C3524D848C}"/>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0"/>
              </a:spcAft>
              <a:buSzPts val="600"/>
              <a:buNone/>
            </a:pPr>
            <a:endParaRPr lang="en-GB" sz="1800" dirty="0">
              <a:solidFill>
                <a:schemeClr val="accent6"/>
              </a:solidFill>
              <a:latin typeface="Montserrat"/>
              <a:ea typeface="Montserrat"/>
              <a:cs typeface="Montserrat"/>
              <a:sym typeface="Montserrat"/>
            </a:endParaRPr>
          </a:p>
          <a:p>
            <a:pPr marL="0" lvl="0" indent="0" algn="just" rtl="0">
              <a:lnSpc>
                <a:spcPct val="100000"/>
              </a:lnSpc>
              <a:spcBef>
                <a:spcPts val="0"/>
              </a:spcBef>
              <a:spcAft>
                <a:spcPts val="0"/>
              </a:spcAft>
              <a:buSzPts val="600"/>
              <a:buNone/>
            </a:pPr>
            <a:r>
              <a:rPr lang="en-GB" sz="1200" dirty="0">
                <a:solidFill>
                  <a:schemeClr val="accent6"/>
                </a:solidFill>
                <a:latin typeface="Montserrat"/>
                <a:ea typeface="Montserrat"/>
                <a:cs typeface="Montserrat"/>
                <a:sym typeface="Montserrat"/>
              </a:rPr>
              <a:t>Cases vary but many often sit on the periphery between poor work conditions and labour exploitation - not always clear cut Modern Slavery. </a:t>
            </a:r>
          </a:p>
          <a:p>
            <a:pPr marL="0" lvl="0" indent="0" algn="l" rtl="0">
              <a:lnSpc>
                <a:spcPct val="100000"/>
              </a:lnSpc>
              <a:spcBef>
                <a:spcPts val="0"/>
              </a:spcBef>
              <a:spcAft>
                <a:spcPts val="0"/>
              </a:spcAft>
              <a:buClr>
                <a:schemeClr val="dk1"/>
              </a:buClr>
              <a:buSzPts val="1400"/>
              <a:buFont typeface="Arial"/>
              <a:buNone/>
            </a:pPr>
            <a:endParaRPr dirty="0"/>
          </a:p>
        </p:txBody>
      </p:sp>
    </p:spTree>
    <p:extLst>
      <p:ext uri="{BB962C8B-B14F-4D97-AF65-F5344CB8AC3E}">
        <p14:creationId xmlns:p14="http://schemas.microsoft.com/office/powerpoint/2010/main" val="38778932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2cb986f8a94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3" name="Google Shape;183;g2cb986f8a94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a:extLst>
            <a:ext uri="{FF2B5EF4-FFF2-40B4-BE49-F238E27FC236}">
              <a16:creationId xmlns:a16="http://schemas.microsoft.com/office/drawing/2014/main" id="{C8D0EAD9-7C05-1BE5-4760-08807B653097}"/>
            </a:ext>
          </a:extLst>
        </p:cNvPr>
        <p:cNvGrpSpPr/>
        <p:nvPr/>
      </p:nvGrpSpPr>
      <p:grpSpPr>
        <a:xfrm>
          <a:off x="0" y="0"/>
          <a:ext cx="0" cy="0"/>
          <a:chOff x="0" y="0"/>
          <a:chExt cx="0" cy="0"/>
        </a:xfrm>
      </p:grpSpPr>
      <p:sp>
        <p:nvSpPr>
          <p:cNvPr id="175" name="Google Shape;175;g2cb986f8a94_0_0:notes">
            <a:extLst>
              <a:ext uri="{FF2B5EF4-FFF2-40B4-BE49-F238E27FC236}">
                <a16:creationId xmlns:a16="http://schemas.microsoft.com/office/drawing/2014/main" id="{9E2D244C-06DE-C893-7365-1431041A786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6" name="Google Shape;176;g2cb986f8a94_0_0:notes">
            <a:extLst>
              <a:ext uri="{FF2B5EF4-FFF2-40B4-BE49-F238E27FC236}">
                <a16:creationId xmlns:a16="http://schemas.microsoft.com/office/drawing/2014/main" id="{617EB734-8128-95D0-38C4-6D4976212FE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0"/>
              </a:spcAft>
              <a:buSzPts val="600"/>
              <a:buNone/>
            </a:pPr>
            <a:endParaRPr lang="en-GB" sz="1800" dirty="0">
              <a:solidFill>
                <a:schemeClr val="accent6"/>
              </a:solidFill>
              <a:latin typeface="Montserrat"/>
              <a:ea typeface="Montserrat"/>
              <a:cs typeface="Montserrat"/>
              <a:sym typeface="Montserrat"/>
            </a:endParaRPr>
          </a:p>
          <a:p>
            <a:pPr marL="0" lvl="0" indent="0" algn="just" rtl="0">
              <a:lnSpc>
                <a:spcPct val="100000"/>
              </a:lnSpc>
              <a:spcBef>
                <a:spcPts val="0"/>
              </a:spcBef>
              <a:spcAft>
                <a:spcPts val="0"/>
              </a:spcAft>
              <a:buSzPts val="600"/>
              <a:buNone/>
            </a:pPr>
            <a:r>
              <a:rPr lang="en-GB" sz="1200" dirty="0">
                <a:solidFill>
                  <a:schemeClr val="accent6"/>
                </a:solidFill>
                <a:latin typeface="Montserrat"/>
                <a:ea typeface="Montserrat"/>
                <a:cs typeface="Montserrat"/>
                <a:sym typeface="Montserrat"/>
              </a:rPr>
              <a:t>Cases vary but many often sit on the periphery between poor work conditions and labour exploitation - not always clear cut Modern Slavery. </a:t>
            </a:r>
          </a:p>
          <a:p>
            <a:pPr marL="0" lvl="0" indent="0" algn="l" rtl="0">
              <a:lnSpc>
                <a:spcPct val="100000"/>
              </a:lnSpc>
              <a:spcBef>
                <a:spcPts val="0"/>
              </a:spcBef>
              <a:spcAft>
                <a:spcPts val="0"/>
              </a:spcAft>
              <a:buClr>
                <a:schemeClr val="dk1"/>
              </a:buClr>
              <a:buSzPts val="1400"/>
              <a:buFont typeface="Arial"/>
              <a:buNone/>
            </a:pPr>
            <a:endParaRPr dirty="0"/>
          </a:p>
        </p:txBody>
      </p:sp>
    </p:spTree>
    <p:extLst>
      <p:ext uri="{BB962C8B-B14F-4D97-AF65-F5344CB8AC3E}">
        <p14:creationId xmlns:p14="http://schemas.microsoft.com/office/powerpoint/2010/main" val="1405922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69383D4-E64A-477C-ABF0-8295C519918A}" type="slidenum">
              <a:rPr lang="en-GB" smtClean="0"/>
              <a:t>11</a:t>
            </a:fld>
            <a:endParaRPr lang="en-GB"/>
          </a:p>
        </p:txBody>
      </p:sp>
    </p:spTree>
    <p:extLst>
      <p:ext uri="{BB962C8B-B14F-4D97-AF65-F5344CB8AC3E}">
        <p14:creationId xmlns:p14="http://schemas.microsoft.com/office/powerpoint/2010/main" val="30331319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3" name="Google Shape;213;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69383D4-E64A-477C-ABF0-8295C519918A}" type="slidenum">
              <a:rPr lang="en-GB" smtClean="0"/>
              <a:t>13</a:t>
            </a:fld>
            <a:endParaRPr lang="en-GB"/>
          </a:p>
        </p:txBody>
      </p:sp>
    </p:spTree>
    <p:extLst>
      <p:ext uri="{BB962C8B-B14F-4D97-AF65-F5344CB8AC3E}">
        <p14:creationId xmlns:p14="http://schemas.microsoft.com/office/powerpoint/2010/main" val="471556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I say migrant, I do refer to migrants, refugees, asylum seekers and other recently settled populations</a:t>
            </a:r>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E19A334C-2E9C-6047-B9A6-E45BA8FBF6F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76086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means definitions of ASB can change over time and place, and, some argue, can actually represent almost any behaviour which could annoy others (Carr and Cowan, 2006)</a:t>
            </a:r>
          </a:p>
          <a:p>
            <a:endParaRPr lang="en-GB" dirty="0"/>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E19A334C-2E9C-6047-B9A6-E45BA8FBF6F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280292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Caveat – still in very early stages of data analysis so these are initial, indicative findings only</a:t>
            </a:r>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E19A334C-2E9C-6047-B9A6-E45BA8FBF6F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96932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876" y="2125980"/>
            <a:ext cx="10368598"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9752" y="3840480"/>
            <a:ext cx="8538845"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12/12/2024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rtl="0"/>
            <a:fld id="{00000000-1234-1234-1234-123412341234}" type="slidenum">
              <a:rPr lang="en-GB" smtClean="0"/>
              <a:pPr rtl="0"/>
              <a:t>‹#›</a:t>
            </a:fld>
            <a:endParaRPr lang="en-GB"/>
          </a:p>
        </p:txBody>
      </p:sp>
    </p:spTree>
    <p:extLst>
      <p:ext uri="{BB962C8B-B14F-4D97-AF65-F5344CB8AC3E}">
        <p14:creationId xmlns:p14="http://schemas.microsoft.com/office/powerpoint/2010/main" val="3194657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ue on white title and content">
    <p:spTree>
      <p:nvGrpSpPr>
        <p:cNvPr id="1" name=""/>
        <p:cNvGrpSpPr/>
        <p:nvPr/>
      </p:nvGrpSpPr>
      <p:grpSpPr>
        <a:xfrm>
          <a:off x="0" y="0"/>
          <a:ext cx="0" cy="0"/>
          <a:chOff x="0" y="0"/>
          <a:chExt cx="0" cy="0"/>
        </a:xfrm>
      </p:grpSpPr>
      <p:pic>
        <p:nvPicPr>
          <p:cNvPr id="7" name="Picture 6" descr="A picture containing logo&#10;&#10;Description automatically generated">
            <a:extLst>
              <a:ext uri="{FF2B5EF4-FFF2-40B4-BE49-F238E27FC236}">
                <a16:creationId xmlns:a16="http://schemas.microsoft.com/office/drawing/2014/main" id="{7EA9D5FA-A5E6-2828-A450-598C66A9BD1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296400" y="5638800"/>
            <a:ext cx="2478966" cy="780688"/>
          </a:xfrm>
          <a:prstGeom prst="rect">
            <a:avLst/>
          </a:prstGeom>
        </p:spPr>
      </p:pic>
      <p:sp>
        <p:nvSpPr>
          <p:cNvPr id="2" name="Title 1">
            <a:extLst>
              <a:ext uri="{FF2B5EF4-FFF2-40B4-BE49-F238E27FC236}">
                <a16:creationId xmlns:a16="http://schemas.microsoft.com/office/drawing/2014/main" id="{A631ECA0-CF50-44CD-E3D9-3B416A3B597A}"/>
              </a:ext>
            </a:extLst>
          </p:cNvPr>
          <p:cNvSpPr>
            <a:spLocks noGrp="1"/>
          </p:cNvSpPr>
          <p:nvPr>
            <p:ph type="title"/>
          </p:nvPr>
        </p:nvSpPr>
        <p:spPr>
          <a:xfrm>
            <a:off x="381000" y="681037"/>
            <a:ext cx="11323319" cy="615777"/>
          </a:xfrm>
          <a:solidFill>
            <a:srgbClr val="0763AC"/>
          </a:solidFill>
        </p:spPr>
        <p:txBody>
          <a:bodyPr>
            <a:normAutofit/>
          </a:bodyPr>
          <a:lstStyle>
            <a:lvl1pPr>
              <a:defRPr sz="3600">
                <a:solidFill>
                  <a:schemeClr val="bg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ABA00FE-EF36-060E-CF1F-331A5CCE71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C334C9F-FF8A-4367-C2E3-0405FDE7732E}"/>
              </a:ext>
            </a:extLst>
          </p:cNvPr>
          <p:cNvSpPr>
            <a:spLocks noGrp="1"/>
          </p:cNvSpPr>
          <p:nvPr>
            <p:ph type="dt" sz="half" idx="10"/>
          </p:nvPr>
        </p:nvSpPr>
        <p:spPr/>
        <p:txBody>
          <a:bodyPr/>
          <a:lstStyle/>
          <a:p>
            <a:fld id="{FEA1AAA3-ADEA-4E6A-8D78-E867A47E4685}" type="datetimeFigureOut">
              <a:rPr lang="en-GB" smtClean="0"/>
              <a:t>12/12/2024</a:t>
            </a:fld>
            <a:endParaRPr lang="en-GB"/>
          </a:p>
        </p:txBody>
      </p:sp>
      <p:sp>
        <p:nvSpPr>
          <p:cNvPr id="5" name="Footer Placeholder 4">
            <a:extLst>
              <a:ext uri="{FF2B5EF4-FFF2-40B4-BE49-F238E27FC236}">
                <a16:creationId xmlns:a16="http://schemas.microsoft.com/office/drawing/2014/main" id="{0250A3A3-6B60-3938-D72C-00A3C23F9F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49A9D76-2540-FC5B-63F3-9A4A8026131D}"/>
              </a:ext>
            </a:extLst>
          </p:cNvPr>
          <p:cNvSpPr>
            <a:spLocks noGrp="1"/>
          </p:cNvSpPr>
          <p:nvPr>
            <p:ph type="sldNum" sz="quarter" idx="12"/>
          </p:nvPr>
        </p:nvSpPr>
        <p:spPr/>
        <p:txBody>
          <a:bodyPr/>
          <a:lstStyle/>
          <a:p>
            <a:fld id="{135B2E04-2E89-4451-AE34-6D78A7455D9B}" type="slidenum">
              <a:rPr lang="en-GB" smtClean="0"/>
              <a:t>‹#›</a:t>
            </a:fld>
            <a:endParaRPr lang="en-GB"/>
          </a:p>
        </p:txBody>
      </p:sp>
    </p:spTree>
    <p:extLst>
      <p:ext uri="{BB962C8B-B14F-4D97-AF65-F5344CB8AC3E}">
        <p14:creationId xmlns:p14="http://schemas.microsoft.com/office/powerpoint/2010/main" val="10055133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p:bg>
      <p:bgPr>
        <a:solidFill>
          <a:schemeClr val="lt1"/>
        </a:solidFill>
        <a:effectLst/>
      </p:bgPr>
    </p:bg>
    <p:spTree>
      <p:nvGrpSpPr>
        <p:cNvPr id="1" name="Shape 90"/>
        <p:cNvGrpSpPr/>
        <p:nvPr/>
      </p:nvGrpSpPr>
      <p:grpSpPr>
        <a:xfrm>
          <a:off x="0" y="0"/>
          <a:ext cx="0" cy="0"/>
          <a:chOff x="0" y="0"/>
          <a:chExt cx="0" cy="0"/>
        </a:xfrm>
      </p:grpSpPr>
      <p:sp>
        <p:nvSpPr>
          <p:cNvPr id="91" name="Google Shape;91;p23"/>
          <p:cNvSpPr/>
          <p:nvPr/>
        </p:nvSpPr>
        <p:spPr>
          <a:xfrm>
            <a:off x="10344291" y="796593"/>
            <a:ext cx="1848735" cy="902601"/>
          </a:xfrm>
          <a:custGeom>
            <a:avLst/>
            <a:gdLst/>
            <a:ahLst/>
            <a:cxnLst/>
            <a:rect l="l" t="t" r="r" b="b"/>
            <a:pathLst>
              <a:path w="3047365" h="1487805" extrusionOk="0">
                <a:moveTo>
                  <a:pt x="472459" y="512258"/>
                </a:moveTo>
                <a:lnTo>
                  <a:pt x="427572" y="515735"/>
                </a:lnTo>
                <a:lnTo>
                  <a:pt x="383570" y="523279"/>
                </a:lnTo>
                <a:lnTo>
                  <a:pt x="340704" y="534743"/>
                </a:lnTo>
                <a:lnTo>
                  <a:pt x="299222" y="549981"/>
                </a:lnTo>
                <a:lnTo>
                  <a:pt x="259375" y="568846"/>
                </a:lnTo>
                <a:lnTo>
                  <a:pt x="221410" y="591192"/>
                </a:lnTo>
                <a:lnTo>
                  <a:pt x="185579" y="616872"/>
                </a:lnTo>
                <a:lnTo>
                  <a:pt x="152129" y="645739"/>
                </a:lnTo>
                <a:lnTo>
                  <a:pt x="121310" y="677648"/>
                </a:lnTo>
                <a:lnTo>
                  <a:pt x="93372" y="712450"/>
                </a:lnTo>
                <a:lnTo>
                  <a:pt x="68563" y="750001"/>
                </a:lnTo>
                <a:lnTo>
                  <a:pt x="47134" y="790153"/>
                </a:lnTo>
                <a:lnTo>
                  <a:pt x="29332" y="832759"/>
                </a:lnTo>
                <a:lnTo>
                  <a:pt x="15409" y="877673"/>
                </a:lnTo>
                <a:lnTo>
                  <a:pt x="5811" y="923707"/>
                </a:lnTo>
                <a:lnTo>
                  <a:pt x="724" y="969605"/>
                </a:lnTo>
                <a:lnTo>
                  <a:pt x="0" y="1015116"/>
                </a:lnTo>
                <a:lnTo>
                  <a:pt x="3491" y="1059991"/>
                </a:lnTo>
                <a:lnTo>
                  <a:pt x="11053" y="1103982"/>
                </a:lnTo>
                <a:lnTo>
                  <a:pt x="22536" y="1146838"/>
                </a:lnTo>
                <a:lnTo>
                  <a:pt x="37795" y="1188312"/>
                </a:lnTo>
                <a:lnTo>
                  <a:pt x="56683" y="1228152"/>
                </a:lnTo>
                <a:lnTo>
                  <a:pt x="79052" y="1266110"/>
                </a:lnTo>
                <a:lnTo>
                  <a:pt x="104755" y="1301937"/>
                </a:lnTo>
                <a:lnTo>
                  <a:pt x="133646" y="1335383"/>
                </a:lnTo>
                <a:lnTo>
                  <a:pt x="165578" y="1366200"/>
                </a:lnTo>
                <a:lnTo>
                  <a:pt x="200403" y="1394136"/>
                </a:lnTo>
                <a:lnTo>
                  <a:pt x="237975" y="1418945"/>
                </a:lnTo>
                <a:lnTo>
                  <a:pt x="278147" y="1440375"/>
                </a:lnTo>
                <a:lnTo>
                  <a:pt x="320771" y="1458179"/>
                </a:lnTo>
                <a:lnTo>
                  <a:pt x="365702" y="1472105"/>
                </a:lnTo>
                <a:lnTo>
                  <a:pt x="411733" y="1481702"/>
                </a:lnTo>
                <a:lnTo>
                  <a:pt x="457626" y="1486790"/>
                </a:lnTo>
                <a:lnTo>
                  <a:pt x="503131" y="1487517"/>
                </a:lnTo>
                <a:lnTo>
                  <a:pt x="547999" y="1484028"/>
                </a:lnTo>
                <a:lnTo>
                  <a:pt x="591981" y="1476472"/>
                </a:lnTo>
                <a:lnTo>
                  <a:pt x="634828" y="1464995"/>
                </a:lnTo>
                <a:lnTo>
                  <a:pt x="676291" y="1449743"/>
                </a:lnTo>
                <a:lnTo>
                  <a:pt x="716121" y="1430865"/>
                </a:lnTo>
                <a:lnTo>
                  <a:pt x="754068" y="1408505"/>
                </a:lnTo>
                <a:lnTo>
                  <a:pt x="789884" y="1382813"/>
                </a:lnTo>
                <a:lnTo>
                  <a:pt x="823319" y="1353933"/>
                </a:lnTo>
                <a:lnTo>
                  <a:pt x="854124" y="1322014"/>
                </a:lnTo>
                <a:lnTo>
                  <a:pt x="882051" y="1287201"/>
                </a:lnTo>
                <a:lnTo>
                  <a:pt x="906850" y="1249643"/>
                </a:lnTo>
                <a:lnTo>
                  <a:pt x="928271" y="1209485"/>
                </a:lnTo>
                <a:lnTo>
                  <a:pt x="946067" y="1166875"/>
                </a:lnTo>
                <a:lnTo>
                  <a:pt x="959987" y="1121959"/>
                </a:lnTo>
                <a:lnTo>
                  <a:pt x="968123" y="1082705"/>
                </a:lnTo>
                <a:lnTo>
                  <a:pt x="972537" y="1043570"/>
                </a:lnTo>
                <a:lnTo>
                  <a:pt x="973723" y="1004625"/>
                </a:lnTo>
                <a:lnTo>
                  <a:pt x="972176" y="965943"/>
                </a:lnTo>
                <a:lnTo>
                  <a:pt x="1662058" y="731615"/>
                </a:lnTo>
                <a:lnTo>
                  <a:pt x="893026" y="731615"/>
                </a:lnTo>
                <a:lnTo>
                  <a:pt x="863520" y="691404"/>
                </a:lnTo>
                <a:lnTo>
                  <a:pt x="830092" y="654230"/>
                </a:lnTo>
                <a:lnTo>
                  <a:pt x="792908" y="620488"/>
                </a:lnTo>
                <a:lnTo>
                  <a:pt x="752136" y="590571"/>
                </a:lnTo>
                <a:lnTo>
                  <a:pt x="707941" y="564871"/>
                </a:lnTo>
                <a:lnTo>
                  <a:pt x="660489" y="543781"/>
                </a:lnTo>
                <a:lnTo>
                  <a:pt x="609946" y="527694"/>
                </a:lnTo>
                <a:lnTo>
                  <a:pt x="563896" y="518091"/>
                </a:lnTo>
                <a:lnTo>
                  <a:pt x="517984" y="512995"/>
                </a:lnTo>
                <a:lnTo>
                  <a:pt x="472459" y="512258"/>
                </a:lnTo>
                <a:close/>
              </a:path>
              <a:path w="3047365" h="1487805" extrusionOk="0">
                <a:moveTo>
                  <a:pt x="3046794" y="0"/>
                </a:moveTo>
                <a:lnTo>
                  <a:pt x="893026" y="731615"/>
                </a:lnTo>
                <a:lnTo>
                  <a:pt x="1662058" y="731615"/>
                </a:lnTo>
                <a:lnTo>
                  <a:pt x="3046794" y="261271"/>
                </a:lnTo>
                <a:lnTo>
                  <a:pt x="3046794" y="0"/>
                </a:lnTo>
                <a:close/>
              </a:path>
            </a:pathLst>
          </a:custGeom>
          <a:solidFill>
            <a:srgbClr val="7F7877">
              <a:alpha val="823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1067" b="0" i="0" u="none" strike="noStrike" cap="none">
              <a:solidFill>
                <a:schemeClr val="dk1"/>
              </a:solidFill>
              <a:latin typeface="Calibri"/>
              <a:ea typeface="Calibri"/>
              <a:cs typeface="Calibri"/>
              <a:sym typeface="Calibri"/>
            </a:endParaRPr>
          </a:p>
        </p:txBody>
      </p:sp>
      <p:sp>
        <p:nvSpPr>
          <p:cNvPr id="92" name="Google Shape;92;p23"/>
          <p:cNvSpPr/>
          <p:nvPr/>
        </p:nvSpPr>
        <p:spPr>
          <a:xfrm>
            <a:off x="1" y="4335927"/>
            <a:ext cx="2045204" cy="1866840"/>
          </a:xfrm>
          <a:custGeom>
            <a:avLst/>
            <a:gdLst/>
            <a:ahLst/>
            <a:cxnLst/>
            <a:rect l="l" t="t" r="r" b="b"/>
            <a:pathLst>
              <a:path w="3371215" h="3077209" extrusionOk="0">
                <a:moveTo>
                  <a:pt x="2814643" y="0"/>
                </a:moveTo>
                <a:lnTo>
                  <a:pt x="2767137" y="1110"/>
                </a:lnTo>
                <a:lnTo>
                  <a:pt x="2719248" y="6302"/>
                </a:lnTo>
                <a:lnTo>
                  <a:pt x="2671182" y="15702"/>
                </a:lnTo>
                <a:lnTo>
                  <a:pt x="2624086" y="29148"/>
                </a:lnTo>
                <a:lnTo>
                  <a:pt x="2579055" y="46264"/>
                </a:lnTo>
                <a:lnTo>
                  <a:pt x="2536215" y="66843"/>
                </a:lnTo>
                <a:lnTo>
                  <a:pt x="2495693" y="90681"/>
                </a:lnTo>
                <a:lnTo>
                  <a:pt x="2457615" y="117572"/>
                </a:lnTo>
                <a:lnTo>
                  <a:pt x="2422107" y="147312"/>
                </a:lnTo>
                <a:lnTo>
                  <a:pt x="2389295" y="179694"/>
                </a:lnTo>
                <a:lnTo>
                  <a:pt x="2359306" y="214513"/>
                </a:lnTo>
                <a:lnTo>
                  <a:pt x="2332266" y="251564"/>
                </a:lnTo>
                <a:lnTo>
                  <a:pt x="2308302" y="290643"/>
                </a:lnTo>
                <a:lnTo>
                  <a:pt x="2287539" y="331542"/>
                </a:lnTo>
                <a:lnTo>
                  <a:pt x="2270105" y="374059"/>
                </a:lnTo>
                <a:lnTo>
                  <a:pt x="2256125" y="417986"/>
                </a:lnTo>
                <a:lnTo>
                  <a:pt x="2245726" y="463118"/>
                </a:lnTo>
                <a:lnTo>
                  <a:pt x="2239035" y="509251"/>
                </a:lnTo>
                <a:lnTo>
                  <a:pt x="2236176" y="556179"/>
                </a:lnTo>
                <a:lnTo>
                  <a:pt x="2237278" y="603697"/>
                </a:lnTo>
                <a:lnTo>
                  <a:pt x="2242465" y="651600"/>
                </a:lnTo>
                <a:lnTo>
                  <a:pt x="2251865" y="699681"/>
                </a:lnTo>
                <a:lnTo>
                  <a:pt x="2262323" y="736329"/>
                </a:lnTo>
                <a:lnTo>
                  <a:pt x="2290567" y="805219"/>
                </a:lnTo>
                <a:lnTo>
                  <a:pt x="2307434" y="837897"/>
                </a:lnTo>
                <a:lnTo>
                  <a:pt x="0" y="2707655"/>
                </a:lnTo>
                <a:lnTo>
                  <a:pt x="0" y="3076733"/>
                </a:lnTo>
                <a:lnTo>
                  <a:pt x="2503470" y="1048236"/>
                </a:lnTo>
                <a:lnTo>
                  <a:pt x="3104053" y="1048236"/>
                </a:lnTo>
                <a:lnTo>
                  <a:pt x="3149553" y="1016972"/>
                </a:lnTo>
                <a:lnTo>
                  <a:pt x="3185048" y="987234"/>
                </a:lnTo>
                <a:lnTo>
                  <a:pt x="3217844" y="954853"/>
                </a:lnTo>
                <a:lnTo>
                  <a:pt x="3247817" y="920035"/>
                </a:lnTo>
                <a:lnTo>
                  <a:pt x="3274839" y="882984"/>
                </a:lnTo>
                <a:lnTo>
                  <a:pt x="3298786" y="843905"/>
                </a:lnTo>
                <a:lnTo>
                  <a:pt x="3319531" y="803005"/>
                </a:lnTo>
                <a:lnTo>
                  <a:pt x="3336949" y="760487"/>
                </a:lnTo>
                <a:lnTo>
                  <a:pt x="3350912" y="716557"/>
                </a:lnTo>
                <a:lnTo>
                  <a:pt x="3361296" y="671420"/>
                </a:lnTo>
                <a:lnTo>
                  <a:pt x="3367974" y="625281"/>
                </a:lnTo>
                <a:lnTo>
                  <a:pt x="3370820" y="578346"/>
                </a:lnTo>
                <a:lnTo>
                  <a:pt x="3369709" y="530819"/>
                </a:lnTo>
                <a:lnTo>
                  <a:pt x="3364514" y="482905"/>
                </a:lnTo>
                <a:lnTo>
                  <a:pt x="3355109" y="434810"/>
                </a:lnTo>
                <a:lnTo>
                  <a:pt x="3341658" y="387701"/>
                </a:lnTo>
                <a:lnTo>
                  <a:pt x="3324538" y="342663"/>
                </a:lnTo>
                <a:lnTo>
                  <a:pt x="3303954" y="299823"/>
                </a:lnTo>
                <a:lnTo>
                  <a:pt x="3280112" y="259306"/>
                </a:lnTo>
                <a:lnTo>
                  <a:pt x="3253218" y="221236"/>
                </a:lnTo>
                <a:lnTo>
                  <a:pt x="3223476" y="185741"/>
                </a:lnTo>
                <a:lnTo>
                  <a:pt x="3191093" y="152946"/>
                </a:lnTo>
                <a:lnTo>
                  <a:pt x="3156272" y="122976"/>
                </a:lnTo>
                <a:lnTo>
                  <a:pt x="3119221" y="95956"/>
                </a:lnTo>
                <a:lnTo>
                  <a:pt x="3080144" y="72014"/>
                </a:lnTo>
                <a:lnTo>
                  <a:pt x="3039247" y="51273"/>
                </a:lnTo>
                <a:lnTo>
                  <a:pt x="2996734" y="33860"/>
                </a:lnTo>
                <a:lnTo>
                  <a:pt x="2952812" y="19901"/>
                </a:lnTo>
                <a:lnTo>
                  <a:pt x="2907686" y="9520"/>
                </a:lnTo>
                <a:lnTo>
                  <a:pt x="2861561" y="2845"/>
                </a:lnTo>
                <a:lnTo>
                  <a:pt x="2814643" y="0"/>
                </a:lnTo>
                <a:close/>
              </a:path>
              <a:path w="3371215" h="3077209" extrusionOk="0">
                <a:moveTo>
                  <a:pt x="3104053" y="1048236"/>
                </a:moveTo>
                <a:lnTo>
                  <a:pt x="2503470" y="1048236"/>
                </a:lnTo>
                <a:lnTo>
                  <a:pt x="2546039" y="1072267"/>
                </a:lnTo>
                <a:lnTo>
                  <a:pt x="2590555" y="1092631"/>
                </a:lnTo>
                <a:lnTo>
                  <a:pt x="2636771" y="1109164"/>
                </a:lnTo>
                <a:lnTo>
                  <a:pt x="2684443" y="1121706"/>
                </a:lnTo>
                <a:lnTo>
                  <a:pt x="2733324" y="1130092"/>
                </a:lnTo>
                <a:lnTo>
                  <a:pt x="2783168" y="1134162"/>
                </a:lnTo>
                <a:lnTo>
                  <a:pt x="2833730" y="1133751"/>
                </a:lnTo>
                <a:lnTo>
                  <a:pt x="2884763" y="1128698"/>
                </a:lnTo>
                <a:lnTo>
                  <a:pt x="2936022" y="1118841"/>
                </a:lnTo>
                <a:lnTo>
                  <a:pt x="2983116" y="1105394"/>
                </a:lnTo>
                <a:lnTo>
                  <a:pt x="3028142" y="1088278"/>
                </a:lnTo>
                <a:lnTo>
                  <a:pt x="3070975" y="1067699"/>
                </a:lnTo>
                <a:lnTo>
                  <a:pt x="3104053" y="1048236"/>
                </a:lnTo>
                <a:close/>
              </a:path>
            </a:pathLst>
          </a:custGeom>
          <a:solidFill>
            <a:srgbClr val="7F7877">
              <a:alpha val="823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1067" b="0" i="0" u="none" strike="noStrike" cap="none">
              <a:solidFill>
                <a:schemeClr val="dk1"/>
              </a:solidFill>
              <a:latin typeface="Calibri"/>
              <a:ea typeface="Calibri"/>
              <a:cs typeface="Calibri"/>
              <a:sym typeface="Calibri"/>
            </a:endParaRPr>
          </a:p>
        </p:txBody>
      </p:sp>
      <p:sp>
        <p:nvSpPr>
          <p:cNvPr id="93" name="Google Shape;93;p23"/>
          <p:cNvSpPr txBox="1">
            <a:spLocks noGrp="1"/>
          </p:cNvSpPr>
          <p:nvPr>
            <p:ph type="title"/>
          </p:nvPr>
        </p:nvSpPr>
        <p:spPr>
          <a:xfrm>
            <a:off x="5481223" y="502392"/>
            <a:ext cx="1229600" cy="389787"/>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600"/>
              <a:buNone/>
              <a:defRPr sz="2533" b="1" i="0">
                <a:solidFill>
                  <a:srgbClr val="ED1B2D"/>
                </a:solidFill>
                <a:latin typeface="Tahoma"/>
                <a:ea typeface="Tahoma"/>
                <a:cs typeface="Tahoma"/>
                <a:sym typeface="Tahoma"/>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a:endParaRPr/>
          </a:p>
        </p:txBody>
      </p:sp>
      <p:sp>
        <p:nvSpPr>
          <p:cNvPr id="94" name="Google Shape;94;p23"/>
          <p:cNvSpPr txBox="1">
            <a:spLocks noGrp="1"/>
          </p:cNvSpPr>
          <p:nvPr>
            <p:ph type="body" idx="1"/>
          </p:nvPr>
        </p:nvSpPr>
        <p:spPr>
          <a:xfrm>
            <a:off x="4995904" y="2577265"/>
            <a:ext cx="5616800" cy="307905"/>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600"/>
              <a:buNone/>
              <a:defRPr b="0" i="0">
                <a:solidFill>
                  <a:schemeClr val="dk1"/>
                </a:solidFill>
              </a:defRPr>
            </a:lvl1pPr>
            <a:lvl2pPr marL="914400" lvl="1" indent="-228600" algn="l">
              <a:lnSpc>
                <a:spcPct val="100000"/>
              </a:lnSpc>
              <a:spcBef>
                <a:spcPts val="0"/>
              </a:spcBef>
              <a:spcAft>
                <a:spcPts val="0"/>
              </a:spcAft>
              <a:buSzPts val="600"/>
              <a:buNone/>
              <a:defRPr/>
            </a:lvl2pPr>
            <a:lvl3pPr marL="1371600" lvl="2" indent="-228600" algn="l">
              <a:lnSpc>
                <a:spcPct val="100000"/>
              </a:lnSpc>
              <a:spcBef>
                <a:spcPts val="0"/>
              </a:spcBef>
              <a:spcAft>
                <a:spcPts val="0"/>
              </a:spcAft>
              <a:buSzPts val="600"/>
              <a:buNone/>
              <a:defRPr/>
            </a:lvl3pPr>
            <a:lvl4pPr marL="1828800" lvl="3" indent="-228600" algn="l">
              <a:lnSpc>
                <a:spcPct val="100000"/>
              </a:lnSpc>
              <a:spcBef>
                <a:spcPts val="0"/>
              </a:spcBef>
              <a:spcAft>
                <a:spcPts val="0"/>
              </a:spcAft>
              <a:buSzPts val="600"/>
              <a:buNone/>
              <a:defRPr/>
            </a:lvl4pPr>
            <a:lvl5pPr marL="2286000" lvl="4" indent="-228600" algn="l">
              <a:lnSpc>
                <a:spcPct val="100000"/>
              </a:lnSpc>
              <a:spcBef>
                <a:spcPts val="0"/>
              </a:spcBef>
              <a:spcAft>
                <a:spcPts val="0"/>
              </a:spcAft>
              <a:buSzPts val="600"/>
              <a:buNone/>
              <a:defRPr/>
            </a:lvl5pPr>
            <a:lvl6pPr marL="2743200" lvl="5" indent="-228600" algn="l">
              <a:lnSpc>
                <a:spcPct val="100000"/>
              </a:lnSpc>
              <a:spcBef>
                <a:spcPts val="0"/>
              </a:spcBef>
              <a:spcAft>
                <a:spcPts val="0"/>
              </a:spcAft>
              <a:buSzPts val="600"/>
              <a:buNone/>
              <a:defRPr/>
            </a:lvl6pPr>
            <a:lvl7pPr marL="3200400" lvl="6" indent="-228600" algn="l">
              <a:lnSpc>
                <a:spcPct val="100000"/>
              </a:lnSpc>
              <a:spcBef>
                <a:spcPts val="0"/>
              </a:spcBef>
              <a:spcAft>
                <a:spcPts val="0"/>
              </a:spcAft>
              <a:buSzPts val="600"/>
              <a:buNone/>
              <a:defRPr/>
            </a:lvl7pPr>
            <a:lvl8pPr marL="3657600" lvl="7" indent="-228600" algn="l">
              <a:lnSpc>
                <a:spcPct val="100000"/>
              </a:lnSpc>
              <a:spcBef>
                <a:spcPts val="0"/>
              </a:spcBef>
              <a:spcAft>
                <a:spcPts val="0"/>
              </a:spcAft>
              <a:buSzPts val="600"/>
              <a:buNone/>
              <a:defRPr/>
            </a:lvl8pPr>
            <a:lvl9pPr marL="4114800" lvl="8" indent="-228600" algn="l">
              <a:lnSpc>
                <a:spcPct val="100000"/>
              </a:lnSpc>
              <a:spcBef>
                <a:spcPts val="0"/>
              </a:spcBef>
              <a:spcAft>
                <a:spcPts val="0"/>
              </a:spcAft>
              <a:buSzPts val="600"/>
              <a:buNone/>
              <a:defRPr/>
            </a:lvl9pPr>
          </a:lstStyle>
          <a:p>
            <a:endParaRPr/>
          </a:p>
        </p:txBody>
      </p:sp>
      <p:sp>
        <p:nvSpPr>
          <p:cNvPr id="95" name="Google Shape;95;p23"/>
          <p:cNvSpPr txBox="1">
            <a:spLocks noGrp="1"/>
          </p:cNvSpPr>
          <p:nvPr>
            <p:ph type="ftr" idx="11"/>
          </p:nvPr>
        </p:nvSpPr>
        <p:spPr>
          <a:xfrm>
            <a:off x="4145280" y="6377940"/>
            <a:ext cx="3901200" cy="123111"/>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9pPr>
          </a:lstStyle>
          <a:p>
            <a:endParaRPr/>
          </a:p>
        </p:txBody>
      </p:sp>
      <p:sp>
        <p:nvSpPr>
          <p:cNvPr id="96" name="Google Shape;96;p23"/>
          <p:cNvSpPr txBox="1">
            <a:spLocks noGrp="1"/>
          </p:cNvSpPr>
          <p:nvPr>
            <p:ph type="dt" idx="10"/>
          </p:nvPr>
        </p:nvSpPr>
        <p:spPr>
          <a:xfrm>
            <a:off x="609600" y="6377940"/>
            <a:ext cx="2804000" cy="123111"/>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9pPr>
          </a:lstStyle>
          <a:p>
            <a:endParaRPr/>
          </a:p>
        </p:txBody>
      </p:sp>
      <p:sp>
        <p:nvSpPr>
          <p:cNvPr id="97" name="Google Shape;97;p23"/>
          <p:cNvSpPr txBox="1">
            <a:spLocks noGrp="1"/>
          </p:cNvSpPr>
          <p:nvPr>
            <p:ph type="sldNum" idx="12"/>
          </p:nvPr>
        </p:nvSpPr>
        <p:spPr>
          <a:xfrm>
            <a:off x="8778240" y="6377940"/>
            <a:ext cx="2804000" cy="164212"/>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800"/>
              <a:buFont typeface="Arial"/>
              <a:buNone/>
              <a:defRPr sz="1067"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1067"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1067"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1067"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1067"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1067"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1067"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1067"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1067"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5624043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56F49D8-0B54-4A42-8C2E-8CDBC5042925}"/>
              </a:ext>
            </a:extLst>
          </p:cNvPr>
          <p:cNvPicPr>
            <a:picLocks noChangeAspect="1"/>
          </p:cNvPicPr>
          <p:nvPr userDrawn="1"/>
        </p:nvPicPr>
        <p:blipFill>
          <a:blip r:embed="rId2"/>
          <a:stretch>
            <a:fillRect/>
          </a:stretch>
        </p:blipFill>
        <p:spPr>
          <a:xfrm>
            <a:off x="516057" y="1341358"/>
            <a:ext cx="2575314" cy="1079580"/>
          </a:xfrm>
          <a:prstGeom prst="rect">
            <a:avLst/>
          </a:prstGeom>
        </p:spPr>
      </p:pic>
      <p:sp>
        <p:nvSpPr>
          <p:cNvPr id="2" name="Title 1"/>
          <p:cNvSpPr>
            <a:spLocks noGrp="1"/>
          </p:cNvSpPr>
          <p:nvPr>
            <p:ph type="ctrTitle" hasCustomPrompt="1"/>
          </p:nvPr>
        </p:nvSpPr>
        <p:spPr>
          <a:xfrm>
            <a:off x="478367" y="3024230"/>
            <a:ext cx="10293624"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5" y="5521373"/>
            <a:ext cx="10258316"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sp>
        <p:nvSpPr>
          <p:cNvPr id="9" name="Rectangle 8">
            <a:extLst>
              <a:ext uri="{FF2B5EF4-FFF2-40B4-BE49-F238E27FC236}">
                <a16:creationId xmlns:a16="http://schemas.microsoft.com/office/drawing/2014/main" id="{1EF2469D-BB53-7044-9ABF-38DB96981451}"/>
              </a:ext>
            </a:extLst>
          </p:cNvPr>
          <p:cNvSpPr/>
          <p:nvPr userDrawn="1"/>
        </p:nvSpPr>
        <p:spPr>
          <a:xfrm>
            <a:off x="11472000" y="0"/>
            <a:ext cx="72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8BDFD18A-DB82-FA40-A273-CAC035AE36A2}"/>
              </a:ext>
            </a:extLst>
          </p:cNvPr>
          <p:cNvSpPr/>
          <p:nvPr userDrawn="1"/>
        </p:nvSpPr>
        <p:spPr>
          <a:xfrm>
            <a:off x="11232000"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7126887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56F49D8-0B54-4A42-8C2E-8CDBC5042925}"/>
              </a:ext>
            </a:extLst>
          </p:cNvPr>
          <p:cNvPicPr>
            <a:picLocks noChangeAspect="1"/>
          </p:cNvPicPr>
          <p:nvPr userDrawn="1"/>
        </p:nvPicPr>
        <p:blipFill>
          <a:blip r:embed="rId2"/>
          <a:stretch>
            <a:fillRect/>
          </a:stretch>
        </p:blipFill>
        <p:spPr>
          <a:xfrm>
            <a:off x="516057" y="1341358"/>
            <a:ext cx="2575314" cy="1079580"/>
          </a:xfrm>
          <a:prstGeom prst="rect">
            <a:avLst/>
          </a:prstGeom>
        </p:spPr>
      </p:pic>
      <p:sp>
        <p:nvSpPr>
          <p:cNvPr id="2" name="Title 1"/>
          <p:cNvSpPr>
            <a:spLocks noGrp="1"/>
          </p:cNvSpPr>
          <p:nvPr>
            <p:ph type="ctrTitle" hasCustomPrompt="1"/>
          </p:nvPr>
        </p:nvSpPr>
        <p:spPr>
          <a:xfrm>
            <a:off x="478367" y="3024230"/>
            <a:ext cx="11234208"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5" y="5521373"/>
            <a:ext cx="11195674"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spTree>
    <p:extLst>
      <p:ext uri="{BB962C8B-B14F-4D97-AF65-F5344CB8AC3E}">
        <p14:creationId xmlns:p14="http://schemas.microsoft.com/office/powerpoint/2010/main" val="4260098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LSA">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C3309A-6877-4F51-9212-4360A3B9D113}"/>
              </a:ext>
            </a:extLst>
          </p:cNvPr>
          <p:cNvPicPr>
            <a:picLocks noChangeAspect="1"/>
          </p:cNvPicPr>
          <p:nvPr userDrawn="1"/>
        </p:nvPicPr>
        <p:blipFill>
          <a:blip r:embed="rId2"/>
          <a:stretch>
            <a:fillRect/>
          </a:stretch>
        </p:blipFill>
        <p:spPr>
          <a:xfrm>
            <a:off x="478367" y="1415354"/>
            <a:ext cx="5067992" cy="1021327"/>
          </a:xfrm>
          <a:prstGeom prst="rect">
            <a:avLst/>
          </a:prstGeom>
        </p:spPr>
      </p:pic>
      <p:sp>
        <p:nvSpPr>
          <p:cNvPr id="2" name="Title 1"/>
          <p:cNvSpPr>
            <a:spLocks noGrp="1"/>
          </p:cNvSpPr>
          <p:nvPr>
            <p:ph type="ctrTitle" hasCustomPrompt="1"/>
          </p:nvPr>
        </p:nvSpPr>
        <p:spPr>
          <a:xfrm>
            <a:off x="478367" y="3024230"/>
            <a:ext cx="10293624"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5" y="5521373"/>
            <a:ext cx="10258316"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sp>
        <p:nvSpPr>
          <p:cNvPr id="9" name="Rectangle 8">
            <a:extLst>
              <a:ext uri="{FF2B5EF4-FFF2-40B4-BE49-F238E27FC236}">
                <a16:creationId xmlns:a16="http://schemas.microsoft.com/office/drawing/2014/main" id="{1EF2469D-BB53-7044-9ABF-38DB96981451}"/>
              </a:ext>
            </a:extLst>
          </p:cNvPr>
          <p:cNvSpPr/>
          <p:nvPr userDrawn="1"/>
        </p:nvSpPr>
        <p:spPr>
          <a:xfrm>
            <a:off x="11472000" y="0"/>
            <a:ext cx="72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8BDFD18A-DB82-FA40-A273-CAC035AE36A2}"/>
              </a:ext>
            </a:extLst>
          </p:cNvPr>
          <p:cNvSpPr/>
          <p:nvPr userDrawn="1"/>
        </p:nvSpPr>
        <p:spPr>
          <a:xfrm>
            <a:off x="11232000"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8446024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Slide-LS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1235267"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6" y="5521373"/>
            <a:ext cx="11196729"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pic>
        <p:nvPicPr>
          <p:cNvPr id="5" name="Picture 4">
            <a:extLst>
              <a:ext uri="{FF2B5EF4-FFF2-40B4-BE49-F238E27FC236}">
                <a16:creationId xmlns:a16="http://schemas.microsoft.com/office/drawing/2014/main" id="{005E5493-29D3-4C61-8F21-C167D56ADBF4}"/>
              </a:ext>
            </a:extLst>
          </p:cNvPr>
          <p:cNvPicPr>
            <a:picLocks noChangeAspect="1"/>
          </p:cNvPicPr>
          <p:nvPr userDrawn="1"/>
        </p:nvPicPr>
        <p:blipFill>
          <a:blip r:embed="rId2"/>
          <a:stretch>
            <a:fillRect/>
          </a:stretch>
        </p:blipFill>
        <p:spPr>
          <a:xfrm>
            <a:off x="478367" y="1415354"/>
            <a:ext cx="5067992" cy="1021327"/>
          </a:xfrm>
          <a:prstGeom prst="rect">
            <a:avLst/>
          </a:prstGeom>
        </p:spPr>
      </p:pic>
    </p:spTree>
    <p:extLst>
      <p:ext uri="{BB962C8B-B14F-4D97-AF65-F5344CB8AC3E}">
        <p14:creationId xmlns:p14="http://schemas.microsoft.com/office/powerpoint/2010/main" val="13490787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Slide-BE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0293624"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5" y="5521373"/>
            <a:ext cx="10258316"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sp>
        <p:nvSpPr>
          <p:cNvPr id="9" name="Rectangle 8">
            <a:extLst>
              <a:ext uri="{FF2B5EF4-FFF2-40B4-BE49-F238E27FC236}">
                <a16:creationId xmlns:a16="http://schemas.microsoft.com/office/drawing/2014/main" id="{1EF2469D-BB53-7044-9ABF-38DB96981451}"/>
              </a:ext>
            </a:extLst>
          </p:cNvPr>
          <p:cNvSpPr/>
          <p:nvPr userDrawn="1"/>
        </p:nvSpPr>
        <p:spPr>
          <a:xfrm>
            <a:off x="11472000" y="0"/>
            <a:ext cx="72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8BDFD18A-DB82-FA40-A273-CAC035AE36A2}"/>
              </a:ext>
            </a:extLst>
          </p:cNvPr>
          <p:cNvSpPr/>
          <p:nvPr userDrawn="1"/>
        </p:nvSpPr>
        <p:spPr>
          <a:xfrm>
            <a:off x="11232000"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E863AD9B-58DB-2E4A-B396-13C72443E106}"/>
              </a:ext>
            </a:extLst>
          </p:cNvPr>
          <p:cNvPicPr>
            <a:picLocks noChangeAspect="1"/>
          </p:cNvPicPr>
          <p:nvPr userDrawn="1"/>
        </p:nvPicPr>
        <p:blipFill>
          <a:blip r:embed="rId2"/>
          <a:stretch>
            <a:fillRect/>
          </a:stretch>
        </p:blipFill>
        <p:spPr>
          <a:xfrm>
            <a:off x="477537" y="1412312"/>
            <a:ext cx="6480000" cy="1021029"/>
          </a:xfrm>
          <a:prstGeom prst="rect">
            <a:avLst/>
          </a:prstGeom>
        </p:spPr>
      </p:pic>
    </p:spTree>
    <p:extLst>
      <p:ext uri="{BB962C8B-B14F-4D97-AF65-F5344CB8AC3E}">
        <p14:creationId xmlns:p14="http://schemas.microsoft.com/office/powerpoint/2010/main" val="21676292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Slide-BE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1235267"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6" y="5521373"/>
            <a:ext cx="11196729"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pic>
        <p:nvPicPr>
          <p:cNvPr id="6" name="Picture 5">
            <a:extLst>
              <a:ext uri="{FF2B5EF4-FFF2-40B4-BE49-F238E27FC236}">
                <a16:creationId xmlns:a16="http://schemas.microsoft.com/office/drawing/2014/main" id="{02242F33-B733-FC44-9F81-57839D7D3706}"/>
              </a:ext>
            </a:extLst>
          </p:cNvPr>
          <p:cNvPicPr>
            <a:picLocks noChangeAspect="1"/>
          </p:cNvPicPr>
          <p:nvPr userDrawn="1"/>
        </p:nvPicPr>
        <p:blipFill>
          <a:blip r:embed="rId2"/>
          <a:stretch>
            <a:fillRect/>
          </a:stretch>
        </p:blipFill>
        <p:spPr>
          <a:xfrm>
            <a:off x="477537" y="1412312"/>
            <a:ext cx="6480000" cy="1021029"/>
          </a:xfrm>
          <a:prstGeom prst="rect">
            <a:avLst/>
          </a:prstGeom>
        </p:spPr>
      </p:pic>
    </p:spTree>
    <p:extLst>
      <p:ext uri="{BB962C8B-B14F-4D97-AF65-F5344CB8AC3E}">
        <p14:creationId xmlns:p14="http://schemas.microsoft.com/office/powerpoint/2010/main" val="20709659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CAS">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0293624"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5" y="5521373"/>
            <a:ext cx="10258316"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sp>
        <p:nvSpPr>
          <p:cNvPr id="9" name="Rectangle 8">
            <a:extLst>
              <a:ext uri="{FF2B5EF4-FFF2-40B4-BE49-F238E27FC236}">
                <a16:creationId xmlns:a16="http://schemas.microsoft.com/office/drawing/2014/main" id="{1EF2469D-BB53-7044-9ABF-38DB96981451}"/>
              </a:ext>
            </a:extLst>
          </p:cNvPr>
          <p:cNvSpPr/>
          <p:nvPr userDrawn="1"/>
        </p:nvSpPr>
        <p:spPr>
          <a:xfrm>
            <a:off x="11472000" y="0"/>
            <a:ext cx="72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8BDFD18A-DB82-FA40-A273-CAC035AE36A2}"/>
              </a:ext>
            </a:extLst>
          </p:cNvPr>
          <p:cNvSpPr/>
          <p:nvPr userDrawn="1"/>
        </p:nvSpPr>
        <p:spPr>
          <a:xfrm>
            <a:off x="11232000"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87E56F37-306D-2046-A71B-EEFE7B45523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41654" y="1251018"/>
            <a:ext cx="5217353" cy="1350000"/>
          </a:xfrm>
          <a:prstGeom prst="rect">
            <a:avLst/>
          </a:prstGeom>
        </p:spPr>
      </p:pic>
    </p:spTree>
    <p:extLst>
      <p:ext uri="{BB962C8B-B14F-4D97-AF65-F5344CB8AC3E}">
        <p14:creationId xmlns:p14="http://schemas.microsoft.com/office/powerpoint/2010/main" val="1587160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12/12/2024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Slide-CAS">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1235267"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6" y="5521373"/>
            <a:ext cx="11196729"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pic>
        <p:nvPicPr>
          <p:cNvPr id="7" name="Picture 6">
            <a:extLst>
              <a:ext uri="{FF2B5EF4-FFF2-40B4-BE49-F238E27FC236}">
                <a16:creationId xmlns:a16="http://schemas.microsoft.com/office/drawing/2014/main" id="{9D8E053F-C5C6-0E4F-A7BC-4A8446384D6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41654" y="1251018"/>
            <a:ext cx="5217353" cy="1350000"/>
          </a:xfrm>
          <a:prstGeom prst="rect">
            <a:avLst/>
          </a:prstGeom>
        </p:spPr>
      </p:pic>
    </p:spTree>
    <p:extLst>
      <p:ext uri="{BB962C8B-B14F-4D97-AF65-F5344CB8AC3E}">
        <p14:creationId xmlns:p14="http://schemas.microsoft.com/office/powerpoint/2010/main" val="32607324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Slide-CS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0293624"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5" y="5521373"/>
            <a:ext cx="10258316"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sp>
        <p:nvSpPr>
          <p:cNvPr id="9" name="Rectangle 8">
            <a:extLst>
              <a:ext uri="{FF2B5EF4-FFF2-40B4-BE49-F238E27FC236}">
                <a16:creationId xmlns:a16="http://schemas.microsoft.com/office/drawing/2014/main" id="{1EF2469D-BB53-7044-9ABF-38DB96981451}"/>
              </a:ext>
            </a:extLst>
          </p:cNvPr>
          <p:cNvSpPr/>
          <p:nvPr userDrawn="1"/>
        </p:nvSpPr>
        <p:spPr>
          <a:xfrm>
            <a:off x="11472000" y="0"/>
            <a:ext cx="72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8BDFD18A-DB82-FA40-A273-CAC035AE36A2}"/>
              </a:ext>
            </a:extLst>
          </p:cNvPr>
          <p:cNvSpPr/>
          <p:nvPr userDrawn="1"/>
        </p:nvSpPr>
        <p:spPr>
          <a:xfrm>
            <a:off x="11232000"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8" name="Picture 7">
            <a:extLst>
              <a:ext uri="{FF2B5EF4-FFF2-40B4-BE49-F238E27FC236}">
                <a16:creationId xmlns:a16="http://schemas.microsoft.com/office/drawing/2014/main" id="{BFC0C46A-C1A8-0E45-935D-D7C890133B6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41652" y="1243752"/>
            <a:ext cx="6885001" cy="1350000"/>
          </a:xfrm>
          <a:prstGeom prst="rect">
            <a:avLst/>
          </a:prstGeom>
        </p:spPr>
      </p:pic>
    </p:spTree>
    <p:extLst>
      <p:ext uri="{BB962C8B-B14F-4D97-AF65-F5344CB8AC3E}">
        <p14:creationId xmlns:p14="http://schemas.microsoft.com/office/powerpoint/2010/main" val="33090260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Slide-CS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1235267"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6" y="5521373"/>
            <a:ext cx="11196729"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pic>
        <p:nvPicPr>
          <p:cNvPr id="6" name="Picture 5">
            <a:extLst>
              <a:ext uri="{FF2B5EF4-FFF2-40B4-BE49-F238E27FC236}">
                <a16:creationId xmlns:a16="http://schemas.microsoft.com/office/drawing/2014/main" id="{B3DAB93F-6139-9B43-80B2-24A8613DBAF3}"/>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41652" y="1243752"/>
            <a:ext cx="6885001" cy="1350000"/>
          </a:xfrm>
          <a:prstGeom prst="rect">
            <a:avLst/>
          </a:prstGeom>
        </p:spPr>
      </p:pic>
    </p:spTree>
    <p:extLst>
      <p:ext uri="{BB962C8B-B14F-4D97-AF65-F5344CB8AC3E}">
        <p14:creationId xmlns:p14="http://schemas.microsoft.com/office/powerpoint/2010/main" val="7758695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CSH">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0293624"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5" y="5521373"/>
            <a:ext cx="10258316"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sp>
        <p:nvSpPr>
          <p:cNvPr id="9" name="Rectangle 8">
            <a:extLst>
              <a:ext uri="{FF2B5EF4-FFF2-40B4-BE49-F238E27FC236}">
                <a16:creationId xmlns:a16="http://schemas.microsoft.com/office/drawing/2014/main" id="{1EF2469D-BB53-7044-9ABF-38DB96981451}"/>
              </a:ext>
            </a:extLst>
          </p:cNvPr>
          <p:cNvSpPr/>
          <p:nvPr userDrawn="1"/>
        </p:nvSpPr>
        <p:spPr>
          <a:xfrm>
            <a:off x="11472000" y="0"/>
            <a:ext cx="72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8BDFD18A-DB82-FA40-A273-CAC035AE36A2}"/>
              </a:ext>
            </a:extLst>
          </p:cNvPr>
          <p:cNvSpPr/>
          <p:nvPr userDrawn="1"/>
        </p:nvSpPr>
        <p:spPr>
          <a:xfrm>
            <a:off x="11232000"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8" name="Picture 7">
            <a:extLst>
              <a:ext uri="{FF2B5EF4-FFF2-40B4-BE49-F238E27FC236}">
                <a16:creationId xmlns:a16="http://schemas.microsoft.com/office/drawing/2014/main" id="{20D53ECB-4192-9E40-B591-84D9A7FF53A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41651" y="1243752"/>
            <a:ext cx="5296765" cy="1350000"/>
          </a:xfrm>
          <a:prstGeom prst="rect">
            <a:avLst/>
          </a:prstGeom>
        </p:spPr>
      </p:pic>
    </p:spTree>
    <p:extLst>
      <p:ext uri="{BB962C8B-B14F-4D97-AF65-F5344CB8AC3E}">
        <p14:creationId xmlns:p14="http://schemas.microsoft.com/office/powerpoint/2010/main" val="5944153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Slide-CSH">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1235267"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6" y="5521373"/>
            <a:ext cx="11196729"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pic>
        <p:nvPicPr>
          <p:cNvPr id="5" name="Picture 4">
            <a:extLst>
              <a:ext uri="{FF2B5EF4-FFF2-40B4-BE49-F238E27FC236}">
                <a16:creationId xmlns:a16="http://schemas.microsoft.com/office/drawing/2014/main" id="{E60AA7B6-822B-8A4E-BD4F-0FE113460173}"/>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41651" y="1243752"/>
            <a:ext cx="5296765" cy="1350000"/>
          </a:xfrm>
          <a:prstGeom prst="rect">
            <a:avLst/>
          </a:prstGeom>
        </p:spPr>
      </p:pic>
    </p:spTree>
    <p:extLst>
      <p:ext uri="{BB962C8B-B14F-4D97-AF65-F5344CB8AC3E}">
        <p14:creationId xmlns:p14="http://schemas.microsoft.com/office/powerpoint/2010/main" val="34906869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CSS">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0293624"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5" y="5521373"/>
            <a:ext cx="10258316"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sp>
        <p:nvSpPr>
          <p:cNvPr id="9" name="Rectangle 8">
            <a:extLst>
              <a:ext uri="{FF2B5EF4-FFF2-40B4-BE49-F238E27FC236}">
                <a16:creationId xmlns:a16="http://schemas.microsoft.com/office/drawing/2014/main" id="{1EF2469D-BB53-7044-9ABF-38DB96981451}"/>
              </a:ext>
            </a:extLst>
          </p:cNvPr>
          <p:cNvSpPr/>
          <p:nvPr userDrawn="1"/>
        </p:nvSpPr>
        <p:spPr>
          <a:xfrm>
            <a:off x="11472000" y="0"/>
            <a:ext cx="72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8BDFD18A-DB82-FA40-A273-CAC035AE36A2}"/>
              </a:ext>
            </a:extLst>
          </p:cNvPr>
          <p:cNvSpPr/>
          <p:nvPr userDrawn="1"/>
        </p:nvSpPr>
        <p:spPr>
          <a:xfrm>
            <a:off x="11232000"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C2854A60-B202-314B-9472-E6A24FB3AFF6}"/>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41651" y="1243752"/>
            <a:ext cx="6122646" cy="1350000"/>
          </a:xfrm>
          <a:prstGeom prst="rect">
            <a:avLst/>
          </a:prstGeom>
        </p:spPr>
      </p:pic>
    </p:spTree>
    <p:extLst>
      <p:ext uri="{BB962C8B-B14F-4D97-AF65-F5344CB8AC3E}">
        <p14:creationId xmlns:p14="http://schemas.microsoft.com/office/powerpoint/2010/main" val="7766443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Slide-CSS">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1235267"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6" y="5521373"/>
            <a:ext cx="11196729"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pic>
        <p:nvPicPr>
          <p:cNvPr id="6" name="Picture 5">
            <a:extLst>
              <a:ext uri="{FF2B5EF4-FFF2-40B4-BE49-F238E27FC236}">
                <a16:creationId xmlns:a16="http://schemas.microsoft.com/office/drawing/2014/main" id="{8623801C-E283-9D4E-A275-9399A4844C4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41651" y="1243752"/>
            <a:ext cx="6122646" cy="1350000"/>
          </a:xfrm>
          <a:prstGeom prst="rect">
            <a:avLst/>
          </a:prstGeom>
        </p:spPr>
      </p:pic>
    </p:spTree>
    <p:extLst>
      <p:ext uri="{BB962C8B-B14F-4D97-AF65-F5344CB8AC3E}">
        <p14:creationId xmlns:p14="http://schemas.microsoft.com/office/powerpoint/2010/main" val="26253662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Slide-ETHM">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0293624"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5" y="5521373"/>
            <a:ext cx="10258316"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sp>
        <p:nvSpPr>
          <p:cNvPr id="9" name="Rectangle 8">
            <a:extLst>
              <a:ext uri="{FF2B5EF4-FFF2-40B4-BE49-F238E27FC236}">
                <a16:creationId xmlns:a16="http://schemas.microsoft.com/office/drawing/2014/main" id="{1EF2469D-BB53-7044-9ABF-38DB96981451}"/>
              </a:ext>
            </a:extLst>
          </p:cNvPr>
          <p:cNvSpPr/>
          <p:nvPr userDrawn="1"/>
        </p:nvSpPr>
        <p:spPr>
          <a:xfrm>
            <a:off x="11472000" y="0"/>
            <a:ext cx="72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8BDFD18A-DB82-FA40-A273-CAC035AE36A2}"/>
              </a:ext>
            </a:extLst>
          </p:cNvPr>
          <p:cNvSpPr/>
          <p:nvPr userDrawn="1"/>
        </p:nvSpPr>
        <p:spPr>
          <a:xfrm>
            <a:off x="11232000"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8F2F003E-53B9-1B4A-8AB7-ADA4171593B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41651" y="1243752"/>
            <a:ext cx="7766470" cy="1350000"/>
          </a:xfrm>
          <a:prstGeom prst="rect">
            <a:avLst/>
          </a:prstGeom>
        </p:spPr>
      </p:pic>
    </p:spTree>
    <p:extLst>
      <p:ext uri="{BB962C8B-B14F-4D97-AF65-F5344CB8AC3E}">
        <p14:creationId xmlns:p14="http://schemas.microsoft.com/office/powerpoint/2010/main" val="39739374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le Slide-ETHM">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1235267"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6" y="5521373"/>
            <a:ext cx="11196729"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pic>
        <p:nvPicPr>
          <p:cNvPr id="5" name="Picture 4">
            <a:extLst>
              <a:ext uri="{FF2B5EF4-FFF2-40B4-BE49-F238E27FC236}">
                <a16:creationId xmlns:a16="http://schemas.microsoft.com/office/drawing/2014/main" id="{2A9ADA65-B247-2F4F-9F07-94DE9D76FB86}"/>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41651" y="1243752"/>
            <a:ext cx="7766470" cy="1350000"/>
          </a:xfrm>
          <a:prstGeom prst="rect">
            <a:avLst/>
          </a:prstGeom>
        </p:spPr>
      </p:pic>
    </p:spTree>
    <p:extLst>
      <p:ext uri="{BB962C8B-B14F-4D97-AF65-F5344CB8AC3E}">
        <p14:creationId xmlns:p14="http://schemas.microsoft.com/office/powerpoint/2010/main" val="7617958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Slide-HCS">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0293624"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5" y="5521373"/>
            <a:ext cx="10258316"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sp>
        <p:nvSpPr>
          <p:cNvPr id="9" name="Rectangle 8">
            <a:extLst>
              <a:ext uri="{FF2B5EF4-FFF2-40B4-BE49-F238E27FC236}">
                <a16:creationId xmlns:a16="http://schemas.microsoft.com/office/drawing/2014/main" id="{1EF2469D-BB53-7044-9ABF-38DB96981451}"/>
              </a:ext>
            </a:extLst>
          </p:cNvPr>
          <p:cNvSpPr/>
          <p:nvPr userDrawn="1"/>
        </p:nvSpPr>
        <p:spPr>
          <a:xfrm>
            <a:off x="11472000" y="0"/>
            <a:ext cx="72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8BDFD18A-DB82-FA40-A273-CAC035AE36A2}"/>
              </a:ext>
            </a:extLst>
          </p:cNvPr>
          <p:cNvSpPr/>
          <p:nvPr userDrawn="1"/>
        </p:nvSpPr>
        <p:spPr>
          <a:xfrm>
            <a:off x="11232000"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77AE7264-41E0-0A4A-ACCE-03EAC987324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41651" y="1243752"/>
            <a:ext cx="5018824" cy="1350000"/>
          </a:xfrm>
          <a:prstGeom prst="rect">
            <a:avLst/>
          </a:prstGeom>
        </p:spPr>
      </p:pic>
    </p:spTree>
    <p:extLst>
      <p:ext uri="{BB962C8B-B14F-4D97-AF65-F5344CB8AC3E}">
        <p14:creationId xmlns:p14="http://schemas.microsoft.com/office/powerpoint/2010/main" val="1533255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000" b="0" i="0">
                <a:solidFill>
                  <a:srgbClr val="2A206F"/>
                </a:solidFill>
                <a:latin typeface="Poppins-Medium"/>
                <a:cs typeface="Poppins-Medium"/>
              </a:defRPr>
            </a:lvl1pPr>
          </a:lstStyle>
          <a:p>
            <a:endParaRPr/>
          </a:p>
        </p:txBody>
      </p:sp>
      <p:sp>
        <p:nvSpPr>
          <p:cNvPr id="3" name="Holder 3"/>
          <p:cNvSpPr>
            <a:spLocks noGrp="1"/>
          </p:cNvSpPr>
          <p:nvPr>
            <p:ph sz="half" idx="2"/>
          </p:nvPr>
        </p:nvSpPr>
        <p:spPr>
          <a:xfrm>
            <a:off x="609917" y="1577340"/>
            <a:ext cx="5306282"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82150" y="1577340"/>
            <a:ext cx="5306282"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12/12/2024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Slide-HCS">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1235267"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6" y="5521373"/>
            <a:ext cx="11196729"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pic>
        <p:nvPicPr>
          <p:cNvPr id="5" name="Picture 4">
            <a:extLst>
              <a:ext uri="{FF2B5EF4-FFF2-40B4-BE49-F238E27FC236}">
                <a16:creationId xmlns:a16="http://schemas.microsoft.com/office/drawing/2014/main" id="{7C1F3E8A-2911-744F-86C5-2090C8B18006}"/>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41651" y="1243752"/>
            <a:ext cx="5018824" cy="1350000"/>
          </a:xfrm>
          <a:prstGeom prst="rect">
            <a:avLst/>
          </a:prstGeom>
        </p:spPr>
      </p:pic>
    </p:spTree>
    <p:extLst>
      <p:ext uri="{BB962C8B-B14F-4D97-AF65-F5344CB8AC3E}">
        <p14:creationId xmlns:p14="http://schemas.microsoft.com/office/powerpoint/2010/main" val="36872419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LBS">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0293624"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5" y="5521373"/>
            <a:ext cx="10258316"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sp>
        <p:nvSpPr>
          <p:cNvPr id="9" name="Rectangle 8">
            <a:extLst>
              <a:ext uri="{FF2B5EF4-FFF2-40B4-BE49-F238E27FC236}">
                <a16:creationId xmlns:a16="http://schemas.microsoft.com/office/drawing/2014/main" id="{1EF2469D-BB53-7044-9ABF-38DB96981451}"/>
              </a:ext>
            </a:extLst>
          </p:cNvPr>
          <p:cNvSpPr/>
          <p:nvPr userDrawn="1"/>
        </p:nvSpPr>
        <p:spPr>
          <a:xfrm>
            <a:off x="11472000" y="0"/>
            <a:ext cx="72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8BDFD18A-DB82-FA40-A273-CAC035AE36A2}"/>
              </a:ext>
            </a:extLst>
          </p:cNvPr>
          <p:cNvSpPr/>
          <p:nvPr userDrawn="1"/>
        </p:nvSpPr>
        <p:spPr>
          <a:xfrm>
            <a:off x="11232000"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5EF56D85-DCF2-0244-8095-BB7D4D26937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41651" y="1243752"/>
            <a:ext cx="5638235" cy="1350000"/>
          </a:xfrm>
          <a:prstGeom prst="rect">
            <a:avLst/>
          </a:prstGeom>
        </p:spPr>
      </p:pic>
    </p:spTree>
    <p:extLst>
      <p:ext uri="{BB962C8B-B14F-4D97-AF65-F5344CB8AC3E}">
        <p14:creationId xmlns:p14="http://schemas.microsoft.com/office/powerpoint/2010/main" val="21999258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Slide-LBS">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1235267"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6" y="5521373"/>
            <a:ext cx="11196729"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pic>
        <p:nvPicPr>
          <p:cNvPr id="6" name="Picture 5">
            <a:extLst>
              <a:ext uri="{FF2B5EF4-FFF2-40B4-BE49-F238E27FC236}">
                <a16:creationId xmlns:a16="http://schemas.microsoft.com/office/drawing/2014/main" id="{2E731F61-9392-CC41-BDA9-1F64E38F4520}"/>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41651" y="1243752"/>
            <a:ext cx="5638235" cy="1350000"/>
          </a:xfrm>
          <a:prstGeom prst="rect">
            <a:avLst/>
          </a:prstGeom>
        </p:spPr>
      </p:pic>
    </p:spTree>
    <p:extLst>
      <p:ext uri="{BB962C8B-B14F-4D97-AF65-F5344CB8AC3E}">
        <p14:creationId xmlns:p14="http://schemas.microsoft.com/office/powerpoint/2010/main" val="3979791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Slide-LLS">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0293624"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5" y="5521373"/>
            <a:ext cx="10258316"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sp>
        <p:nvSpPr>
          <p:cNvPr id="9" name="Rectangle 8">
            <a:extLst>
              <a:ext uri="{FF2B5EF4-FFF2-40B4-BE49-F238E27FC236}">
                <a16:creationId xmlns:a16="http://schemas.microsoft.com/office/drawing/2014/main" id="{1EF2469D-BB53-7044-9ABF-38DB96981451}"/>
              </a:ext>
            </a:extLst>
          </p:cNvPr>
          <p:cNvSpPr/>
          <p:nvPr userDrawn="1"/>
        </p:nvSpPr>
        <p:spPr>
          <a:xfrm>
            <a:off x="11472000" y="0"/>
            <a:ext cx="72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8BDFD18A-DB82-FA40-A273-CAC035AE36A2}"/>
              </a:ext>
            </a:extLst>
          </p:cNvPr>
          <p:cNvSpPr/>
          <p:nvPr userDrawn="1"/>
        </p:nvSpPr>
        <p:spPr>
          <a:xfrm>
            <a:off x="11232000"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D4709C75-416B-9341-96A0-C5F153028280}"/>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41651" y="1243752"/>
            <a:ext cx="4725000" cy="1350000"/>
          </a:xfrm>
          <a:prstGeom prst="rect">
            <a:avLst/>
          </a:prstGeom>
        </p:spPr>
      </p:pic>
    </p:spTree>
    <p:extLst>
      <p:ext uri="{BB962C8B-B14F-4D97-AF65-F5344CB8AC3E}">
        <p14:creationId xmlns:p14="http://schemas.microsoft.com/office/powerpoint/2010/main" val="42908807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itle Slide-LLS">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1235267"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6" y="5521373"/>
            <a:ext cx="11196729"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pic>
        <p:nvPicPr>
          <p:cNvPr id="5" name="Picture 4">
            <a:extLst>
              <a:ext uri="{FF2B5EF4-FFF2-40B4-BE49-F238E27FC236}">
                <a16:creationId xmlns:a16="http://schemas.microsoft.com/office/drawing/2014/main" id="{670DEA70-DE33-5445-B529-454BFF8F9AB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41651" y="1243752"/>
            <a:ext cx="4725000" cy="1350000"/>
          </a:xfrm>
          <a:prstGeom prst="rect">
            <a:avLst/>
          </a:prstGeom>
        </p:spPr>
      </p:pic>
    </p:spTree>
    <p:extLst>
      <p:ext uri="{BB962C8B-B14F-4D97-AF65-F5344CB8AC3E}">
        <p14:creationId xmlns:p14="http://schemas.microsoft.com/office/powerpoint/2010/main" val="7134592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Slide-SocSci">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0293624"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5" y="5521373"/>
            <a:ext cx="10258316"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sp>
        <p:nvSpPr>
          <p:cNvPr id="9" name="Rectangle 8">
            <a:extLst>
              <a:ext uri="{FF2B5EF4-FFF2-40B4-BE49-F238E27FC236}">
                <a16:creationId xmlns:a16="http://schemas.microsoft.com/office/drawing/2014/main" id="{1EF2469D-BB53-7044-9ABF-38DB96981451}"/>
              </a:ext>
            </a:extLst>
          </p:cNvPr>
          <p:cNvSpPr/>
          <p:nvPr userDrawn="1"/>
        </p:nvSpPr>
        <p:spPr>
          <a:xfrm>
            <a:off x="11472000" y="0"/>
            <a:ext cx="72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8BDFD18A-DB82-FA40-A273-CAC035AE36A2}"/>
              </a:ext>
            </a:extLst>
          </p:cNvPr>
          <p:cNvSpPr/>
          <p:nvPr userDrawn="1"/>
        </p:nvSpPr>
        <p:spPr>
          <a:xfrm>
            <a:off x="11232000"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8" name="Picture 7">
            <a:extLst>
              <a:ext uri="{FF2B5EF4-FFF2-40B4-BE49-F238E27FC236}">
                <a16:creationId xmlns:a16="http://schemas.microsoft.com/office/drawing/2014/main" id="{4BAB4A9D-BB00-6C4B-ADD9-3FD6CD3A6855}"/>
              </a:ext>
            </a:extLst>
          </p:cNvPr>
          <p:cNvPicPr>
            <a:picLocks noChangeAspect="1"/>
          </p:cNvPicPr>
          <p:nvPr userDrawn="1"/>
        </p:nvPicPr>
        <p:blipFill>
          <a:blip r:embed="rId2"/>
          <a:stretch>
            <a:fillRect/>
          </a:stretch>
        </p:blipFill>
        <p:spPr>
          <a:xfrm>
            <a:off x="478367" y="1375344"/>
            <a:ext cx="4682736" cy="1057392"/>
          </a:xfrm>
          <a:prstGeom prst="rect">
            <a:avLst/>
          </a:prstGeom>
        </p:spPr>
      </p:pic>
    </p:spTree>
    <p:extLst>
      <p:ext uri="{BB962C8B-B14F-4D97-AF65-F5344CB8AC3E}">
        <p14:creationId xmlns:p14="http://schemas.microsoft.com/office/powerpoint/2010/main" val="25235360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itle Slide-SocSci">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1235267"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6" y="5521373"/>
            <a:ext cx="11196729"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pic>
        <p:nvPicPr>
          <p:cNvPr id="5" name="Picture 4">
            <a:extLst>
              <a:ext uri="{FF2B5EF4-FFF2-40B4-BE49-F238E27FC236}">
                <a16:creationId xmlns:a16="http://schemas.microsoft.com/office/drawing/2014/main" id="{D16E4B84-94B2-E043-8F70-0C4051E77329}"/>
              </a:ext>
            </a:extLst>
          </p:cNvPr>
          <p:cNvPicPr>
            <a:picLocks noChangeAspect="1"/>
          </p:cNvPicPr>
          <p:nvPr userDrawn="1"/>
        </p:nvPicPr>
        <p:blipFill>
          <a:blip r:embed="rId2"/>
          <a:stretch>
            <a:fillRect/>
          </a:stretch>
        </p:blipFill>
        <p:spPr>
          <a:xfrm>
            <a:off x="459117" y="1404219"/>
            <a:ext cx="4682736" cy="1057392"/>
          </a:xfrm>
          <a:prstGeom prst="rect">
            <a:avLst/>
          </a:prstGeom>
        </p:spPr>
      </p:pic>
    </p:spTree>
    <p:extLst>
      <p:ext uri="{BB962C8B-B14F-4D97-AF65-F5344CB8AC3E}">
        <p14:creationId xmlns:p14="http://schemas.microsoft.com/office/powerpoint/2010/main" val="18131590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Title Slide-CLIL">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FA2AB0-5664-450F-978C-1DA65A9FF8C2}"/>
              </a:ext>
            </a:extLst>
          </p:cNvPr>
          <p:cNvPicPr>
            <a:picLocks noChangeAspect="1"/>
          </p:cNvPicPr>
          <p:nvPr userDrawn="1"/>
        </p:nvPicPr>
        <p:blipFill>
          <a:blip r:embed="rId2"/>
          <a:stretch>
            <a:fillRect/>
          </a:stretch>
        </p:blipFill>
        <p:spPr>
          <a:xfrm>
            <a:off x="449285" y="1359706"/>
            <a:ext cx="4962291" cy="1146397"/>
          </a:xfrm>
          <a:prstGeom prst="rect">
            <a:avLst/>
          </a:prstGeom>
        </p:spPr>
      </p:pic>
      <p:sp>
        <p:nvSpPr>
          <p:cNvPr id="2" name="Title 1"/>
          <p:cNvSpPr>
            <a:spLocks noGrp="1"/>
          </p:cNvSpPr>
          <p:nvPr>
            <p:ph type="ctrTitle" hasCustomPrompt="1"/>
          </p:nvPr>
        </p:nvSpPr>
        <p:spPr>
          <a:xfrm>
            <a:off x="478367" y="3024230"/>
            <a:ext cx="11235267"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6" y="5521373"/>
            <a:ext cx="11196729"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spTree>
    <p:extLst>
      <p:ext uri="{BB962C8B-B14F-4D97-AF65-F5344CB8AC3E}">
        <p14:creationId xmlns:p14="http://schemas.microsoft.com/office/powerpoint/2010/main" val="29811376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8" y="2049229"/>
            <a:ext cx="5617633" cy="2145059"/>
          </a:xfrm>
        </p:spPr>
        <p:txBody>
          <a:bodyPr anchor="b">
            <a:noAutofit/>
          </a:bodyPr>
          <a:lstStyle>
            <a:lvl1pPr algn="l">
              <a:defRPr sz="5400">
                <a:solidFill>
                  <a:schemeClr val="accent1"/>
                </a:solidFill>
              </a:defRPr>
            </a:lvl1pPr>
          </a:lstStyle>
          <a:p>
            <a:r>
              <a:rPr lang="en-US" dirty="0"/>
              <a:t>Insert presentation</a:t>
            </a:r>
            <a:br>
              <a:rPr lang="en-US" dirty="0"/>
            </a:br>
            <a:r>
              <a:rPr lang="en-US" dirty="0"/>
              <a:t>title here</a:t>
            </a:r>
          </a:p>
        </p:txBody>
      </p:sp>
      <p:sp>
        <p:nvSpPr>
          <p:cNvPr id="3" name="Subtitle 2"/>
          <p:cNvSpPr>
            <a:spLocks noGrp="1"/>
          </p:cNvSpPr>
          <p:nvPr>
            <p:ph type="subTitle" idx="1" hasCustomPrompt="1"/>
          </p:nvPr>
        </p:nvSpPr>
        <p:spPr>
          <a:xfrm>
            <a:off x="504017" y="4227740"/>
            <a:ext cx="5598364" cy="58103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sp>
        <p:nvSpPr>
          <p:cNvPr id="9" name="Rectangle 8">
            <a:extLst>
              <a:ext uri="{FF2B5EF4-FFF2-40B4-BE49-F238E27FC236}">
                <a16:creationId xmlns:a16="http://schemas.microsoft.com/office/drawing/2014/main" id="{1EF2469D-BB53-7044-9ABF-38DB96981451}"/>
              </a:ext>
            </a:extLst>
          </p:cNvPr>
          <p:cNvSpPr/>
          <p:nvPr userDrawn="1"/>
        </p:nvSpPr>
        <p:spPr>
          <a:xfrm>
            <a:off x="11472000" y="0"/>
            <a:ext cx="720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8BDFD18A-DB82-FA40-A273-CAC035AE36A2}"/>
              </a:ext>
            </a:extLst>
          </p:cNvPr>
          <p:cNvSpPr/>
          <p:nvPr userDrawn="1"/>
        </p:nvSpPr>
        <p:spPr>
          <a:xfrm>
            <a:off x="11232000"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2" name="Picture 11">
            <a:extLst>
              <a:ext uri="{FF2B5EF4-FFF2-40B4-BE49-F238E27FC236}">
                <a16:creationId xmlns:a16="http://schemas.microsoft.com/office/drawing/2014/main" id="{AE84AD22-8A60-354E-921E-81B80F3EEDC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657369" y="2815287"/>
            <a:ext cx="2928743" cy="1227428"/>
          </a:xfrm>
          <a:prstGeom prst="rect">
            <a:avLst/>
          </a:prstGeom>
        </p:spPr>
      </p:pic>
      <p:sp>
        <p:nvSpPr>
          <p:cNvPr id="24" name="Picture Placeholder 23">
            <a:extLst>
              <a:ext uri="{FF2B5EF4-FFF2-40B4-BE49-F238E27FC236}">
                <a16:creationId xmlns:a16="http://schemas.microsoft.com/office/drawing/2014/main" id="{019CF9BC-6E00-604B-880B-7A2220C7C970}"/>
              </a:ext>
            </a:extLst>
          </p:cNvPr>
          <p:cNvSpPr>
            <a:spLocks noGrp="1"/>
          </p:cNvSpPr>
          <p:nvPr>
            <p:ph type="pic" sz="quarter" idx="10" hasCustomPrompt="1"/>
          </p:nvPr>
        </p:nvSpPr>
        <p:spPr>
          <a:xfrm>
            <a:off x="7652991" y="2815287"/>
            <a:ext cx="2922363" cy="1227428"/>
          </a:xfrm>
          <a:noFill/>
        </p:spPr>
        <p:txBody>
          <a:bodyPr anchor="ctr">
            <a:noAutofit/>
          </a:bodyPr>
          <a:lstStyle>
            <a:lvl1pPr algn="ctr">
              <a:defRPr sz="1200"/>
            </a:lvl1pPr>
          </a:lstStyle>
          <a:p>
            <a:r>
              <a:rPr lang="en-US" dirty="0"/>
              <a:t>Insert school logo</a:t>
            </a:r>
          </a:p>
        </p:txBody>
      </p:sp>
    </p:spTree>
    <p:extLst>
      <p:ext uri="{BB962C8B-B14F-4D97-AF65-F5344CB8AC3E}">
        <p14:creationId xmlns:p14="http://schemas.microsoft.com/office/powerpoint/2010/main" val="19354399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FBB473D-FAF0-D246-BC0C-0F89CEA32D11}"/>
              </a:ext>
            </a:extLst>
          </p:cNvPr>
          <p:cNvSpPr>
            <a:spLocks noGrp="1"/>
          </p:cNvSpPr>
          <p:nvPr>
            <p:ph type="ctrTitle" hasCustomPrompt="1"/>
          </p:nvPr>
        </p:nvSpPr>
        <p:spPr>
          <a:xfrm>
            <a:off x="478368" y="2528521"/>
            <a:ext cx="10259385" cy="1463133"/>
          </a:xfrm>
        </p:spPr>
        <p:txBody>
          <a:bodyPr anchor="b">
            <a:noAutofit/>
          </a:bodyPr>
          <a:lstStyle>
            <a:lvl1pPr algn="l">
              <a:defRPr sz="5400">
                <a:solidFill>
                  <a:schemeClr val="bg1"/>
                </a:solidFill>
              </a:defRPr>
            </a:lvl1pPr>
          </a:lstStyle>
          <a:p>
            <a:r>
              <a:rPr lang="en-US" dirty="0"/>
              <a:t>Breaker</a:t>
            </a:r>
            <a:br>
              <a:rPr lang="en-US" dirty="0"/>
            </a:br>
            <a:r>
              <a:rPr lang="en-US" dirty="0"/>
              <a:t>heading text</a:t>
            </a:r>
          </a:p>
        </p:txBody>
      </p:sp>
      <p:sp>
        <p:nvSpPr>
          <p:cNvPr id="6" name="Rectangle 5">
            <a:extLst>
              <a:ext uri="{FF2B5EF4-FFF2-40B4-BE49-F238E27FC236}">
                <a16:creationId xmlns:a16="http://schemas.microsoft.com/office/drawing/2014/main" id="{F068453E-2293-9C49-BCA8-4B1A9FE4CBDB}"/>
              </a:ext>
            </a:extLst>
          </p:cNvPr>
          <p:cNvSpPr/>
          <p:nvPr userDrawn="1"/>
        </p:nvSpPr>
        <p:spPr>
          <a:xfrm>
            <a:off x="11472000" y="0"/>
            <a:ext cx="72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Rectangle 6">
            <a:extLst>
              <a:ext uri="{FF2B5EF4-FFF2-40B4-BE49-F238E27FC236}">
                <a16:creationId xmlns:a16="http://schemas.microsoft.com/office/drawing/2014/main" id="{DBAED222-0BD1-2447-A8EE-6EBC925DD73C}"/>
              </a:ext>
            </a:extLst>
          </p:cNvPr>
          <p:cNvSpPr/>
          <p:nvPr userDrawn="1"/>
        </p:nvSpPr>
        <p:spPr>
          <a:xfrm>
            <a:off x="11232000"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Text Placeholder 8">
            <a:extLst>
              <a:ext uri="{FF2B5EF4-FFF2-40B4-BE49-F238E27FC236}">
                <a16:creationId xmlns:a16="http://schemas.microsoft.com/office/drawing/2014/main" id="{E1726E6C-AD25-E441-8362-FEA28FFE6F48}"/>
              </a:ext>
            </a:extLst>
          </p:cNvPr>
          <p:cNvSpPr>
            <a:spLocks noGrp="1"/>
          </p:cNvSpPr>
          <p:nvPr>
            <p:ph type="body" sz="quarter" idx="10" hasCustomPrompt="1"/>
          </p:nvPr>
        </p:nvSpPr>
        <p:spPr>
          <a:xfrm>
            <a:off x="478366" y="4171653"/>
            <a:ext cx="10260141" cy="2823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Breaker sub-heading text</a:t>
            </a:r>
          </a:p>
        </p:txBody>
      </p:sp>
      <p:pic>
        <p:nvPicPr>
          <p:cNvPr id="9" name="Picture 8">
            <a:extLst>
              <a:ext uri="{FF2B5EF4-FFF2-40B4-BE49-F238E27FC236}">
                <a16:creationId xmlns:a16="http://schemas.microsoft.com/office/drawing/2014/main" id="{A124D3B4-35A9-E445-B5B9-0B3FAC17E483}"/>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05299" y="1554034"/>
            <a:ext cx="1451155" cy="608329"/>
          </a:xfrm>
          <a:prstGeom prst="rect">
            <a:avLst/>
          </a:prstGeom>
        </p:spPr>
      </p:pic>
    </p:spTree>
    <p:extLst>
      <p:ext uri="{BB962C8B-B14F-4D97-AF65-F5344CB8AC3E}">
        <p14:creationId xmlns:p14="http://schemas.microsoft.com/office/powerpoint/2010/main" val="1743577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000" b="0" i="0">
                <a:solidFill>
                  <a:srgbClr val="2A206F"/>
                </a:solidFill>
                <a:latin typeface="Poppins-Medium"/>
                <a:cs typeface="Poppins-Medium"/>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12/12/2024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FBB473D-FAF0-D246-BC0C-0F89CEA32D11}"/>
              </a:ext>
            </a:extLst>
          </p:cNvPr>
          <p:cNvSpPr>
            <a:spLocks noGrp="1"/>
          </p:cNvSpPr>
          <p:nvPr>
            <p:ph type="ctrTitle" hasCustomPrompt="1"/>
          </p:nvPr>
        </p:nvSpPr>
        <p:spPr>
          <a:xfrm>
            <a:off x="478368" y="2528521"/>
            <a:ext cx="10259385" cy="1463133"/>
          </a:xfrm>
        </p:spPr>
        <p:txBody>
          <a:bodyPr anchor="b">
            <a:noAutofit/>
          </a:bodyPr>
          <a:lstStyle>
            <a:lvl1pPr algn="l">
              <a:defRPr sz="5400">
                <a:solidFill>
                  <a:schemeClr val="accent1"/>
                </a:solidFill>
              </a:defRPr>
            </a:lvl1pPr>
          </a:lstStyle>
          <a:p>
            <a:r>
              <a:rPr lang="en-US" dirty="0"/>
              <a:t>Breaker</a:t>
            </a:r>
            <a:br>
              <a:rPr lang="en-US" dirty="0"/>
            </a:br>
            <a:r>
              <a:rPr lang="en-US" dirty="0"/>
              <a:t>heading text</a:t>
            </a:r>
          </a:p>
        </p:txBody>
      </p:sp>
      <p:sp>
        <p:nvSpPr>
          <p:cNvPr id="6" name="Rectangle 5">
            <a:extLst>
              <a:ext uri="{FF2B5EF4-FFF2-40B4-BE49-F238E27FC236}">
                <a16:creationId xmlns:a16="http://schemas.microsoft.com/office/drawing/2014/main" id="{F068453E-2293-9C49-BCA8-4B1A9FE4CBDB}"/>
              </a:ext>
            </a:extLst>
          </p:cNvPr>
          <p:cNvSpPr/>
          <p:nvPr userDrawn="1"/>
        </p:nvSpPr>
        <p:spPr>
          <a:xfrm>
            <a:off x="11472000" y="0"/>
            <a:ext cx="720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Rectangle 6">
            <a:extLst>
              <a:ext uri="{FF2B5EF4-FFF2-40B4-BE49-F238E27FC236}">
                <a16:creationId xmlns:a16="http://schemas.microsoft.com/office/drawing/2014/main" id="{DBAED222-0BD1-2447-A8EE-6EBC925DD73C}"/>
              </a:ext>
            </a:extLst>
          </p:cNvPr>
          <p:cNvSpPr/>
          <p:nvPr userDrawn="1"/>
        </p:nvSpPr>
        <p:spPr>
          <a:xfrm>
            <a:off x="11232000"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Text Placeholder 8">
            <a:extLst>
              <a:ext uri="{FF2B5EF4-FFF2-40B4-BE49-F238E27FC236}">
                <a16:creationId xmlns:a16="http://schemas.microsoft.com/office/drawing/2014/main" id="{E1726E6C-AD25-E441-8362-FEA28FFE6F48}"/>
              </a:ext>
            </a:extLst>
          </p:cNvPr>
          <p:cNvSpPr>
            <a:spLocks noGrp="1"/>
          </p:cNvSpPr>
          <p:nvPr>
            <p:ph type="body" sz="quarter" idx="10" hasCustomPrompt="1"/>
          </p:nvPr>
        </p:nvSpPr>
        <p:spPr>
          <a:xfrm>
            <a:off x="478366" y="4171653"/>
            <a:ext cx="10260141" cy="282388"/>
          </a:xfrm>
        </p:spPr>
        <p:txBody>
          <a:bodyPr/>
          <a:lstStyle>
            <a:lvl1pPr>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Breaker sub-heading text</a:t>
            </a:r>
          </a:p>
        </p:txBody>
      </p:sp>
      <p:pic>
        <p:nvPicPr>
          <p:cNvPr id="11" name="Picture 10">
            <a:extLst>
              <a:ext uri="{FF2B5EF4-FFF2-40B4-BE49-F238E27FC236}">
                <a16:creationId xmlns:a16="http://schemas.microsoft.com/office/drawing/2014/main" id="{67DB614C-41FB-5848-8FB8-F3ACE872926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99882" y="1547287"/>
            <a:ext cx="1440000" cy="603500"/>
          </a:xfrm>
          <a:prstGeom prst="rect">
            <a:avLst/>
          </a:prstGeom>
        </p:spPr>
      </p:pic>
    </p:spTree>
    <p:extLst>
      <p:ext uri="{BB962C8B-B14F-4D97-AF65-F5344CB8AC3E}">
        <p14:creationId xmlns:p14="http://schemas.microsoft.com/office/powerpoint/2010/main" val="26840564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068453E-2293-9C49-BCA8-4B1A9FE4CBDB}"/>
              </a:ext>
            </a:extLst>
          </p:cNvPr>
          <p:cNvSpPr/>
          <p:nvPr userDrawn="1"/>
        </p:nvSpPr>
        <p:spPr>
          <a:xfrm>
            <a:off x="11472000" y="0"/>
            <a:ext cx="720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Rectangle 6">
            <a:extLst>
              <a:ext uri="{FF2B5EF4-FFF2-40B4-BE49-F238E27FC236}">
                <a16:creationId xmlns:a16="http://schemas.microsoft.com/office/drawing/2014/main" id="{DBAED222-0BD1-2447-A8EE-6EBC925DD73C}"/>
              </a:ext>
            </a:extLst>
          </p:cNvPr>
          <p:cNvSpPr/>
          <p:nvPr userDrawn="1"/>
        </p:nvSpPr>
        <p:spPr>
          <a:xfrm>
            <a:off x="11232000" y="0"/>
            <a:ext cx="24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Text Placeholder 8">
            <a:extLst>
              <a:ext uri="{FF2B5EF4-FFF2-40B4-BE49-F238E27FC236}">
                <a16:creationId xmlns:a16="http://schemas.microsoft.com/office/drawing/2014/main" id="{E1726E6C-AD25-E441-8362-FEA28FFE6F48}"/>
              </a:ext>
            </a:extLst>
          </p:cNvPr>
          <p:cNvSpPr>
            <a:spLocks noGrp="1"/>
          </p:cNvSpPr>
          <p:nvPr>
            <p:ph type="body" sz="quarter" idx="10" hasCustomPrompt="1"/>
          </p:nvPr>
        </p:nvSpPr>
        <p:spPr>
          <a:xfrm>
            <a:off x="478366" y="4171653"/>
            <a:ext cx="10260141" cy="2823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Breaker sub-heading text</a:t>
            </a:r>
          </a:p>
        </p:txBody>
      </p:sp>
      <p:sp>
        <p:nvSpPr>
          <p:cNvPr id="9" name="Title 1">
            <a:extLst>
              <a:ext uri="{FF2B5EF4-FFF2-40B4-BE49-F238E27FC236}">
                <a16:creationId xmlns:a16="http://schemas.microsoft.com/office/drawing/2014/main" id="{5D8298D0-9789-3046-A0BA-E685BD3606A3}"/>
              </a:ext>
            </a:extLst>
          </p:cNvPr>
          <p:cNvSpPr>
            <a:spLocks noGrp="1"/>
          </p:cNvSpPr>
          <p:nvPr>
            <p:ph type="ctrTitle" hasCustomPrompt="1"/>
          </p:nvPr>
        </p:nvSpPr>
        <p:spPr>
          <a:xfrm>
            <a:off x="478368" y="2528521"/>
            <a:ext cx="10259385" cy="1463133"/>
          </a:xfrm>
        </p:spPr>
        <p:txBody>
          <a:bodyPr anchor="b">
            <a:noAutofit/>
          </a:bodyPr>
          <a:lstStyle>
            <a:lvl1pPr algn="l">
              <a:defRPr sz="5400">
                <a:solidFill>
                  <a:schemeClr val="bg1"/>
                </a:solidFill>
              </a:defRPr>
            </a:lvl1pPr>
          </a:lstStyle>
          <a:p>
            <a:r>
              <a:rPr lang="en-US" dirty="0"/>
              <a:t>Breaker</a:t>
            </a:r>
            <a:br>
              <a:rPr lang="en-US" dirty="0"/>
            </a:br>
            <a:r>
              <a:rPr lang="en-US" dirty="0"/>
              <a:t>heading text</a:t>
            </a:r>
          </a:p>
        </p:txBody>
      </p:sp>
      <p:pic>
        <p:nvPicPr>
          <p:cNvPr id="11" name="Picture 10">
            <a:extLst>
              <a:ext uri="{FF2B5EF4-FFF2-40B4-BE49-F238E27FC236}">
                <a16:creationId xmlns:a16="http://schemas.microsoft.com/office/drawing/2014/main" id="{ADB3779A-FBA3-A14F-95B9-92076144D2C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05299" y="1554034"/>
            <a:ext cx="1451155" cy="608329"/>
          </a:xfrm>
          <a:prstGeom prst="rect">
            <a:avLst/>
          </a:prstGeom>
        </p:spPr>
      </p:pic>
    </p:spTree>
    <p:extLst>
      <p:ext uri="{BB962C8B-B14F-4D97-AF65-F5344CB8AC3E}">
        <p14:creationId xmlns:p14="http://schemas.microsoft.com/office/powerpoint/2010/main" val="6482808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FBB473D-FAF0-D246-BC0C-0F89CEA32D11}"/>
              </a:ext>
            </a:extLst>
          </p:cNvPr>
          <p:cNvSpPr>
            <a:spLocks noGrp="1"/>
          </p:cNvSpPr>
          <p:nvPr>
            <p:ph type="ctrTitle" hasCustomPrompt="1"/>
          </p:nvPr>
        </p:nvSpPr>
        <p:spPr>
          <a:xfrm>
            <a:off x="490185" y="476250"/>
            <a:ext cx="10258326" cy="1315008"/>
          </a:xfrm>
        </p:spPr>
        <p:txBody>
          <a:bodyPr anchor="b">
            <a:normAutofit/>
          </a:bodyPr>
          <a:lstStyle>
            <a:lvl1pPr algn="l">
              <a:defRPr sz="4400">
                <a:solidFill>
                  <a:schemeClr val="accent1"/>
                </a:solidFill>
              </a:defRPr>
            </a:lvl1pPr>
          </a:lstStyle>
          <a:p>
            <a:r>
              <a:rPr lang="en-US" dirty="0"/>
              <a:t>Insert heading</a:t>
            </a:r>
            <a:br>
              <a:rPr lang="en-US" dirty="0"/>
            </a:br>
            <a:r>
              <a:rPr lang="en-US" dirty="0"/>
              <a:t>text here</a:t>
            </a:r>
          </a:p>
        </p:txBody>
      </p:sp>
      <p:sp>
        <p:nvSpPr>
          <p:cNvPr id="6" name="Rectangle 5">
            <a:extLst>
              <a:ext uri="{FF2B5EF4-FFF2-40B4-BE49-F238E27FC236}">
                <a16:creationId xmlns:a16="http://schemas.microsoft.com/office/drawing/2014/main" id="{F068453E-2293-9C49-BCA8-4B1A9FE4CBDB}"/>
              </a:ext>
            </a:extLst>
          </p:cNvPr>
          <p:cNvSpPr/>
          <p:nvPr userDrawn="1"/>
        </p:nvSpPr>
        <p:spPr>
          <a:xfrm>
            <a:off x="11472000" y="0"/>
            <a:ext cx="720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Rectangle 6">
            <a:extLst>
              <a:ext uri="{FF2B5EF4-FFF2-40B4-BE49-F238E27FC236}">
                <a16:creationId xmlns:a16="http://schemas.microsoft.com/office/drawing/2014/main" id="{DBAED222-0BD1-2447-A8EE-6EBC925DD73C}"/>
              </a:ext>
            </a:extLst>
          </p:cNvPr>
          <p:cNvSpPr/>
          <p:nvPr userDrawn="1"/>
        </p:nvSpPr>
        <p:spPr>
          <a:xfrm>
            <a:off x="11232000"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Text Placeholder 8">
            <a:extLst>
              <a:ext uri="{FF2B5EF4-FFF2-40B4-BE49-F238E27FC236}">
                <a16:creationId xmlns:a16="http://schemas.microsoft.com/office/drawing/2014/main" id="{7A0A2494-5531-9947-BFCB-2EEFF9BC57AB}"/>
              </a:ext>
            </a:extLst>
          </p:cNvPr>
          <p:cNvSpPr>
            <a:spLocks noGrp="1"/>
          </p:cNvSpPr>
          <p:nvPr>
            <p:ph type="body" sz="quarter" idx="10"/>
          </p:nvPr>
        </p:nvSpPr>
        <p:spPr>
          <a:xfrm>
            <a:off x="490184" y="2166295"/>
            <a:ext cx="10259082" cy="3519286"/>
          </a:xfrm>
        </p:spPr>
        <p:txBody>
          <a:bodyPr>
            <a:normAutofit/>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84CA2C6E-22DF-9E4C-83C8-B895E4A44843}"/>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78366" y="6049974"/>
            <a:ext cx="1049220" cy="439725"/>
          </a:xfrm>
          <a:prstGeom prst="rect">
            <a:avLst/>
          </a:prstGeom>
        </p:spPr>
      </p:pic>
    </p:spTree>
    <p:extLst>
      <p:ext uri="{BB962C8B-B14F-4D97-AF65-F5344CB8AC3E}">
        <p14:creationId xmlns:p14="http://schemas.microsoft.com/office/powerpoint/2010/main" val="20855140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068453E-2293-9C49-BCA8-4B1A9FE4CBDB}"/>
              </a:ext>
            </a:extLst>
          </p:cNvPr>
          <p:cNvSpPr/>
          <p:nvPr userDrawn="1"/>
        </p:nvSpPr>
        <p:spPr>
          <a:xfrm>
            <a:off x="11472000" y="0"/>
            <a:ext cx="720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Rectangle 6">
            <a:extLst>
              <a:ext uri="{FF2B5EF4-FFF2-40B4-BE49-F238E27FC236}">
                <a16:creationId xmlns:a16="http://schemas.microsoft.com/office/drawing/2014/main" id="{DBAED222-0BD1-2447-A8EE-6EBC925DD73C}"/>
              </a:ext>
            </a:extLst>
          </p:cNvPr>
          <p:cNvSpPr/>
          <p:nvPr userDrawn="1"/>
        </p:nvSpPr>
        <p:spPr>
          <a:xfrm>
            <a:off x="11232000"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9" name="Picture 8">
            <a:extLst>
              <a:ext uri="{FF2B5EF4-FFF2-40B4-BE49-F238E27FC236}">
                <a16:creationId xmlns:a16="http://schemas.microsoft.com/office/drawing/2014/main" id="{03E38F9E-A177-6340-97E3-A4C98AFBA88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78366" y="6049974"/>
            <a:ext cx="1049220" cy="439725"/>
          </a:xfrm>
          <a:prstGeom prst="rect">
            <a:avLst/>
          </a:prstGeom>
        </p:spPr>
      </p:pic>
      <p:sp>
        <p:nvSpPr>
          <p:cNvPr id="11" name="Title 1">
            <a:extLst>
              <a:ext uri="{FF2B5EF4-FFF2-40B4-BE49-F238E27FC236}">
                <a16:creationId xmlns:a16="http://schemas.microsoft.com/office/drawing/2014/main" id="{B7A2E4FD-AD4D-A54B-85F7-DD5E1732C4D4}"/>
              </a:ext>
            </a:extLst>
          </p:cNvPr>
          <p:cNvSpPr>
            <a:spLocks noGrp="1"/>
          </p:cNvSpPr>
          <p:nvPr>
            <p:ph type="ctrTitle" hasCustomPrompt="1"/>
          </p:nvPr>
        </p:nvSpPr>
        <p:spPr>
          <a:xfrm>
            <a:off x="490185" y="476250"/>
            <a:ext cx="10258326" cy="1315008"/>
          </a:xfrm>
        </p:spPr>
        <p:txBody>
          <a:bodyPr anchor="b">
            <a:normAutofit/>
          </a:bodyPr>
          <a:lstStyle>
            <a:lvl1pPr algn="l">
              <a:defRPr sz="4400">
                <a:solidFill>
                  <a:schemeClr val="accent1"/>
                </a:solidFill>
              </a:defRPr>
            </a:lvl1pPr>
          </a:lstStyle>
          <a:p>
            <a:r>
              <a:rPr lang="en-US" dirty="0"/>
              <a:t>Insert heading</a:t>
            </a:r>
            <a:br>
              <a:rPr lang="en-US" dirty="0"/>
            </a:br>
            <a:r>
              <a:rPr lang="en-US" dirty="0"/>
              <a:t>text here</a:t>
            </a:r>
          </a:p>
        </p:txBody>
      </p:sp>
      <p:sp>
        <p:nvSpPr>
          <p:cNvPr id="13" name="Text Placeholder 8">
            <a:extLst>
              <a:ext uri="{FF2B5EF4-FFF2-40B4-BE49-F238E27FC236}">
                <a16:creationId xmlns:a16="http://schemas.microsoft.com/office/drawing/2014/main" id="{D307388E-34B9-704F-9DF7-2F865CB7C5E8}"/>
              </a:ext>
            </a:extLst>
          </p:cNvPr>
          <p:cNvSpPr>
            <a:spLocks noGrp="1"/>
          </p:cNvSpPr>
          <p:nvPr>
            <p:ph type="body" sz="quarter" idx="10"/>
          </p:nvPr>
        </p:nvSpPr>
        <p:spPr>
          <a:xfrm>
            <a:off x="490184" y="2166295"/>
            <a:ext cx="10259082" cy="3519286"/>
          </a:xfrm>
        </p:spPr>
        <p:txBody>
          <a:bodyPr>
            <a:normAutofit/>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83165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068453E-2293-9C49-BCA8-4B1A9FE4CBDB}"/>
              </a:ext>
            </a:extLst>
          </p:cNvPr>
          <p:cNvSpPr/>
          <p:nvPr userDrawn="1"/>
        </p:nvSpPr>
        <p:spPr>
          <a:xfrm>
            <a:off x="11472000" y="0"/>
            <a:ext cx="720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Rectangle 6">
            <a:extLst>
              <a:ext uri="{FF2B5EF4-FFF2-40B4-BE49-F238E27FC236}">
                <a16:creationId xmlns:a16="http://schemas.microsoft.com/office/drawing/2014/main" id="{DBAED222-0BD1-2447-A8EE-6EBC925DD73C}"/>
              </a:ext>
            </a:extLst>
          </p:cNvPr>
          <p:cNvSpPr/>
          <p:nvPr userDrawn="1"/>
        </p:nvSpPr>
        <p:spPr>
          <a:xfrm>
            <a:off x="11232000"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5" name="Picture 4">
            <a:extLst>
              <a:ext uri="{FF2B5EF4-FFF2-40B4-BE49-F238E27FC236}">
                <a16:creationId xmlns:a16="http://schemas.microsoft.com/office/drawing/2014/main" id="{594ACB03-8461-3B4F-A02A-BB456D5DD6E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78366" y="6049974"/>
            <a:ext cx="1049220" cy="439725"/>
          </a:xfrm>
          <a:prstGeom prst="rect">
            <a:avLst/>
          </a:prstGeom>
        </p:spPr>
      </p:pic>
    </p:spTree>
    <p:extLst>
      <p:ext uri="{BB962C8B-B14F-4D97-AF65-F5344CB8AC3E}">
        <p14:creationId xmlns:p14="http://schemas.microsoft.com/office/powerpoint/2010/main" val="6542930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FBB473D-FAF0-D246-BC0C-0F89CEA32D11}"/>
              </a:ext>
            </a:extLst>
          </p:cNvPr>
          <p:cNvSpPr>
            <a:spLocks noGrp="1"/>
          </p:cNvSpPr>
          <p:nvPr>
            <p:ph type="ctrTitle" hasCustomPrompt="1"/>
          </p:nvPr>
        </p:nvSpPr>
        <p:spPr>
          <a:xfrm>
            <a:off x="479428" y="476250"/>
            <a:ext cx="5616161" cy="1527024"/>
          </a:xfrm>
        </p:spPr>
        <p:txBody>
          <a:bodyPr anchor="b">
            <a:normAutofit/>
          </a:bodyPr>
          <a:lstStyle>
            <a:lvl1pPr algn="l">
              <a:defRPr sz="4400">
                <a:solidFill>
                  <a:schemeClr val="accent1"/>
                </a:solidFill>
              </a:defRPr>
            </a:lvl1pPr>
          </a:lstStyle>
          <a:p>
            <a:r>
              <a:rPr lang="en-US" dirty="0"/>
              <a:t>Insert heading</a:t>
            </a:r>
            <a:br>
              <a:rPr lang="en-US" dirty="0"/>
            </a:br>
            <a:r>
              <a:rPr lang="en-US" dirty="0"/>
              <a:t>text here</a:t>
            </a:r>
          </a:p>
        </p:txBody>
      </p:sp>
      <p:sp>
        <p:nvSpPr>
          <p:cNvPr id="6" name="Rectangle 5">
            <a:extLst>
              <a:ext uri="{FF2B5EF4-FFF2-40B4-BE49-F238E27FC236}">
                <a16:creationId xmlns:a16="http://schemas.microsoft.com/office/drawing/2014/main" id="{F068453E-2293-9C49-BCA8-4B1A9FE4CBDB}"/>
              </a:ext>
            </a:extLst>
          </p:cNvPr>
          <p:cNvSpPr/>
          <p:nvPr userDrawn="1"/>
        </p:nvSpPr>
        <p:spPr>
          <a:xfrm>
            <a:off x="11472000" y="0"/>
            <a:ext cx="720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Rectangle 6">
            <a:extLst>
              <a:ext uri="{FF2B5EF4-FFF2-40B4-BE49-F238E27FC236}">
                <a16:creationId xmlns:a16="http://schemas.microsoft.com/office/drawing/2014/main" id="{DBAED222-0BD1-2447-A8EE-6EBC925DD73C}"/>
              </a:ext>
            </a:extLst>
          </p:cNvPr>
          <p:cNvSpPr/>
          <p:nvPr userDrawn="1"/>
        </p:nvSpPr>
        <p:spPr>
          <a:xfrm>
            <a:off x="11232000"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Text Placeholder 8">
            <a:extLst>
              <a:ext uri="{FF2B5EF4-FFF2-40B4-BE49-F238E27FC236}">
                <a16:creationId xmlns:a16="http://schemas.microsoft.com/office/drawing/2014/main" id="{7A0A2494-5531-9947-BFCB-2EEFF9BC57AB}"/>
              </a:ext>
            </a:extLst>
          </p:cNvPr>
          <p:cNvSpPr>
            <a:spLocks noGrp="1"/>
          </p:cNvSpPr>
          <p:nvPr>
            <p:ph type="body" sz="quarter" idx="10"/>
          </p:nvPr>
        </p:nvSpPr>
        <p:spPr>
          <a:xfrm>
            <a:off x="479425" y="2166295"/>
            <a:ext cx="5616575" cy="351928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3">
            <a:extLst>
              <a:ext uri="{FF2B5EF4-FFF2-40B4-BE49-F238E27FC236}">
                <a16:creationId xmlns:a16="http://schemas.microsoft.com/office/drawing/2014/main" id="{E6D06EE6-009C-3448-B0AD-7241B89C1644}"/>
              </a:ext>
            </a:extLst>
          </p:cNvPr>
          <p:cNvSpPr>
            <a:spLocks noGrp="1"/>
          </p:cNvSpPr>
          <p:nvPr>
            <p:ph type="pic" sz="quarter" idx="11" hasCustomPrompt="1"/>
          </p:nvPr>
        </p:nvSpPr>
        <p:spPr>
          <a:xfrm>
            <a:off x="6575256" y="0"/>
            <a:ext cx="4656333" cy="6858000"/>
          </a:xfrm>
        </p:spPr>
        <p:txBody>
          <a:bodyPr anchor="ctr"/>
          <a:lstStyle>
            <a:lvl1pPr algn="ctr">
              <a:defRPr/>
            </a:lvl1pPr>
          </a:lstStyle>
          <a:p>
            <a:r>
              <a:rPr lang="en-US" dirty="0"/>
              <a:t>Insert image here</a:t>
            </a:r>
          </a:p>
        </p:txBody>
      </p:sp>
      <p:pic>
        <p:nvPicPr>
          <p:cNvPr id="8" name="Picture 7">
            <a:extLst>
              <a:ext uri="{FF2B5EF4-FFF2-40B4-BE49-F238E27FC236}">
                <a16:creationId xmlns:a16="http://schemas.microsoft.com/office/drawing/2014/main" id="{A78267D2-0B9C-6141-A0F0-AE806E1FB9C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78366" y="6049974"/>
            <a:ext cx="1049220" cy="439725"/>
          </a:xfrm>
          <a:prstGeom prst="rect">
            <a:avLst/>
          </a:prstGeom>
        </p:spPr>
      </p:pic>
    </p:spTree>
    <p:extLst>
      <p:ext uri="{BB962C8B-B14F-4D97-AF65-F5344CB8AC3E}">
        <p14:creationId xmlns:p14="http://schemas.microsoft.com/office/powerpoint/2010/main" val="34080156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FBB473D-FAF0-D246-BC0C-0F89CEA32D11}"/>
              </a:ext>
            </a:extLst>
          </p:cNvPr>
          <p:cNvSpPr>
            <a:spLocks noGrp="1"/>
          </p:cNvSpPr>
          <p:nvPr>
            <p:ph type="ctrTitle" hasCustomPrompt="1"/>
          </p:nvPr>
        </p:nvSpPr>
        <p:spPr>
          <a:xfrm>
            <a:off x="6096002" y="476250"/>
            <a:ext cx="5606465" cy="1527024"/>
          </a:xfrm>
        </p:spPr>
        <p:txBody>
          <a:bodyPr anchor="b">
            <a:normAutofit/>
          </a:bodyPr>
          <a:lstStyle>
            <a:lvl1pPr algn="l">
              <a:defRPr sz="4400">
                <a:solidFill>
                  <a:schemeClr val="accent1"/>
                </a:solidFill>
              </a:defRPr>
            </a:lvl1pPr>
          </a:lstStyle>
          <a:p>
            <a:r>
              <a:rPr lang="en-US" dirty="0"/>
              <a:t>Insert heading</a:t>
            </a:r>
            <a:br>
              <a:rPr lang="en-US" dirty="0"/>
            </a:br>
            <a:r>
              <a:rPr lang="en-US" dirty="0"/>
              <a:t>text here</a:t>
            </a:r>
          </a:p>
        </p:txBody>
      </p:sp>
      <p:sp>
        <p:nvSpPr>
          <p:cNvPr id="6" name="Rectangle 5">
            <a:extLst>
              <a:ext uri="{FF2B5EF4-FFF2-40B4-BE49-F238E27FC236}">
                <a16:creationId xmlns:a16="http://schemas.microsoft.com/office/drawing/2014/main" id="{F068453E-2293-9C49-BCA8-4B1A9FE4CBDB}"/>
              </a:ext>
            </a:extLst>
          </p:cNvPr>
          <p:cNvSpPr/>
          <p:nvPr userDrawn="1"/>
        </p:nvSpPr>
        <p:spPr>
          <a:xfrm>
            <a:off x="0" y="0"/>
            <a:ext cx="720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Rectangle 6">
            <a:extLst>
              <a:ext uri="{FF2B5EF4-FFF2-40B4-BE49-F238E27FC236}">
                <a16:creationId xmlns:a16="http://schemas.microsoft.com/office/drawing/2014/main" id="{DBAED222-0BD1-2447-A8EE-6EBC925DD73C}"/>
              </a:ext>
            </a:extLst>
          </p:cNvPr>
          <p:cNvSpPr/>
          <p:nvPr userDrawn="1"/>
        </p:nvSpPr>
        <p:spPr>
          <a:xfrm>
            <a:off x="719833"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Text Placeholder 8">
            <a:extLst>
              <a:ext uri="{FF2B5EF4-FFF2-40B4-BE49-F238E27FC236}">
                <a16:creationId xmlns:a16="http://schemas.microsoft.com/office/drawing/2014/main" id="{7A0A2494-5531-9947-BFCB-2EEFF9BC57AB}"/>
              </a:ext>
            </a:extLst>
          </p:cNvPr>
          <p:cNvSpPr>
            <a:spLocks noGrp="1"/>
          </p:cNvSpPr>
          <p:nvPr>
            <p:ph type="body" sz="quarter" idx="10"/>
          </p:nvPr>
        </p:nvSpPr>
        <p:spPr>
          <a:xfrm>
            <a:off x="6096000" y="2166295"/>
            <a:ext cx="5606878" cy="35192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E6D06EE6-009C-3448-B0AD-7241B89C1644}"/>
              </a:ext>
            </a:extLst>
          </p:cNvPr>
          <p:cNvSpPr>
            <a:spLocks noGrp="1"/>
          </p:cNvSpPr>
          <p:nvPr>
            <p:ph type="pic" sz="quarter" idx="11" hasCustomPrompt="1"/>
          </p:nvPr>
        </p:nvSpPr>
        <p:spPr>
          <a:xfrm>
            <a:off x="959834" y="0"/>
            <a:ext cx="4656333" cy="6858000"/>
          </a:xfrm>
        </p:spPr>
        <p:txBody>
          <a:bodyPr anchor="ctr"/>
          <a:lstStyle>
            <a:lvl1pPr algn="ctr">
              <a:defRPr/>
            </a:lvl1pPr>
          </a:lstStyle>
          <a:p>
            <a:r>
              <a:rPr lang="en-US" dirty="0"/>
              <a:t>Insert image here</a:t>
            </a:r>
          </a:p>
        </p:txBody>
      </p:sp>
      <p:pic>
        <p:nvPicPr>
          <p:cNvPr id="8" name="Picture 7">
            <a:extLst>
              <a:ext uri="{FF2B5EF4-FFF2-40B4-BE49-F238E27FC236}">
                <a16:creationId xmlns:a16="http://schemas.microsoft.com/office/drawing/2014/main" id="{6A7CC745-F299-CA44-921C-E0C2BC62937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664005" y="6049974"/>
            <a:ext cx="1049220" cy="439725"/>
          </a:xfrm>
          <a:prstGeom prst="rect">
            <a:avLst/>
          </a:prstGeom>
        </p:spPr>
      </p:pic>
    </p:spTree>
    <p:extLst>
      <p:ext uri="{BB962C8B-B14F-4D97-AF65-F5344CB8AC3E}">
        <p14:creationId xmlns:p14="http://schemas.microsoft.com/office/powerpoint/2010/main" val="21195735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068453E-2293-9C49-BCA8-4B1A9FE4CBDB}"/>
              </a:ext>
            </a:extLst>
          </p:cNvPr>
          <p:cNvSpPr/>
          <p:nvPr userDrawn="1"/>
        </p:nvSpPr>
        <p:spPr>
          <a:xfrm>
            <a:off x="0" y="0"/>
            <a:ext cx="720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Picture Placeholder 3">
            <a:extLst>
              <a:ext uri="{FF2B5EF4-FFF2-40B4-BE49-F238E27FC236}">
                <a16:creationId xmlns:a16="http://schemas.microsoft.com/office/drawing/2014/main" id="{B2A44E0D-AD37-B64A-8087-4B04C08A4454}"/>
              </a:ext>
            </a:extLst>
          </p:cNvPr>
          <p:cNvSpPr>
            <a:spLocks noGrp="1"/>
          </p:cNvSpPr>
          <p:nvPr>
            <p:ph type="pic" sz="quarter" idx="12" hasCustomPrompt="1"/>
          </p:nvPr>
        </p:nvSpPr>
        <p:spPr>
          <a:xfrm>
            <a:off x="720001" y="0"/>
            <a:ext cx="4895832" cy="3430800"/>
          </a:xfrm>
        </p:spPr>
        <p:txBody>
          <a:bodyPr anchor="ctr"/>
          <a:lstStyle>
            <a:lvl1pPr algn="ctr">
              <a:defRPr/>
            </a:lvl1pPr>
          </a:lstStyle>
          <a:p>
            <a:r>
              <a:rPr lang="en-US" dirty="0"/>
              <a:t>Insert image here</a:t>
            </a:r>
          </a:p>
        </p:txBody>
      </p:sp>
      <p:sp>
        <p:nvSpPr>
          <p:cNvPr id="13" name="Picture Placeholder 3">
            <a:extLst>
              <a:ext uri="{FF2B5EF4-FFF2-40B4-BE49-F238E27FC236}">
                <a16:creationId xmlns:a16="http://schemas.microsoft.com/office/drawing/2014/main" id="{AE15AA6C-F6DF-F943-A289-C06A927AF92D}"/>
              </a:ext>
            </a:extLst>
          </p:cNvPr>
          <p:cNvSpPr>
            <a:spLocks noGrp="1"/>
          </p:cNvSpPr>
          <p:nvPr>
            <p:ph type="pic" sz="quarter" idx="13" hasCustomPrompt="1"/>
          </p:nvPr>
        </p:nvSpPr>
        <p:spPr>
          <a:xfrm>
            <a:off x="720001" y="3429000"/>
            <a:ext cx="4895832" cy="3430800"/>
          </a:xfrm>
        </p:spPr>
        <p:txBody>
          <a:bodyPr anchor="ctr"/>
          <a:lstStyle>
            <a:lvl1pPr algn="ctr">
              <a:defRPr/>
            </a:lvl1pPr>
          </a:lstStyle>
          <a:p>
            <a:r>
              <a:rPr lang="en-US" dirty="0"/>
              <a:t>Insert image here</a:t>
            </a:r>
          </a:p>
        </p:txBody>
      </p:sp>
      <p:pic>
        <p:nvPicPr>
          <p:cNvPr id="8" name="Picture 7">
            <a:extLst>
              <a:ext uri="{FF2B5EF4-FFF2-40B4-BE49-F238E27FC236}">
                <a16:creationId xmlns:a16="http://schemas.microsoft.com/office/drawing/2014/main" id="{5F4CED46-6A49-DC4E-B76D-D628758B5AB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664005" y="6049974"/>
            <a:ext cx="1049220" cy="439725"/>
          </a:xfrm>
          <a:prstGeom prst="rect">
            <a:avLst/>
          </a:prstGeom>
        </p:spPr>
      </p:pic>
      <p:sp>
        <p:nvSpPr>
          <p:cNvPr id="14" name="Title 1">
            <a:extLst>
              <a:ext uri="{FF2B5EF4-FFF2-40B4-BE49-F238E27FC236}">
                <a16:creationId xmlns:a16="http://schemas.microsoft.com/office/drawing/2014/main" id="{FD9C2BA4-03E6-EC40-89CA-D2621E7122AB}"/>
              </a:ext>
            </a:extLst>
          </p:cNvPr>
          <p:cNvSpPr>
            <a:spLocks noGrp="1"/>
          </p:cNvSpPr>
          <p:nvPr>
            <p:ph type="ctrTitle" hasCustomPrompt="1"/>
          </p:nvPr>
        </p:nvSpPr>
        <p:spPr>
          <a:xfrm>
            <a:off x="6096002" y="476250"/>
            <a:ext cx="5606465" cy="1527024"/>
          </a:xfrm>
        </p:spPr>
        <p:txBody>
          <a:bodyPr anchor="b">
            <a:normAutofit/>
          </a:bodyPr>
          <a:lstStyle>
            <a:lvl1pPr algn="l">
              <a:defRPr sz="4400">
                <a:solidFill>
                  <a:schemeClr val="accent1"/>
                </a:solidFill>
              </a:defRPr>
            </a:lvl1pPr>
          </a:lstStyle>
          <a:p>
            <a:r>
              <a:rPr lang="en-US" dirty="0"/>
              <a:t>Insert heading</a:t>
            </a:r>
            <a:br>
              <a:rPr lang="en-US" dirty="0"/>
            </a:br>
            <a:r>
              <a:rPr lang="en-US" dirty="0"/>
              <a:t>text here</a:t>
            </a:r>
          </a:p>
        </p:txBody>
      </p:sp>
      <p:sp>
        <p:nvSpPr>
          <p:cNvPr id="15" name="Text Placeholder 8">
            <a:extLst>
              <a:ext uri="{FF2B5EF4-FFF2-40B4-BE49-F238E27FC236}">
                <a16:creationId xmlns:a16="http://schemas.microsoft.com/office/drawing/2014/main" id="{DC448F55-EA63-664C-9AA5-E2C41B606847}"/>
              </a:ext>
            </a:extLst>
          </p:cNvPr>
          <p:cNvSpPr>
            <a:spLocks noGrp="1"/>
          </p:cNvSpPr>
          <p:nvPr>
            <p:ph type="body" sz="quarter" idx="10"/>
          </p:nvPr>
        </p:nvSpPr>
        <p:spPr>
          <a:xfrm>
            <a:off x="6096000" y="2166295"/>
            <a:ext cx="5606878" cy="35192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63222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068453E-2293-9C49-BCA8-4B1A9FE4CBDB}"/>
              </a:ext>
            </a:extLst>
          </p:cNvPr>
          <p:cNvSpPr/>
          <p:nvPr userDrawn="1"/>
        </p:nvSpPr>
        <p:spPr>
          <a:xfrm>
            <a:off x="0" y="0"/>
            <a:ext cx="720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Picture Placeholder 3">
            <a:extLst>
              <a:ext uri="{FF2B5EF4-FFF2-40B4-BE49-F238E27FC236}">
                <a16:creationId xmlns:a16="http://schemas.microsoft.com/office/drawing/2014/main" id="{600F4128-B022-BF49-9B0B-ED727D588C4C}"/>
              </a:ext>
            </a:extLst>
          </p:cNvPr>
          <p:cNvSpPr>
            <a:spLocks noGrp="1"/>
          </p:cNvSpPr>
          <p:nvPr>
            <p:ph type="pic" sz="quarter" idx="11" hasCustomPrompt="1"/>
          </p:nvPr>
        </p:nvSpPr>
        <p:spPr>
          <a:xfrm>
            <a:off x="720001" y="0"/>
            <a:ext cx="4896167" cy="2286000"/>
          </a:xfrm>
        </p:spPr>
        <p:txBody>
          <a:bodyPr anchor="ctr"/>
          <a:lstStyle>
            <a:lvl1pPr algn="ctr">
              <a:defRPr/>
            </a:lvl1pPr>
          </a:lstStyle>
          <a:p>
            <a:r>
              <a:rPr lang="en-US" dirty="0"/>
              <a:t>Insert image here</a:t>
            </a:r>
          </a:p>
        </p:txBody>
      </p:sp>
      <p:sp>
        <p:nvSpPr>
          <p:cNvPr id="11" name="Picture Placeholder 3">
            <a:extLst>
              <a:ext uri="{FF2B5EF4-FFF2-40B4-BE49-F238E27FC236}">
                <a16:creationId xmlns:a16="http://schemas.microsoft.com/office/drawing/2014/main" id="{3768B268-3513-1646-B5F3-B131AA38FB4D}"/>
              </a:ext>
            </a:extLst>
          </p:cNvPr>
          <p:cNvSpPr>
            <a:spLocks noGrp="1"/>
          </p:cNvSpPr>
          <p:nvPr>
            <p:ph type="pic" sz="quarter" idx="12" hasCustomPrompt="1"/>
          </p:nvPr>
        </p:nvSpPr>
        <p:spPr>
          <a:xfrm>
            <a:off x="720001" y="4572000"/>
            <a:ext cx="4896167" cy="2286000"/>
          </a:xfrm>
        </p:spPr>
        <p:txBody>
          <a:bodyPr anchor="ctr"/>
          <a:lstStyle>
            <a:lvl1pPr algn="ctr">
              <a:defRPr/>
            </a:lvl1pPr>
          </a:lstStyle>
          <a:p>
            <a:r>
              <a:rPr lang="en-US" dirty="0"/>
              <a:t>Insert image here</a:t>
            </a:r>
          </a:p>
        </p:txBody>
      </p:sp>
      <p:sp>
        <p:nvSpPr>
          <p:cNvPr id="14" name="Picture Placeholder 3">
            <a:extLst>
              <a:ext uri="{FF2B5EF4-FFF2-40B4-BE49-F238E27FC236}">
                <a16:creationId xmlns:a16="http://schemas.microsoft.com/office/drawing/2014/main" id="{12701770-7835-3041-B7FA-B708B6435CA4}"/>
              </a:ext>
            </a:extLst>
          </p:cNvPr>
          <p:cNvSpPr>
            <a:spLocks noGrp="1"/>
          </p:cNvSpPr>
          <p:nvPr>
            <p:ph type="pic" sz="quarter" idx="13" hasCustomPrompt="1"/>
          </p:nvPr>
        </p:nvSpPr>
        <p:spPr>
          <a:xfrm>
            <a:off x="720001" y="2286000"/>
            <a:ext cx="4896167" cy="2286000"/>
          </a:xfrm>
        </p:spPr>
        <p:txBody>
          <a:bodyPr anchor="ctr"/>
          <a:lstStyle>
            <a:lvl1pPr algn="ctr">
              <a:defRPr/>
            </a:lvl1pPr>
          </a:lstStyle>
          <a:p>
            <a:r>
              <a:rPr lang="en-US" dirty="0"/>
              <a:t>Insert image here</a:t>
            </a:r>
          </a:p>
        </p:txBody>
      </p:sp>
      <p:pic>
        <p:nvPicPr>
          <p:cNvPr id="9" name="Picture 8">
            <a:extLst>
              <a:ext uri="{FF2B5EF4-FFF2-40B4-BE49-F238E27FC236}">
                <a16:creationId xmlns:a16="http://schemas.microsoft.com/office/drawing/2014/main" id="{C1D96674-7D62-874E-89EB-26F574D41F8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664005" y="6049974"/>
            <a:ext cx="1049220" cy="439725"/>
          </a:xfrm>
          <a:prstGeom prst="rect">
            <a:avLst/>
          </a:prstGeom>
        </p:spPr>
      </p:pic>
      <p:sp>
        <p:nvSpPr>
          <p:cNvPr id="13" name="Title 1">
            <a:extLst>
              <a:ext uri="{FF2B5EF4-FFF2-40B4-BE49-F238E27FC236}">
                <a16:creationId xmlns:a16="http://schemas.microsoft.com/office/drawing/2014/main" id="{2FDCFA35-7794-A14F-AE55-7DBF8ECB2A92}"/>
              </a:ext>
            </a:extLst>
          </p:cNvPr>
          <p:cNvSpPr>
            <a:spLocks noGrp="1"/>
          </p:cNvSpPr>
          <p:nvPr>
            <p:ph type="ctrTitle" hasCustomPrompt="1"/>
          </p:nvPr>
        </p:nvSpPr>
        <p:spPr>
          <a:xfrm>
            <a:off x="6096002" y="476250"/>
            <a:ext cx="5606465" cy="1527024"/>
          </a:xfrm>
        </p:spPr>
        <p:txBody>
          <a:bodyPr anchor="b">
            <a:normAutofit/>
          </a:bodyPr>
          <a:lstStyle>
            <a:lvl1pPr algn="l">
              <a:defRPr sz="4400">
                <a:solidFill>
                  <a:schemeClr val="accent1"/>
                </a:solidFill>
              </a:defRPr>
            </a:lvl1pPr>
          </a:lstStyle>
          <a:p>
            <a:r>
              <a:rPr lang="en-US" dirty="0"/>
              <a:t>Insert heading</a:t>
            </a:r>
            <a:br>
              <a:rPr lang="en-US" dirty="0"/>
            </a:br>
            <a:r>
              <a:rPr lang="en-US" dirty="0"/>
              <a:t>text here</a:t>
            </a:r>
          </a:p>
        </p:txBody>
      </p:sp>
      <p:sp>
        <p:nvSpPr>
          <p:cNvPr id="15" name="Text Placeholder 8">
            <a:extLst>
              <a:ext uri="{FF2B5EF4-FFF2-40B4-BE49-F238E27FC236}">
                <a16:creationId xmlns:a16="http://schemas.microsoft.com/office/drawing/2014/main" id="{AC7E622E-1D59-884A-B39E-1D1F251C4AAE}"/>
              </a:ext>
            </a:extLst>
          </p:cNvPr>
          <p:cNvSpPr>
            <a:spLocks noGrp="1"/>
          </p:cNvSpPr>
          <p:nvPr>
            <p:ph type="body" sz="quarter" idx="10"/>
          </p:nvPr>
        </p:nvSpPr>
        <p:spPr>
          <a:xfrm>
            <a:off x="6096000" y="2166295"/>
            <a:ext cx="5606878" cy="35192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70836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068453E-2293-9C49-BCA8-4B1A9FE4CBDB}"/>
              </a:ext>
            </a:extLst>
          </p:cNvPr>
          <p:cNvSpPr/>
          <p:nvPr userDrawn="1"/>
        </p:nvSpPr>
        <p:spPr>
          <a:xfrm>
            <a:off x="0" y="0"/>
            <a:ext cx="720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Picture Placeholder 3">
            <a:extLst>
              <a:ext uri="{FF2B5EF4-FFF2-40B4-BE49-F238E27FC236}">
                <a16:creationId xmlns:a16="http://schemas.microsoft.com/office/drawing/2014/main" id="{EF89479A-879C-FB47-AD26-296CC44EC066}"/>
              </a:ext>
            </a:extLst>
          </p:cNvPr>
          <p:cNvSpPr>
            <a:spLocks noGrp="1"/>
          </p:cNvSpPr>
          <p:nvPr>
            <p:ph type="pic" sz="quarter" idx="12" hasCustomPrompt="1"/>
          </p:nvPr>
        </p:nvSpPr>
        <p:spPr>
          <a:xfrm>
            <a:off x="720001" y="0"/>
            <a:ext cx="4895832" cy="1717200"/>
          </a:xfrm>
        </p:spPr>
        <p:txBody>
          <a:bodyPr anchor="ctr"/>
          <a:lstStyle>
            <a:lvl1pPr algn="ctr">
              <a:defRPr/>
            </a:lvl1pPr>
          </a:lstStyle>
          <a:p>
            <a:r>
              <a:rPr lang="en-US" dirty="0"/>
              <a:t>Insert image here</a:t>
            </a:r>
          </a:p>
        </p:txBody>
      </p:sp>
      <p:sp>
        <p:nvSpPr>
          <p:cNvPr id="14" name="Picture Placeholder 3">
            <a:extLst>
              <a:ext uri="{FF2B5EF4-FFF2-40B4-BE49-F238E27FC236}">
                <a16:creationId xmlns:a16="http://schemas.microsoft.com/office/drawing/2014/main" id="{84323833-A9C0-584F-ADEE-4E223A93396E}"/>
              </a:ext>
            </a:extLst>
          </p:cNvPr>
          <p:cNvSpPr>
            <a:spLocks noGrp="1"/>
          </p:cNvSpPr>
          <p:nvPr>
            <p:ph type="pic" sz="quarter" idx="13" hasCustomPrompt="1"/>
          </p:nvPr>
        </p:nvSpPr>
        <p:spPr>
          <a:xfrm>
            <a:off x="720001" y="1713600"/>
            <a:ext cx="4895832" cy="1717200"/>
          </a:xfrm>
        </p:spPr>
        <p:txBody>
          <a:bodyPr anchor="ctr"/>
          <a:lstStyle>
            <a:lvl1pPr algn="ctr">
              <a:defRPr/>
            </a:lvl1pPr>
          </a:lstStyle>
          <a:p>
            <a:r>
              <a:rPr lang="en-US" dirty="0"/>
              <a:t>Insert image here</a:t>
            </a:r>
          </a:p>
        </p:txBody>
      </p:sp>
      <p:sp>
        <p:nvSpPr>
          <p:cNvPr id="15" name="Picture Placeholder 3">
            <a:extLst>
              <a:ext uri="{FF2B5EF4-FFF2-40B4-BE49-F238E27FC236}">
                <a16:creationId xmlns:a16="http://schemas.microsoft.com/office/drawing/2014/main" id="{F091CC3E-CE50-ED48-AE9A-A0AEF9D16657}"/>
              </a:ext>
            </a:extLst>
          </p:cNvPr>
          <p:cNvSpPr>
            <a:spLocks noGrp="1"/>
          </p:cNvSpPr>
          <p:nvPr>
            <p:ph type="pic" sz="quarter" idx="14" hasCustomPrompt="1"/>
          </p:nvPr>
        </p:nvSpPr>
        <p:spPr>
          <a:xfrm>
            <a:off x="720001" y="5140800"/>
            <a:ext cx="4895832" cy="1717200"/>
          </a:xfrm>
        </p:spPr>
        <p:txBody>
          <a:bodyPr anchor="ctr"/>
          <a:lstStyle>
            <a:lvl1pPr algn="ctr">
              <a:defRPr/>
            </a:lvl1pPr>
          </a:lstStyle>
          <a:p>
            <a:r>
              <a:rPr lang="en-US" dirty="0"/>
              <a:t>Insert image here</a:t>
            </a:r>
          </a:p>
        </p:txBody>
      </p:sp>
      <p:sp>
        <p:nvSpPr>
          <p:cNvPr id="16" name="Picture Placeholder 3">
            <a:extLst>
              <a:ext uri="{FF2B5EF4-FFF2-40B4-BE49-F238E27FC236}">
                <a16:creationId xmlns:a16="http://schemas.microsoft.com/office/drawing/2014/main" id="{8FBE944B-B15E-6D42-BF79-08A252874409}"/>
              </a:ext>
            </a:extLst>
          </p:cNvPr>
          <p:cNvSpPr>
            <a:spLocks noGrp="1"/>
          </p:cNvSpPr>
          <p:nvPr>
            <p:ph type="pic" sz="quarter" idx="15" hasCustomPrompt="1"/>
          </p:nvPr>
        </p:nvSpPr>
        <p:spPr>
          <a:xfrm>
            <a:off x="720001" y="3427200"/>
            <a:ext cx="4895832" cy="1717200"/>
          </a:xfrm>
        </p:spPr>
        <p:txBody>
          <a:bodyPr anchor="ctr"/>
          <a:lstStyle>
            <a:lvl1pPr algn="ctr">
              <a:defRPr/>
            </a:lvl1pPr>
          </a:lstStyle>
          <a:p>
            <a:r>
              <a:rPr lang="en-US" dirty="0"/>
              <a:t>Insert image here</a:t>
            </a:r>
          </a:p>
        </p:txBody>
      </p:sp>
      <p:pic>
        <p:nvPicPr>
          <p:cNvPr id="13" name="Picture 12">
            <a:extLst>
              <a:ext uri="{FF2B5EF4-FFF2-40B4-BE49-F238E27FC236}">
                <a16:creationId xmlns:a16="http://schemas.microsoft.com/office/drawing/2014/main" id="{16E146D0-48D7-6449-A4C1-789474A24B3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664005" y="6049974"/>
            <a:ext cx="1049220" cy="439725"/>
          </a:xfrm>
          <a:prstGeom prst="rect">
            <a:avLst/>
          </a:prstGeom>
        </p:spPr>
      </p:pic>
      <p:sp>
        <p:nvSpPr>
          <p:cNvPr id="17" name="Title 1">
            <a:extLst>
              <a:ext uri="{FF2B5EF4-FFF2-40B4-BE49-F238E27FC236}">
                <a16:creationId xmlns:a16="http://schemas.microsoft.com/office/drawing/2014/main" id="{DF60618D-E742-7C4F-8958-FFF3B1231945}"/>
              </a:ext>
            </a:extLst>
          </p:cNvPr>
          <p:cNvSpPr>
            <a:spLocks noGrp="1"/>
          </p:cNvSpPr>
          <p:nvPr>
            <p:ph type="ctrTitle" hasCustomPrompt="1"/>
          </p:nvPr>
        </p:nvSpPr>
        <p:spPr>
          <a:xfrm>
            <a:off x="6096002" y="476250"/>
            <a:ext cx="5606465" cy="1527024"/>
          </a:xfrm>
        </p:spPr>
        <p:txBody>
          <a:bodyPr anchor="b">
            <a:normAutofit/>
          </a:bodyPr>
          <a:lstStyle>
            <a:lvl1pPr algn="l">
              <a:defRPr sz="4400">
                <a:solidFill>
                  <a:schemeClr val="accent1"/>
                </a:solidFill>
              </a:defRPr>
            </a:lvl1pPr>
          </a:lstStyle>
          <a:p>
            <a:r>
              <a:rPr lang="en-US" dirty="0"/>
              <a:t>Insert heading</a:t>
            </a:r>
            <a:br>
              <a:rPr lang="en-US" dirty="0"/>
            </a:br>
            <a:r>
              <a:rPr lang="en-US" dirty="0"/>
              <a:t>text here</a:t>
            </a:r>
          </a:p>
        </p:txBody>
      </p:sp>
      <p:sp>
        <p:nvSpPr>
          <p:cNvPr id="18" name="Text Placeholder 8">
            <a:extLst>
              <a:ext uri="{FF2B5EF4-FFF2-40B4-BE49-F238E27FC236}">
                <a16:creationId xmlns:a16="http://schemas.microsoft.com/office/drawing/2014/main" id="{173C61ED-0CD3-CC42-8249-30B999D77961}"/>
              </a:ext>
            </a:extLst>
          </p:cNvPr>
          <p:cNvSpPr>
            <a:spLocks noGrp="1"/>
          </p:cNvSpPr>
          <p:nvPr>
            <p:ph type="body" sz="quarter" idx="10"/>
          </p:nvPr>
        </p:nvSpPr>
        <p:spPr>
          <a:xfrm>
            <a:off x="6096000" y="2166295"/>
            <a:ext cx="5606878" cy="35192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9922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12/12/2024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FBB473D-FAF0-D246-BC0C-0F89CEA32D11}"/>
              </a:ext>
            </a:extLst>
          </p:cNvPr>
          <p:cNvSpPr>
            <a:spLocks noGrp="1"/>
          </p:cNvSpPr>
          <p:nvPr>
            <p:ph type="ctrTitle" hasCustomPrompt="1"/>
          </p:nvPr>
        </p:nvSpPr>
        <p:spPr>
          <a:xfrm>
            <a:off x="479427" y="476250"/>
            <a:ext cx="6973289" cy="1527024"/>
          </a:xfrm>
        </p:spPr>
        <p:txBody>
          <a:bodyPr anchor="b">
            <a:normAutofit/>
          </a:bodyPr>
          <a:lstStyle>
            <a:lvl1pPr algn="l">
              <a:defRPr sz="4400">
                <a:solidFill>
                  <a:schemeClr val="accent1"/>
                </a:solidFill>
              </a:defRPr>
            </a:lvl1pPr>
          </a:lstStyle>
          <a:p>
            <a:r>
              <a:rPr lang="en-US" dirty="0"/>
              <a:t>Insert heading</a:t>
            </a:r>
            <a:br>
              <a:rPr lang="en-US" dirty="0"/>
            </a:br>
            <a:r>
              <a:rPr lang="en-US" dirty="0"/>
              <a:t>text here</a:t>
            </a:r>
          </a:p>
        </p:txBody>
      </p:sp>
      <p:sp>
        <p:nvSpPr>
          <p:cNvPr id="6" name="Rectangle 5">
            <a:extLst>
              <a:ext uri="{FF2B5EF4-FFF2-40B4-BE49-F238E27FC236}">
                <a16:creationId xmlns:a16="http://schemas.microsoft.com/office/drawing/2014/main" id="{F068453E-2293-9C49-BCA8-4B1A9FE4CBDB}"/>
              </a:ext>
            </a:extLst>
          </p:cNvPr>
          <p:cNvSpPr/>
          <p:nvPr userDrawn="1"/>
        </p:nvSpPr>
        <p:spPr>
          <a:xfrm>
            <a:off x="11472000" y="0"/>
            <a:ext cx="720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Rectangle 6">
            <a:extLst>
              <a:ext uri="{FF2B5EF4-FFF2-40B4-BE49-F238E27FC236}">
                <a16:creationId xmlns:a16="http://schemas.microsoft.com/office/drawing/2014/main" id="{DBAED222-0BD1-2447-A8EE-6EBC925DD73C}"/>
              </a:ext>
            </a:extLst>
          </p:cNvPr>
          <p:cNvSpPr/>
          <p:nvPr userDrawn="1"/>
        </p:nvSpPr>
        <p:spPr>
          <a:xfrm>
            <a:off x="11231999"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Text Placeholder 8">
            <a:extLst>
              <a:ext uri="{FF2B5EF4-FFF2-40B4-BE49-F238E27FC236}">
                <a16:creationId xmlns:a16="http://schemas.microsoft.com/office/drawing/2014/main" id="{7A0A2494-5531-9947-BFCB-2EEFF9BC57AB}"/>
              </a:ext>
            </a:extLst>
          </p:cNvPr>
          <p:cNvSpPr>
            <a:spLocks noGrp="1"/>
          </p:cNvSpPr>
          <p:nvPr>
            <p:ph type="body" sz="quarter" idx="10"/>
          </p:nvPr>
        </p:nvSpPr>
        <p:spPr>
          <a:xfrm>
            <a:off x="479425" y="2166295"/>
            <a:ext cx="6973802" cy="35192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E6D06EE6-009C-3448-B0AD-7241B89C1644}"/>
              </a:ext>
            </a:extLst>
          </p:cNvPr>
          <p:cNvSpPr>
            <a:spLocks noGrp="1"/>
          </p:cNvSpPr>
          <p:nvPr>
            <p:ph type="pic" sz="quarter" idx="11" hasCustomPrompt="1"/>
          </p:nvPr>
        </p:nvSpPr>
        <p:spPr>
          <a:xfrm>
            <a:off x="7959934" y="0"/>
            <a:ext cx="3257207" cy="6858000"/>
          </a:xfrm>
        </p:spPr>
        <p:txBody>
          <a:bodyPr anchor="ctr"/>
          <a:lstStyle>
            <a:lvl1pPr algn="ctr">
              <a:defRPr/>
            </a:lvl1pPr>
          </a:lstStyle>
          <a:p>
            <a:r>
              <a:rPr lang="en-US" dirty="0"/>
              <a:t>Insert image here</a:t>
            </a:r>
          </a:p>
        </p:txBody>
      </p:sp>
      <p:pic>
        <p:nvPicPr>
          <p:cNvPr id="8" name="Picture 7">
            <a:extLst>
              <a:ext uri="{FF2B5EF4-FFF2-40B4-BE49-F238E27FC236}">
                <a16:creationId xmlns:a16="http://schemas.microsoft.com/office/drawing/2014/main" id="{74A21AFD-7BAA-474E-9B21-0EC9E524E5A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78366" y="6049974"/>
            <a:ext cx="1049220" cy="439725"/>
          </a:xfrm>
          <a:prstGeom prst="rect">
            <a:avLst/>
          </a:prstGeom>
        </p:spPr>
      </p:pic>
    </p:spTree>
    <p:extLst>
      <p:ext uri="{BB962C8B-B14F-4D97-AF65-F5344CB8AC3E}">
        <p14:creationId xmlns:p14="http://schemas.microsoft.com/office/powerpoint/2010/main" val="35321692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6D06EE6-009C-3448-B0AD-7241B89C1644}"/>
              </a:ext>
            </a:extLst>
          </p:cNvPr>
          <p:cNvSpPr>
            <a:spLocks noGrp="1"/>
          </p:cNvSpPr>
          <p:nvPr>
            <p:ph type="pic" sz="quarter" idx="11" hasCustomPrompt="1"/>
          </p:nvPr>
        </p:nvSpPr>
        <p:spPr>
          <a:xfrm>
            <a:off x="952189" y="0"/>
            <a:ext cx="3257207" cy="6858000"/>
          </a:xfrm>
        </p:spPr>
        <p:txBody>
          <a:bodyPr anchor="ctr"/>
          <a:lstStyle>
            <a:lvl1pPr algn="ctr">
              <a:defRPr/>
            </a:lvl1pPr>
          </a:lstStyle>
          <a:p>
            <a:r>
              <a:rPr lang="en-US" dirty="0"/>
              <a:t>Insert image here</a:t>
            </a:r>
          </a:p>
        </p:txBody>
      </p:sp>
      <p:sp>
        <p:nvSpPr>
          <p:cNvPr id="3" name="Title 1">
            <a:extLst>
              <a:ext uri="{FF2B5EF4-FFF2-40B4-BE49-F238E27FC236}">
                <a16:creationId xmlns:a16="http://schemas.microsoft.com/office/drawing/2014/main" id="{FFBB473D-FAF0-D246-BC0C-0F89CEA32D11}"/>
              </a:ext>
            </a:extLst>
          </p:cNvPr>
          <p:cNvSpPr>
            <a:spLocks noGrp="1"/>
          </p:cNvSpPr>
          <p:nvPr>
            <p:ph type="ctrTitle" hasCustomPrompt="1"/>
          </p:nvPr>
        </p:nvSpPr>
        <p:spPr>
          <a:xfrm>
            <a:off x="4695574" y="476250"/>
            <a:ext cx="7015604" cy="1527024"/>
          </a:xfrm>
        </p:spPr>
        <p:txBody>
          <a:bodyPr anchor="b">
            <a:normAutofit/>
          </a:bodyPr>
          <a:lstStyle>
            <a:lvl1pPr algn="l">
              <a:defRPr sz="4400">
                <a:solidFill>
                  <a:schemeClr val="accent1"/>
                </a:solidFill>
              </a:defRPr>
            </a:lvl1pPr>
          </a:lstStyle>
          <a:p>
            <a:r>
              <a:rPr lang="en-US" dirty="0"/>
              <a:t>Insert heading</a:t>
            </a:r>
            <a:br>
              <a:rPr lang="en-US" dirty="0"/>
            </a:br>
            <a:r>
              <a:rPr lang="en-US" dirty="0"/>
              <a:t>text here</a:t>
            </a:r>
          </a:p>
        </p:txBody>
      </p:sp>
      <p:sp>
        <p:nvSpPr>
          <p:cNvPr id="6" name="Rectangle 5">
            <a:extLst>
              <a:ext uri="{FF2B5EF4-FFF2-40B4-BE49-F238E27FC236}">
                <a16:creationId xmlns:a16="http://schemas.microsoft.com/office/drawing/2014/main" id="{F068453E-2293-9C49-BCA8-4B1A9FE4CBDB}"/>
              </a:ext>
            </a:extLst>
          </p:cNvPr>
          <p:cNvSpPr/>
          <p:nvPr userDrawn="1"/>
        </p:nvSpPr>
        <p:spPr>
          <a:xfrm>
            <a:off x="0" y="0"/>
            <a:ext cx="720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Rectangle 6">
            <a:extLst>
              <a:ext uri="{FF2B5EF4-FFF2-40B4-BE49-F238E27FC236}">
                <a16:creationId xmlns:a16="http://schemas.microsoft.com/office/drawing/2014/main" id="{DBAED222-0BD1-2447-A8EE-6EBC925DD73C}"/>
              </a:ext>
            </a:extLst>
          </p:cNvPr>
          <p:cNvSpPr/>
          <p:nvPr userDrawn="1"/>
        </p:nvSpPr>
        <p:spPr>
          <a:xfrm>
            <a:off x="719183"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Text Placeholder 8">
            <a:extLst>
              <a:ext uri="{FF2B5EF4-FFF2-40B4-BE49-F238E27FC236}">
                <a16:creationId xmlns:a16="http://schemas.microsoft.com/office/drawing/2014/main" id="{7A0A2494-5531-9947-BFCB-2EEFF9BC57AB}"/>
              </a:ext>
            </a:extLst>
          </p:cNvPr>
          <p:cNvSpPr>
            <a:spLocks noGrp="1"/>
          </p:cNvSpPr>
          <p:nvPr>
            <p:ph type="body" sz="quarter" idx="10"/>
          </p:nvPr>
        </p:nvSpPr>
        <p:spPr>
          <a:xfrm>
            <a:off x="4695572" y="2166295"/>
            <a:ext cx="7016120" cy="35192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73A38C3C-44A8-7B49-97F3-18DB98877EB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664005" y="6049974"/>
            <a:ext cx="1049220" cy="439725"/>
          </a:xfrm>
          <a:prstGeom prst="rect">
            <a:avLst/>
          </a:prstGeom>
        </p:spPr>
      </p:pic>
    </p:spTree>
    <p:extLst>
      <p:ext uri="{BB962C8B-B14F-4D97-AF65-F5344CB8AC3E}">
        <p14:creationId xmlns:p14="http://schemas.microsoft.com/office/powerpoint/2010/main" val="24803522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C5E00F8-23E4-F74B-8C58-C57BA9DCB080}"/>
              </a:ext>
            </a:extLst>
          </p:cNvPr>
          <p:cNvSpPr/>
          <p:nvPr userDrawn="1"/>
        </p:nvSpPr>
        <p:spPr>
          <a:xfrm rot="10800000">
            <a:off x="478366" y="0"/>
            <a:ext cx="51434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Subtitle 2">
            <a:extLst>
              <a:ext uri="{FF2B5EF4-FFF2-40B4-BE49-F238E27FC236}">
                <a16:creationId xmlns:a16="http://schemas.microsoft.com/office/drawing/2014/main" id="{F1922829-9018-D846-ABC5-C445BD1245C5}"/>
              </a:ext>
            </a:extLst>
          </p:cNvPr>
          <p:cNvSpPr>
            <a:spLocks noGrp="1"/>
          </p:cNvSpPr>
          <p:nvPr>
            <p:ph type="subTitle" idx="1" hasCustomPrompt="1"/>
          </p:nvPr>
        </p:nvSpPr>
        <p:spPr>
          <a:xfrm>
            <a:off x="6121650" y="3682554"/>
            <a:ext cx="5598364" cy="239196"/>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text here</a:t>
            </a:r>
          </a:p>
        </p:txBody>
      </p:sp>
      <p:sp>
        <p:nvSpPr>
          <p:cNvPr id="7" name="Rectangle 6">
            <a:extLst>
              <a:ext uri="{FF2B5EF4-FFF2-40B4-BE49-F238E27FC236}">
                <a16:creationId xmlns:a16="http://schemas.microsoft.com/office/drawing/2014/main" id="{B9725793-DA45-3A4B-9142-B0ECC42BB418}"/>
              </a:ext>
            </a:extLst>
          </p:cNvPr>
          <p:cNvSpPr/>
          <p:nvPr userDrawn="1"/>
        </p:nvSpPr>
        <p:spPr>
          <a:xfrm rot="10800000">
            <a:off x="1557" y="0"/>
            <a:ext cx="47680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Title 1">
            <a:extLst>
              <a:ext uri="{FF2B5EF4-FFF2-40B4-BE49-F238E27FC236}">
                <a16:creationId xmlns:a16="http://schemas.microsoft.com/office/drawing/2014/main" id="{9DC57ACA-9630-8644-802F-4BA04C062E18}"/>
              </a:ext>
            </a:extLst>
          </p:cNvPr>
          <p:cNvSpPr txBox="1">
            <a:spLocks/>
          </p:cNvSpPr>
          <p:nvPr userDrawn="1"/>
        </p:nvSpPr>
        <p:spPr>
          <a:xfrm>
            <a:off x="6096001" y="2935843"/>
            <a:ext cx="5617633" cy="546069"/>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5400" b="1" kern="1200" spc="-150">
                <a:solidFill>
                  <a:schemeClr val="accent1"/>
                </a:solidFill>
                <a:latin typeface="+mj-lt"/>
                <a:ea typeface="+mj-ea"/>
                <a:cs typeface="+mj-cs"/>
              </a:defRPr>
            </a:lvl1pPr>
          </a:lstStyle>
          <a:p>
            <a:r>
              <a:rPr lang="en-US" sz="4400" dirty="0"/>
              <a:t>Thank you</a:t>
            </a:r>
          </a:p>
        </p:txBody>
      </p:sp>
      <p:pic>
        <p:nvPicPr>
          <p:cNvPr id="10" name="Picture 9">
            <a:extLst>
              <a:ext uri="{FF2B5EF4-FFF2-40B4-BE49-F238E27FC236}">
                <a16:creationId xmlns:a16="http://schemas.microsoft.com/office/drawing/2014/main" id="{8AF83993-A4E8-874F-8106-64D02F6A0681}"/>
              </a:ext>
            </a:extLst>
          </p:cNvPr>
          <p:cNvPicPr>
            <a:picLocks noChangeAspect="1"/>
          </p:cNvPicPr>
          <p:nvPr userDrawn="1"/>
        </p:nvPicPr>
        <p:blipFill>
          <a:blip r:embed="rId2"/>
          <a:stretch>
            <a:fillRect/>
          </a:stretch>
        </p:blipFill>
        <p:spPr>
          <a:xfrm>
            <a:off x="1327719" y="2770920"/>
            <a:ext cx="3131072" cy="1312555"/>
          </a:xfrm>
          <a:prstGeom prst="rect">
            <a:avLst/>
          </a:prstGeom>
        </p:spPr>
      </p:pic>
    </p:spTree>
    <p:extLst>
      <p:ext uri="{BB962C8B-B14F-4D97-AF65-F5344CB8AC3E}">
        <p14:creationId xmlns:p14="http://schemas.microsoft.com/office/powerpoint/2010/main" val="9331387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C5E00F8-23E4-F74B-8C58-C57BA9DCB080}"/>
              </a:ext>
            </a:extLst>
          </p:cNvPr>
          <p:cNvSpPr/>
          <p:nvPr userDrawn="1"/>
        </p:nvSpPr>
        <p:spPr>
          <a:xfrm rot="10800000">
            <a:off x="478366" y="0"/>
            <a:ext cx="51434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Subtitle 2">
            <a:extLst>
              <a:ext uri="{FF2B5EF4-FFF2-40B4-BE49-F238E27FC236}">
                <a16:creationId xmlns:a16="http://schemas.microsoft.com/office/drawing/2014/main" id="{F1922829-9018-D846-ABC5-C445BD1245C5}"/>
              </a:ext>
            </a:extLst>
          </p:cNvPr>
          <p:cNvSpPr>
            <a:spLocks noGrp="1"/>
          </p:cNvSpPr>
          <p:nvPr>
            <p:ph type="subTitle" idx="1" hasCustomPrompt="1"/>
          </p:nvPr>
        </p:nvSpPr>
        <p:spPr>
          <a:xfrm>
            <a:off x="6121650" y="3682554"/>
            <a:ext cx="5598364" cy="239196"/>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text here</a:t>
            </a:r>
          </a:p>
        </p:txBody>
      </p:sp>
      <p:sp>
        <p:nvSpPr>
          <p:cNvPr id="7" name="Rectangle 6">
            <a:extLst>
              <a:ext uri="{FF2B5EF4-FFF2-40B4-BE49-F238E27FC236}">
                <a16:creationId xmlns:a16="http://schemas.microsoft.com/office/drawing/2014/main" id="{B9725793-DA45-3A4B-9142-B0ECC42BB418}"/>
              </a:ext>
            </a:extLst>
          </p:cNvPr>
          <p:cNvSpPr/>
          <p:nvPr userDrawn="1"/>
        </p:nvSpPr>
        <p:spPr>
          <a:xfrm rot="10800000">
            <a:off x="1557" y="0"/>
            <a:ext cx="47680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Title 1">
            <a:extLst>
              <a:ext uri="{FF2B5EF4-FFF2-40B4-BE49-F238E27FC236}">
                <a16:creationId xmlns:a16="http://schemas.microsoft.com/office/drawing/2014/main" id="{9DC57ACA-9630-8644-802F-4BA04C062E18}"/>
              </a:ext>
            </a:extLst>
          </p:cNvPr>
          <p:cNvSpPr txBox="1">
            <a:spLocks/>
          </p:cNvSpPr>
          <p:nvPr userDrawn="1"/>
        </p:nvSpPr>
        <p:spPr>
          <a:xfrm>
            <a:off x="6096001" y="2935843"/>
            <a:ext cx="5617633" cy="546069"/>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5400" b="1" kern="1200" spc="-150">
                <a:solidFill>
                  <a:schemeClr val="accent1"/>
                </a:solidFill>
                <a:latin typeface="+mj-lt"/>
                <a:ea typeface="+mj-ea"/>
                <a:cs typeface="+mj-cs"/>
              </a:defRPr>
            </a:lvl1pPr>
          </a:lstStyle>
          <a:p>
            <a:r>
              <a:rPr lang="en-US" sz="4400" dirty="0"/>
              <a:t>Thank you</a:t>
            </a:r>
          </a:p>
        </p:txBody>
      </p:sp>
      <p:sp>
        <p:nvSpPr>
          <p:cNvPr id="11" name="Rectangle 10">
            <a:extLst>
              <a:ext uri="{FF2B5EF4-FFF2-40B4-BE49-F238E27FC236}">
                <a16:creationId xmlns:a16="http://schemas.microsoft.com/office/drawing/2014/main" id="{3DFF4809-AA81-8A42-BD26-36F0215753B3}"/>
              </a:ext>
            </a:extLst>
          </p:cNvPr>
          <p:cNvSpPr/>
          <p:nvPr userDrawn="1"/>
        </p:nvSpPr>
        <p:spPr>
          <a:xfrm>
            <a:off x="-5353236" y="-789786"/>
            <a:ext cx="5172011" cy="8974781"/>
          </a:xfrm>
          <a:prstGeom prst="rect">
            <a:avLst/>
          </a:prstGeom>
          <a:solidFill>
            <a:schemeClr val="bg2">
              <a:lumMod val="9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t"/>
          <a:lstStyle/>
          <a:p>
            <a:pPr algn="l"/>
            <a:r>
              <a:rPr lang="en-GB" sz="1200" b="1" dirty="0"/>
              <a:t>How to insert your logo:</a:t>
            </a:r>
          </a:p>
          <a:p>
            <a:pPr algn="l"/>
            <a:endParaRPr lang="en-GB" sz="1200" b="1" dirty="0"/>
          </a:p>
          <a:p>
            <a:pPr algn="l"/>
            <a:r>
              <a:rPr lang="en-GB" sz="1200" b="1" dirty="0"/>
              <a:t>1.Click View in the</a:t>
            </a:r>
            <a:r>
              <a:rPr lang="en-GB" sz="1200" b="1" baseline="0" dirty="0"/>
              <a:t> tool bar</a:t>
            </a:r>
          </a:p>
          <a:p>
            <a:pPr algn="l"/>
            <a:r>
              <a:rPr lang="en-GB" sz="1200" b="1" baseline="0" dirty="0"/>
              <a:t> and </a:t>
            </a:r>
            <a:r>
              <a:rPr lang="en-GB" sz="1200" b="1" dirty="0"/>
              <a:t>Turn on guides.</a:t>
            </a:r>
          </a:p>
          <a:p>
            <a:pPr algn="l"/>
            <a:endParaRPr lang="en-GB" sz="1200" b="1" dirty="0"/>
          </a:p>
          <a:p>
            <a:pPr algn="l"/>
            <a:endParaRPr lang="en-GB" sz="1200" b="1" dirty="0"/>
          </a:p>
          <a:p>
            <a:pPr algn="l"/>
            <a:endParaRPr lang="en-GB" sz="1200" b="1" dirty="0"/>
          </a:p>
          <a:p>
            <a:pPr algn="l"/>
            <a:endParaRPr lang="en-GB" sz="1200" b="1" dirty="0"/>
          </a:p>
          <a:p>
            <a:pPr algn="l"/>
            <a:endParaRPr lang="en-GB" sz="1200" b="1" dirty="0"/>
          </a:p>
          <a:p>
            <a:pPr algn="l"/>
            <a:r>
              <a:rPr lang="en-GB" sz="1200" b="1" dirty="0"/>
              <a:t>2.DoubleClick</a:t>
            </a:r>
            <a:r>
              <a:rPr lang="en-GB" sz="1200" b="1" baseline="0" dirty="0"/>
              <a:t> insert school logo</a:t>
            </a:r>
          </a:p>
          <a:p>
            <a:pPr algn="l"/>
            <a:r>
              <a:rPr lang="en-GB" sz="1200" b="1" baseline="0" dirty="0"/>
              <a:t> and select your school logo.</a:t>
            </a:r>
          </a:p>
          <a:p>
            <a:pPr algn="l"/>
            <a:endParaRPr lang="en-GB" sz="1200" b="1" baseline="0" dirty="0"/>
          </a:p>
          <a:p>
            <a:pPr algn="l"/>
            <a:endParaRPr lang="en-GB" sz="1200" b="1" baseline="0" dirty="0"/>
          </a:p>
          <a:p>
            <a:pPr algn="l"/>
            <a:endParaRPr lang="en-GB" sz="1200" b="1" baseline="0" dirty="0"/>
          </a:p>
          <a:p>
            <a:pPr algn="l"/>
            <a:endParaRPr lang="en-GB" sz="1200" b="1" baseline="0" dirty="0"/>
          </a:p>
          <a:p>
            <a:pPr algn="l"/>
            <a:endParaRPr lang="en-GB" sz="1200" b="1" baseline="0" dirty="0"/>
          </a:p>
          <a:p>
            <a:pPr algn="l"/>
            <a:endParaRPr lang="en-GB" sz="1200" b="1" baseline="0" dirty="0"/>
          </a:p>
          <a:p>
            <a:pPr algn="l"/>
            <a:endParaRPr lang="en-GB" sz="1200" b="1" baseline="0" dirty="0"/>
          </a:p>
          <a:p>
            <a:pPr algn="l"/>
            <a:endParaRPr lang="en-GB" sz="1200" b="1" baseline="0" dirty="0"/>
          </a:p>
          <a:p>
            <a:pPr algn="l"/>
            <a:endParaRPr lang="en-GB" sz="1200" b="1" baseline="0" dirty="0"/>
          </a:p>
          <a:p>
            <a:pPr algn="l"/>
            <a:r>
              <a:rPr lang="en-GB" sz="1200" b="1" baseline="0" dirty="0"/>
              <a:t>3. If your School logo does not fit within the box. </a:t>
            </a:r>
          </a:p>
          <a:p>
            <a:pPr algn="l"/>
            <a:r>
              <a:rPr lang="en-GB" sz="1200" b="1" baseline="0" dirty="0"/>
              <a:t>click the format tab (Drawing tool) </a:t>
            </a:r>
          </a:p>
          <a:p>
            <a:pPr algn="l"/>
            <a:endParaRPr lang="en-GB" sz="1200" b="1" baseline="0" dirty="0"/>
          </a:p>
          <a:p>
            <a:pPr algn="l"/>
            <a:endParaRPr lang="en-GB" sz="1200" b="1" baseline="0" dirty="0"/>
          </a:p>
          <a:p>
            <a:pPr algn="l"/>
            <a:endParaRPr lang="en-GB" sz="1200" b="1" baseline="0" dirty="0"/>
          </a:p>
          <a:p>
            <a:pPr algn="l"/>
            <a:endParaRPr lang="en-GB" sz="1200" b="1" baseline="0" dirty="0"/>
          </a:p>
          <a:p>
            <a:pPr algn="l"/>
            <a:endParaRPr lang="en-GB" sz="1200" b="1" baseline="0" dirty="0"/>
          </a:p>
          <a:p>
            <a:pPr algn="l"/>
            <a:endParaRPr lang="en-GB" sz="1200" b="1" baseline="0" dirty="0"/>
          </a:p>
          <a:p>
            <a:pPr algn="l"/>
            <a:endParaRPr lang="en-GB" sz="1200" b="1" baseline="0" dirty="0"/>
          </a:p>
          <a:p>
            <a:pPr algn="l"/>
            <a:endParaRPr lang="en-GB" sz="1200" b="1" baseline="0" dirty="0"/>
          </a:p>
          <a:p>
            <a:pPr algn="l"/>
            <a:r>
              <a:rPr lang="en-GB" sz="1200" b="1" baseline="0" dirty="0"/>
              <a:t>4. Click the drop down arrow on crop and click Fit.</a:t>
            </a:r>
          </a:p>
          <a:p>
            <a:pPr algn="l"/>
            <a:endParaRPr lang="en-GB" sz="1200" b="1" baseline="0" dirty="0"/>
          </a:p>
          <a:p>
            <a:pPr algn="l"/>
            <a:endParaRPr lang="en-GB" sz="1200" b="1" baseline="0" dirty="0"/>
          </a:p>
          <a:p>
            <a:pPr algn="l"/>
            <a:endParaRPr lang="en-GB" sz="1200" b="1" baseline="0" dirty="0"/>
          </a:p>
          <a:p>
            <a:pPr algn="l"/>
            <a:endParaRPr lang="en-GB" sz="1200" b="1" baseline="0" dirty="0"/>
          </a:p>
          <a:p>
            <a:pPr algn="l"/>
            <a:endParaRPr lang="en-GB" sz="1200" b="1" baseline="0" dirty="0"/>
          </a:p>
          <a:p>
            <a:pPr algn="l"/>
            <a:endParaRPr lang="en-GB" sz="1200" b="1" baseline="0" dirty="0"/>
          </a:p>
          <a:p>
            <a:pPr algn="l"/>
            <a:endParaRPr lang="en-GB" sz="1200" b="1" baseline="0" dirty="0"/>
          </a:p>
          <a:p>
            <a:pPr algn="l"/>
            <a:endParaRPr lang="en-GB" sz="1200" b="1" baseline="0" dirty="0"/>
          </a:p>
          <a:p>
            <a:pPr algn="l"/>
            <a:endParaRPr lang="en-GB" sz="1200" b="1" baseline="0" dirty="0"/>
          </a:p>
          <a:p>
            <a:pPr algn="l"/>
            <a:endParaRPr lang="en-GB" sz="1200" b="1" baseline="0" dirty="0"/>
          </a:p>
          <a:p>
            <a:pPr algn="l"/>
            <a:r>
              <a:rPr lang="en-GB" sz="1200" b="1" baseline="0" dirty="0"/>
              <a:t>6. The logo will now be scaled to the correct size.</a:t>
            </a:r>
          </a:p>
          <a:p>
            <a:pPr algn="l"/>
            <a:endParaRPr lang="en-GB" sz="1200" b="1" baseline="0" dirty="0"/>
          </a:p>
          <a:p>
            <a:pPr algn="l"/>
            <a:r>
              <a:rPr lang="en-GB" sz="1200" b="1" baseline="0" dirty="0"/>
              <a:t>7. If you wish to adjust the position use the guide lines as references.</a:t>
            </a:r>
          </a:p>
          <a:p>
            <a:pPr algn="l"/>
            <a:r>
              <a:rPr lang="en-GB" sz="1200" b="1" baseline="0" dirty="0"/>
              <a:t>8. If you wish to remove the guide lines - </a:t>
            </a:r>
            <a:r>
              <a:rPr lang="en-GB" sz="1200" b="1" dirty="0"/>
              <a:t>Click View in the</a:t>
            </a:r>
            <a:r>
              <a:rPr lang="en-GB" sz="1200" b="1" baseline="0" dirty="0"/>
              <a:t> tool bar and T</a:t>
            </a:r>
            <a:r>
              <a:rPr lang="en-GB" sz="1200" b="1" dirty="0"/>
              <a:t>urn off guides</a:t>
            </a:r>
          </a:p>
          <a:p>
            <a:pPr algn="l"/>
            <a:endParaRPr lang="en-GB" sz="1200" b="1" baseline="0" dirty="0"/>
          </a:p>
          <a:p>
            <a:pPr algn="l"/>
            <a:endParaRPr lang="en-GB" sz="1200" b="1" baseline="0" dirty="0"/>
          </a:p>
        </p:txBody>
      </p:sp>
      <p:pic>
        <p:nvPicPr>
          <p:cNvPr id="12" name="Picture 11">
            <a:extLst>
              <a:ext uri="{FF2B5EF4-FFF2-40B4-BE49-F238E27FC236}">
                <a16:creationId xmlns:a16="http://schemas.microsoft.com/office/drawing/2014/main" id="{0B3B1D3A-04FD-AB4F-87AB-7EA926781FE4}"/>
              </a:ext>
            </a:extLst>
          </p:cNvPr>
          <p:cNvPicPr>
            <a:picLocks noChangeAspect="1"/>
          </p:cNvPicPr>
          <p:nvPr userDrawn="1"/>
        </p:nvPicPr>
        <p:blipFill>
          <a:blip r:embed="rId2"/>
          <a:stretch>
            <a:fillRect/>
          </a:stretch>
        </p:blipFill>
        <p:spPr>
          <a:xfrm>
            <a:off x="-3144873" y="-582570"/>
            <a:ext cx="2785017" cy="1309196"/>
          </a:xfrm>
          <a:prstGeom prst="rect">
            <a:avLst/>
          </a:prstGeom>
        </p:spPr>
      </p:pic>
      <p:pic>
        <p:nvPicPr>
          <p:cNvPr id="13" name="Picture 12">
            <a:extLst>
              <a:ext uri="{FF2B5EF4-FFF2-40B4-BE49-F238E27FC236}">
                <a16:creationId xmlns:a16="http://schemas.microsoft.com/office/drawing/2014/main" id="{B64478B7-09F4-2845-B28A-68FCDC9D2F44}"/>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3006455" y="1223906"/>
            <a:ext cx="2646599" cy="1601456"/>
          </a:xfrm>
          <a:prstGeom prst="rect">
            <a:avLst/>
          </a:prstGeom>
        </p:spPr>
      </p:pic>
      <p:pic>
        <p:nvPicPr>
          <p:cNvPr id="14" name="Picture 13">
            <a:extLst>
              <a:ext uri="{FF2B5EF4-FFF2-40B4-BE49-F238E27FC236}">
                <a16:creationId xmlns:a16="http://schemas.microsoft.com/office/drawing/2014/main" id="{6BE19D22-DB0A-824B-931A-C9B7076C2B9C}"/>
              </a:ext>
            </a:extLst>
          </p:cNvPr>
          <p:cNvPicPr>
            <a:picLocks noChangeAspect="1"/>
          </p:cNvPicPr>
          <p:nvPr userDrawn="1"/>
        </p:nvPicPr>
        <p:blipFill>
          <a:blip r:embed="rId4"/>
          <a:stretch>
            <a:fillRect/>
          </a:stretch>
        </p:blipFill>
        <p:spPr>
          <a:xfrm>
            <a:off x="-3186753" y="3421638"/>
            <a:ext cx="2821719" cy="1255059"/>
          </a:xfrm>
          <a:prstGeom prst="rect">
            <a:avLst/>
          </a:prstGeom>
        </p:spPr>
      </p:pic>
      <p:pic>
        <p:nvPicPr>
          <p:cNvPr id="15" name="Picture 14">
            <a:extLst>
              <a:ext uri="{FF2B5EF4-FFF2-40B4-BE49-F238E27FC236}">
                <a16:creationId xmlns:a16="http://schemas.microsoft.com/office/drawing/2014/main" id="{72D3F9B7-EA2A-8E4C-8215-1CDF8BE1FFFD}"/>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t="5943" b="9007"/>
          <a:stretch/>
        </p:blipFill>
        <p:spPr>
          <a:xfrm>
            <a:off x="-2767231" y="4981404"/>
            <a:ext cx="2041962" cy="1635273"/>
          </a:xfrm>
          <a:prstGeom prst="rect">
            <a:avLst/>
          </a:prstGeom>
        </p:spPr>
      </p:pic>
      <p:sp>
        <p:nvSpPr>
          <p:cNvPr id="16" name="Picture Placeholder 23">
            <a:extLst>
              <a:ext uri="{FF2B5EF4-FFF2-40B4-BE49-F238E27FC236}">
                <a16:creationId xmlns:a16="http://schemas.microsoft.com/office/drawing/2014/main" id="{02D8F306-3716-EA47-A752-40E85AE69BC6}"/>
              </a:ext>
            </a:extLst>
          </p:cNvPr>
          <p:cNvSpPr>
            <a:spLocks noGrp="1"/>
          </p:cNvSpPr>
          <p:nvPr>
            <p:ph type="pic" sz="quarter" idx="10" hasCustomPrompt="1"/>
          </p:nvPr>
        </p:nvSpPr>
        <p:spPr>
          <a:xfrm>
            <a:off x="1327719" y="2770919"/>
            <a:ext cx="3131072" cy="1312555"/>
          </a:xfrm>
          <a:noFill/>
        </p:spPr>
        <p:txBody>
          <a:bodyPr anchor="ctr">
            <a:noAutofit/>
          </a:bodyPr>
          <a:lstStyle>
            <a:lvl1pPr algn="ctr">
              <a:defRPr sz="1200"/>
            </a:lvl1pPr>
          </a:lstStyle>
          <a:p>
            <a:r>
              <a:rPr lang="en-US" dirty="0"/>
              <a:t>Insert school logo</a:t>
            </a:r>
          </a:p>
        </p:txBody>
      </p:sp>
    </p:spTree>
    <p:extLst>
      <p:ext uri="{BB962C8B-B14F-4D97-AF65-F5344CB8AC3E}">
        <p14:creationId xmlns:p14="http://schemas.microsoft.com/office/powerpoint/2010/main" val="32675293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11019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632486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302215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04263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15153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6215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1ED61-6E65-0EC7-55ED-09FD4D114A5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C43B9B-C5C7-27B5-DD62-B0C7364B3C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14AE905-2F23-47BE-6503-55C6391714D4}"/>
              </a:ext>
            </a:extLst>
          </p:cNvPr>
          <p:cNvSpPr>
            <a:spLocks noGrp="1"/>
          </p:cNvSpPr>
          <p:nvPr>
            <p:ph type="dt" sz="half" idx="10"/>
          </p:nvPr>
        </p:nvSpPr>
        <p:spPr/>
        <p:txBody>
          <a:bodyPr/>
          <a:lstStyle/>
          <a:p>
            <a:fld id="{0DA0CEDD-909D-467C-AA50-12CD3FD6EA33}" type="datetimeFigureOut">
              <a:rPr lang="en-GB" smtClean="0"/>
              <a:t>12/12/2024</a:t>
            </a:fld>
            <a:endParaRPr lang="en-GB"/>
          </a:p>
        </p:txBody>
      </p:sp>
      <p:sp>
        <p:nvSpPr>
          <p:cNvPr id="5" name="Footer Placeholder 4">
            <a:extLst>
              <a:ext uri="{FF2B5EF4-FFF2-40B4-BE49-F238E27FC236}">
                <a16:creationId xmlns:a16="http://schemas.microsoft.com/office/drawing/2014/main" id="{2AFE0720-9634-88A1-87A7-C9A00F26307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AA5ED5F-0C4A-9FCB-3EF0-B3C53881DB52}"/>
              </a:ext>
            </a:extLst>
          </p:cNvPr>
          <p:cNvSpPr>
            <a:spLocks noGrp="1"/>
          </p:cNvSpPr>
          <p:nvPr>
            <p:ph type="sldNum" sz="quarter" idx="12"/>
          </p:nvPr>
        </p:nvSpPr>
        <p:spPr/>
        <p:txBody>
          <a:bodyPr/>
          <a:lstStyle/>
          <a:p>
            <a:fld id="{54CE760F-9F0F-47C4-8981-794478597FF2}" type="slidenum">
              <a:rPr lang="en-GB" smtClean="0"/>
              <a:t>‹#›</a:t>
            </a:fld>
            <a:endParaRPr lang="en-GB"/>
          </a:p>
        </p:txBody>
      </p:sp>
    </p:spTree>
    <p:extLst>
      <p:ext uri="{BB962C8B-B14F-4D97-AF65-F5344CB8AC3E}">
        <p14:creationId xmlns:p14="http://schemas.microsoft.com/office/powerpoint/2010/main" val="16712062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17457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33006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179723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28787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7056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Heritage cover slide">
  <p:cSld name="Heritage cover slide">
    <p:spTree>
      <p:nvGrpSpPr>
        <p:cNvPr id="1" name="Shape 12"/>
        <p:cNvGrpSpPr/>
        <p:nvPr/>
      </p:nvGrpSpPr>
      <p:grpSpPr>
        <a:xfrm>
          <a:off x="0" y="0"/>
          <a:ext cx="0" cy="0"/>
          <a:chOff x="0" y="0"/>
          <a:chExt cx="0" cy="0"/>
        </a:xfrm>
      </p:grpSpPr>
      <p:sp>
        <p:nvSpPr>
          <p:cNvPr id="13" name="Google Shape;13;p2"/>
          <p:cNvSpPr txBox="1">
            <a:spLocks noGrp="1"/>
          </p:cNvSpPr>
          <p:nvPr>
            <p:ph type="title"/>
          </p:nvPr>
        </p:nvSpPr>
        <p:spPr>
          <a:xfrm>
            <a:off x="209548" y="287867"/>
            <a:ext cx="7232648" cy="1990386"/>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Open Sans"/>
              <a:buNone/>
              <a:defRPr sz="5867" b="1" i="0" u="none" strike="noStrike" cap="none">
                <a:solidFill>
                  <a:schemeClr val="dk1"/>
                </a:solidFill>
                <a:latin typeface="Open Sans"/>
                <a:ea typeface="Open Sans"/>
                <a:cs typeface="Open Sans"/>
                <a:sym typeface="Open Sans"/>
              </a:defRPr>
            </a:lvl1pPr>
            <a:lvl2pPr lvl="1" indent="0">
              <a:spcBef>
                <a:spcPts val="0"/>
              </a:spcBef>
              <a:spcAft>
                <a:spcPts val="0"/>
              </a:spcAft>
              <a:buSzPts val="1400"/>
              <a:buFont typeface="Arial"/>
              <a:buNone/>
              <a:defRPr sz="2400"/>
            </a:lvl2pPr>
            <a:lvl3pPr lvl="2" indent="0">
              <a:spcBef>
                <a:spcPts val="0"/>
              </a:spcBef>
              <a:spcAft>
                <a:spcPts val="0"/>
              </a:spcAft>
              <a:buSzPts val="1400"/>
              <a:buFont typeface="Arial"/>
              <a:buNone/>
              <a:defRPr sz="2400"/>
            </a:lvl3pPr>
            <a:lvl4pPr lvl="3" indent="0">
              <a:spcBef>
                <a:spcPts val="0"/>
              </a:spcBef>
              <a:spcAft>
                <a:spcPts val="0"/>
              </a:spcAft>
              <a:buSzPts val="1400"/>
              <a:buFont typeface="Arial"/>
              <a:buNone/>
              <a:defRPr sz="2400"/>
            </a:lvl4pPr>
            <a:lvl5pPr lvl="4" indent="0">
              <a:spcBef>
                <a:spcPts val="0"/>
              </a:spcBef>
              <a:spcAft>
                <a:spcPts val="0"/>
              </a:spcAft>
              <a:buSzPts val="1400"/>
              <a:buFont typeface="Arial"/>
              <a:buNone/>
              <a:defRPr sz="2400"/>
            </a:lvl5pPr>
            <a:lvl6pPr lvl="5" indent="0">
              <a:spcBef>
                <a:spcPts val="0"/>
              </a:spcBef>
              <a:spcAft>
                <a:spcPts val="0"/>
              </a:spcAft>
              <a:buSzPts val="1400"/>
              <a:buFont typeface="Arial"/>
              <a:buNone/>
              <a:defRPr sz="2400"/>
            </a:lvl6pPr>
            <a:lvl7pPr lvl="6" indent="0">
              <a:spcBef>
                <a:spcPts val="0"/>
              </a:spcBef>
              <a:spcAft>
                <a:spcPts val="0"/>
              </a:spcAft>
              <a:buSzPts val="1400"/>
              <a:buFont typeface="Arial"/>
              <a:buNone/>
              <a:defRPr sz="2400"/>
            </a:lvl7pPr>
            <a:lvl8pPr lvl="7" indent="0">
              <a:spcBef>
                <a:spcPts val="0"/>
              </a:spcBef>
              <a:spcAft>
                <a:spcPts val="0"/>
              </a:spcAft>
              <a:buSzPts val="1400"/>
              <a:buFont typeface="Arial"/>
              <a:buNone/>
              <a:defRPr sz="2400"/>
            </a:lvl8pPr>
            <a:lvl9pPr lvl="8" indent="0">
              <a:spcBef>
                <a:spcPts val="0"/>
              </a:spcBef>
              <a:spcAft>
                <a:spcPts val="0"/>
              </a:spcAft>
              <a:buSzPts val="1400"/>
              <a:buFont typeface="Arial"/>
              <a:buNone/>
              <a:defRPr sz="2400"/>
            </a:lvl9pPr>
          </a:lstStyle>
          <a:p>
            <a:r>
              <a:rPr lang="en-US"/>
              <a:t>Click to edit Master title style</a:t>
            </a:r>
            <a:endParaRPr/>
          </a:p>
        </p:txBody>
      </p:sp>
      <p:sp>
        <p:nvSpPr>
          <p:cNvPr id="14" name="Google Shape;14;p2"/>
          <p:cNvSpPr txBox="1">
            <a:spLocks noGrp="1"/>
          </p:cNvSpPr>
          <p:nvPr>
            <p:ph type="body" idx="1"/>
          </p:nvPr>
        </p:nvSpPr>
        <p:spPr>
          <a:xfrm>
            <a:off x="7700214" y="5231509"/>
            <a:ext cx="4260069" cy="1069622"/>
          </a:xfrm>
          <a:prstGeom prst="rect">
            <a:avLst/>
          </a:prstGeom>
          <a:noFill/>
          <a:ln>
            <a:noFill/>
          </a:ln>
        </p:spPr>
        <p:txBody>
          <a:bodyPr spcFirstLastPara="1" wrap="square" lIns="91425" tIns="91425" rIns="91425" bIns="91425" anchor="t" anchorCtr="0"/>
          <a:lstStyle>
            <a:lvl1pPr marL="609585" marR="0" lvl="0" indent="-304792" algn="l" rtl="0">
              <a:lnSpc>
                <a:spcPct val="100000"/>
              </a:lnSpc>
              <a:spcBef>
                <a:spcPts val="533"/>
              </a:spcBef>
              <a:spcAft>
                <a:spcPts val="0"/>
              </a:spcAft>
              <a:buClr>
                <a:schemeClr val="dk1"/>
              </a:buClr>
              <a:buSzPts val="1400"/>
              <a:buFont typeface="Arial"/>
              <a:buNone/>
              <a:defRPr sz="2667" b="0" i="0" u="none" strike="noStrike" cap="none">
                <a:solidFill>
                  <a:schemeClr val="dk1"/>
                </a:solidFill>
                <a:latin typeface="Open Sans"/>
                <a:ea typeface="Open Sans"/>
                <a:cs typeface="Open Sans"/>
                <a:sym typeface="Open Sans"/>
              </a:defRPr>
            </a:lvl1pPr>
            <a:lvl2pPr marL="1219170" marR="0" lvl="1" indent="-541853" algn="l" rtl="0">
              <a:lnSpc>
                <a:spcPct val="100000"/>
              </a:lnSpc>
              <a:spcBef>
                <a:spcPts val="747"/>
              </a:spcBef>
              <a:spcAft>
                <a:spcPts val="0"/>
              </a:spcAft>
              <a:buClr>
                <a:schemeClr val="dk1"/>
              </a:buClr>
              <a:buSzPts val="2800"/>
              <a:buFont typeface="Arial"/>
              <a:buChar char="–"/>
              <a:defRPr sz="3733" b="0" i="0" u="none" strike="noStrike" cap="none">
                <a:solidFill>
                  <a:schemeClr val="dk1"/>
                </a:solidFill>
                <a:latin typeface="Arial"/>
                <a:ea typeface="Arial"/>
                <a:cs typeface="Arial"/>
                <a:sym typeface="Arial"/>
              </a:defRPr>
            </a:lvl2pPr>
            <a:lvl3pPr marL="1828754" marR="0" lvl="2" indent="-507987" algn="l" rtl="0">
              <a:lnSpc>
                <a:spcPct val="100000"/>
              </a:lnSpc>
              <a:spcBef>
                <a:spcPts val="640"/>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3pPr>
            <a:lvl4pPr marL="2438339" marR="0" lvl="3"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4pPr>
            <a:lvl5pPr marL="3047924" marR="0" lvl="4"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5pPr>
            <a:lvl6pPr marL="3657509" marR="0" lvl="5"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7093" marR="0" lvl="6"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678" marR="0" lvl="7"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263" marR="0" lvl="8"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pPr lvl="0"/>
            <a:r>
              <a:rPr lang="en-US"/>
              <a:t>Click to edit Master text styles</a:t>
            </a:r>
          </a:p>
        </p:txBody>
      </p:sp>
    </p:spTree>
    <p:extLst>
      <p:ext uri="{BB962C8B-B14F-4D97-AF65-F5344CB8AC3E}">
        <p14:creationId xmlns:p14="http://schemas.microsoft.com/office/powerpoint/2010/main" val="1152748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ext content slide">
  <p:cSld name="Text content slide">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286147" y="426122"/>
            <a:ext cx="10972800" cy="84129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dk1"/>
              </a:buClr>
              <a:buSzPts val="1400"/>
              <a:buFont typeface="Open Sans"/>
              <a:buNone/>
              <a:defRPr sz="4267" b="1" i="0" u="none" strike="noStrike" cap="none">
                <a:solidFill>
                  <a:schemeClr val="dk1"/>
                </a:solidFill>
                <a:latin typeface="Open Sans"/>
                <a:ea typeface="Open Sans"/>
                <a:cs typeface="Open Sans"/>
                <a:sym typeface="Open Sans"/>
              </a:defRPr>
            </a:lvl1pPr>
            <a:lvl2pPr lvl="1" indent="0" rtl="0">
              <a:spcBef>
                <a:spcPts val="0"/>
              </a:spcBef>
              <a:spcAft>
                <a:spcPts val="0"/>
              </a:spcAft>
              <a:buSzPts val="1400"/>
              <a:buFont typeface="Arial"/>
              <a:buNone/>
              <a:defRPr sz="2400"/>
            </a:lvl2pPr>
            <a:lvl3pPr lvl="2" indent="0" rtl="0">
              <a:spcBef>
                <a:spcPts val="0"/>
              </a:spcBef>
              <a:spcAft>
                <a:spcPts val="0"/>
              </a:spcAft>
              <a:buSzPts val="1400"/>
              <a:buFont typeface="Arial"/>
              <a:buNone/>
              <a:defRPr sz="2400"/>
            </a:lvl3pPr>
            <a:lvl4pPr lvl="3" indent="0" rtl="0">
              <a:spcBef>
                <a:spcPts val="0"/>
              </a:spcBef>
              <a:spcAft>
                <a:spcPts val="0"/>
              </a:spcAft>
              <a:buSzPts val="1400"/>
              <a:buFont typeface="Arial"/>
              <a:buNone/>
              <a:defRPr sz="2400"/>
            </a:lvl4pPr>
            <a:lvl5pPr lvl="4" indent="0" rtl="0">
              <a:spcBef>
                <a:spcPts val="0"/>
              </a:spcBef>
              <a:spcAft>
                <a:spcPts val="0"/>
              </a:spcAft>
              <a:buSzPts val="1400"/>
              <a:buFont typeface="Arial"/>
              <a:buNone/>
              <a:defRPr sz="2400"/>
            </a:lvl5pPr>
            <a:lvl6pPr lvl="5" indent="0" rtl="0">
              <a:spcBef>
                <a:spcPts val="0"/>
              </a:spcBef>
              <a:spcAft>
                <a:spcPts val="0"/>
              </a:spcAft>
              <a:buSzPts val="1400"/>
              <a:buFont typeface="Arial"/>
              <a:buNone/>
              <a:defRPr sz="2400"/>
            </a:lvl6pPr>
            <a:lvl7pPr lvl="6" indent="0" rtl="0">
              <a:spcBef>
                <a:spcPts val="0"/>
              </a:spcBef>
              <a:spcAft>
                <a:spcPts val="0"/>
              </a:spcAft>
              <a:buSzPts val="1400"/>
              <a:buFont typeface="Arial"/>
              <a:buNone/>
              <a:defRPr sz="2400"/>
            </a:lvl7pPr>
            <a:lvl8pPr lvl="7" indent="0" rtl="0">
              <a:spcBef>
                <a:spcPts val="0"/>
              </a:spcBef>
              <a:spcAft>
                <a:spcPts val="0"/>
              </a:spcAft>
              <a:buSzPts val="1400"/>
              <a:buFont typeface="Arial"/>
              <a:buNone/>
              <a:defRPr sz="2400"/>
            </a:lvl8pPr>
            <a:lvl9pPr lvl="8" indent="0" rtl="0">
              <a:spcBef>
                <a:spcPts val="0"/>
              </a:spcBef>
              <a:spcAft>
                <a:spcPts val="0"/>
              </a:spcAft>
              <a:buSzPts val="1400"/>
              <a:buFont typeface="Arial"/>
              <a:buNone/>
              <a:defRPr sz="2400"/>
            </a:lvl9pPr>
          </a:lstStyle>
          <a:p>
            <a:endParaRPr/>
          </a:p>
        </p:txBody>
      </p:sp>
      <p:sp>
        <p:nvSpPr>
          <p:cNvPr id="20" name="Google Shape;20;p4"/>
          <p:cNvSpPr txBox="1">
            <a:spLocks noGrp="1"/>
          </p:cNvSpPr>
          <p:nvPr>
            <p:ph type="body" idx="1"/>
          </p:nvPr>
        </p:nvSpPr>
        <p:spPr>
          <a:xfrm>
            <a:off x="286147" y="1600200"/>
            <a:ext cx="5478800" cy="659189"/>
          </a:xfrm>
          <a:prstGeom prst="rect">
            <a:avLst/>
          </a:prstGeom>
          <a:noFill/>
          <a:ln>
            <a:noFill/>
          </a:ln>
        </p:spPr>
        <p:txBody>
          <a:bodyPr spcFirstLastPara="1" wrap="square" lIns="91425" tIns="91425" rIns="91425" bIns="91425" anchor="t" anchorCtr="0"/>
          <a:lstStyle>
            <a:lvl1pPr marL="609585" marR="0" lvl="0" indent="-304792" algn="l" rtl="0">
              <a:lnSpc>
                <a:spcPct val="100000"/>
              </a:lnSpc>
              <a:spcBef>
                <a:spcPts val="533"/>
              </a:spcBef>
              <a:spcAft>
                <a:spcPts val="0"/>
              </a:spcAft>
              <a:buClr>
                <a:schemeClr val="dk1"/>
              </a:buClr>
              <a:buSzPts val="1400"/>
              <a:buFont typeface="Arial"/>
              <a:buNone/>
              <a:defRPr sz="2667" b="0" i="0" u="none" strike="noStrike" cap="none">
                <a:solidFill>
                  <a:schemeClr val="dk1"/>
                </a:solidFill>
                <a:latin typeface="Open Sans"/>
                <a:ea typeface="Open Sans"/>
                <a:cs typeface="Open Sans"/>
                <a:sym typeface="Open Sans"/>
              </a:defRPr>
            </a:lvl1pPr>
            <a:lvl2pPr marL="1219170" marR="0" lvl="1" indent="-304792" algn="l" rtl="0">
              <a:lnSpc>
                <a:spcPct val="100000"/>
              </a:lnSpc>
              <a:spcBef>
                <a:spcPts val="533"/>
              </a:spcBef>
              <a:spcAft>
                <a:spcPts val="0"/>
              </a:spcAft>
              <a:buClr>
                <a:schemeClr val="dk1"/>
              </a:buClr>
              <a:buSzPts val="1400"/>
              <a:buFont typeface="Arial"/>
              <a:buNone/>
              <a:defRPr sz="2667" b="0" i="0" u="none" strike="noStrike" cap="none">
                <a:solidFill>
                  <a:schemeClr val="dk1"/>
                </a:solidFill>
                <a:latin typeface="Open Sans"/>
                <a:ea typeface="Open Sans"/>
                <a:cs typeface="Open Sans"/>
                <a:sym typeface="Open Sans"/>
              </a:defRPr>
            </a:lvl2pPr>
            <a:lvl3pPr marL="1828754" marR="0" lvl="2" indent="-304792" algn="l" rtl="0">
              <a:lnSpc>
                <a:spcPct val="100000"/>
              </a:lnSpc>
              <a:spcBef>
                <a:spcPts val="533"/>
              </a:spcBef>
              <a:spcAft>
                <a:spcPts val="0"/>
              </a:spcAft>
              <a:buClr>
                <a:schemeClr val="dk1"/>
              </a:buClr>
              <a:buSzPts val="1400"/>
              <a:buFont typeface="Arial"/>
              <a:buNone/>
              <a:defRPr sz="2667" b="0" i="0" u="none" strike="noStrike" cap="none">
                <a:solidFill>
                  <a:schemeClr val="dk1"/>
                </a:solidFill>
                <a:latin typeface="Open Sans"/>
                <a:ea typeface="Open Sans"/>
                <a:cs typeface="Open Sans"/>
                <a:sym typeface="Open Sans"/>
              </a:defRPr>
            </a:lvl3pPr>
            <a:lvl4pPr marL="2438339" marR="0" lvl="3" indent="-304792" algn="l" rtl="0">
              <a:lnSpc>
                <a:spcPct val="100000"/>
              </a:lnSpc>
              <a:spcBef>
                <a:spcPts val="533"/>
              </a:spcBef>
              <a:spcAft>
                <a:spcPts val="0"/>
              </a:spcAft>
              <a:buClr>
                <a:schemeClr val="dk1"/>
              </a:buClr>
              <a:buSzPts val="1400"/>
              <a:buFont typeface="Arial"/>
              <a:buNone/>
              <a:defRPr sz="2667" b="0" i="0" u="none" strike="noStrike" cap="none">
                <a:solidFill>
                  <a:schemeClr val="dk1"/>
                </a:solidFill>
                <a:latin typeface="Open Sans"/>
                <a:ea typeface="Open Sans"/>
                <a:cs typeface="Open Sans"/>
                <a:sym typeface="Open Sans"/>
              </a:defRPr>
            </a:lvl4pPr>
            <a:lvl5pPr marL="3047924" marR="0" lvl="4" indent="-304792" algn="l" rtl="0">
              <a:lnSpc>
                <a:spcPct val="100000"/>
              </a:lnSpc>
              <a:spcBef>
                <a:spcPts val="533"/>
              </a:spcBef>
              <a:spcAft>
                <a:spcPts val="0"/>
              </a:spcAft>
              <a:buClr>
                <a:schemeClr val="dk1"/>
              </a:buClr>
              <a:buSzPts val="1400"/>
              <a:buFont typeface="Arial"/>
              <a:buNone/>
              <a:defRPr sz="2667" b="0" i="0" u="none" strike="noStrike" cap="none">
                <a:solidFill>
                  <a:schemeClr val="dk1"/>
                </a:solidFill>
                <a:latin typeface="Open Sans"/>
                <a:ea typeface="Open Sans"/>
                <a:cs typeface="Open Sans"/>
                <a:sym typeface="Open Sans"/>
              </a:defRPr>
            </a:lvl5pPr>
            <a:lvl6pPr marL="3657509" marR="0" lvl="5"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190408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9"/>
        <p:cNvGrpSpPr/>
        <p:nvPr/>
      </p:nvGrpSpPr>
      <p:grpSpPr>
        <a:xfrm>
          <a:off x="0" y="0"/>
          <a:ext cx="0" cy="0"/>
          <a:chOff x="0" y="0"/>
          <a:chExt cx="0" cy="0"/>
        </a:xfrm>
      </p:grpSpPr>
      <p:sp>
        <p:nvSpPr>
          <p:cNvPr id="10" name="Google Shape;10;p11"/>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11" name="Google Shape;11;p11"/>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1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rtl="0"/>
            <a:fld id="{00000000-1234-1234-1234-123412341234}" type="slidenum">
              <a:rPr lang="en" smtClean="0"/>
              <a:pPr rtl="0"/>
              <a:t>‹#›</a:t>
            </a:fld>
            <a:endParaRPr lang="en"/>
          </a:p>
        </p:txBody>
      </p:sp>
    </p:spTree>
    <p:extLst>
      <p:ext uri="{BB962C8B-B14F-4D97-AF65-F5344CB8AC3E}">
        <p14:creationId xmlns:p14="http://schemas.microsoft.com/office/powerpoint/2010/main" val="36483306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9" Type="http://schemas.openxmlformats.org/officeDocument/2006/relationships/slideLayout" Target="../slideLayouts/slideLayout51.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42" Type="http://schemas.openxmlformats.org/officeDocument/2006/relationships/theme" Target="../theme/theme2.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38" Type="http://schemas.openxmlformats.org/officeDocument/2006/relationships/slideLayout" Target="../slideLayouts/slideLayout50.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41" Type="http://schemas.openxmlformats.org/officeDocument/2006/relationships/slideLayout" Target="../slideLayouts/slideLayout53.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slideLayout" Target="../slideLayouts/slideLayout49.xml"/><Relationship Id="rId40" Type="http://schemas.openxmlformats.org/officeDocument/2006/relationships/slideLayout" Target="../slideLayouts/slideLayout52.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3.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27300" y="455075"/>
            <a:ext cx="6393180" cy="891367"/>
          </a:xfrm>
          <a:prstGeom prst="rect">
            <a:avLst/>
          </a:prstGeom>
        </p:spPr>
        <p:txBody>
          <a:bodyPr wrap="square" lIns="0" tIns="0" rIns="0" bIns="0">
            <a:spAutoFit/>
          </a:bodyPr>
          <a:lstStyle>
            <a:lvl1pPr>
              <a:defRPr sz="5000" b="0" i="0">
                <a:solidFill>
                  <a:srgbClr val="2A206F"/>
                </a:solidFill>
                <a:latin typeface="Poppins-Medium"/>
                <a:cs typeface="Poppins-Medium"/>
              </a:defRPr>
            </a:lvl1pPr>
          </a:lstStyle>
          <a:p>
            <a:endParaRPr/>
          </a:p>
        </p:txBody>
      </p:sp>
      <p:sp>
        <p:nvSpPr>
          <p:cNvPr id="3" name="Holder 3"/>
          <p:cNvSpPr>
            <a:spLocks noGrp="1"/>
          </p:cNvSpPr>
          <p:nvPr>
            <p:ph type="body" idx="1"/>
          </p:nvPr>
        </p:nvSpPr>
        <p:spPr>
          <a:xfrm>
            <a:off x="527300" y="1372092"/>
            <a:ext cx="4946015" cy="2534920"/>
          </a:xfrm>
          <a:prstGeom prst="rect">
            <a:avLst/>
          </a:prstGeom>
        </p:spPr>
        <p:txBody>
          <a:bodyPr wrap="square" lIns="0" tIns="0" rIns="0" bIns="0">
            <a:spAutoFit/>
          </a:bodyPr>
          <a:lstStyle>
            <a:lvl1pPr>
              <a:defRPr sz="1800" b="0" i="0">
                <a:solidFill>
                  <a:srgbClr val="2A206F"/>
                </a:solidFill>
                <a:latin typeface="Poppins"/>
                <a:cs typeface="Poppins"/>
              </a:defRPr>
            </a:lvl1pPr>
          </a:lstStyle>
          <a:p>
            <a:endParaRPr/>
          </a:p>
        </p:txBody>
      </p:sp>
      <p:sp>
        <p:nvSpPr>
          <p:cNvPr id="4" name="Holder 4"/>
          <p:cNvSpPr>
            <a:spLocks noGrp="1"/>
          </p:cNvSpPr>
          <p:nvPr>
            <p:ph type="ftr" sz="quarter" idx="5"/>
          </p:nvPr>
        </p:nvSpPr>
        <p:spPr>
          <a:xfrm>
            <a:off x="4147439" y="6377940"/>
            <a:ext cx="3903472"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917" y="6377940"/>
            <a:ext cx="28056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12/12/2024</a:t>
            </a:fld>
            <a:endParaRPr lang="en-US"/>
          </a:p>
        </p:txBody>
      </p:sp>
      <p:sp>
        <p:nvSpPr>
          <p:cNvPr id="6" name="Holder 6"/>
          <p:cNvSpPr>
            <a:spLocks noGrp="1"/>
          </p:cNvSpPr>
          <p:nvPr>
            <p:ph type="sldNum" sz="quarter" idx="7"/>
          </p:nvPr>
        </p:nvSpPr>
        <p:spPr>
          <a:xfrm>
            <a:off x="8782812" y="6377940"/>
            <a:ext cx="28056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723" r:id="rId6"/>
    <p:sldLayoutId id="2147483724" r:id="rId7"/>
    <p:sldLayoutId id="2147483725" r:id="rId8"/>
    <p:sldLayoutId id="2147483726" r:id="rId9"/>
    <p:sldLayoutId id="2147483727" r:id="rId10"/>
    <p:sldLayoutId id="2147483728" r:id="rId11"/>
    <p:sldLayoutId id="2147483729" r:id="rId12"/>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9425" y="483850"/>
            <a:ext cx="11234209" cy="1325563"/>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479425" y="1944348"/>
            <a:ext cx="11234209" cy="4437402"/>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93559015"/>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 id="2147483692" r:id="rId23"/>
    <p:sldLayoutId id="2147483693" r:id="rId24"/>
    <p:sldLayoutId id="2147483694" r:id="rId25"/>
    <p:sldLayoutId id="2147483695" r:id="rId26"/>
    <p:sldLayoutId id="2147483696" r:id="rId27"/>
    <p:sldLayoutId id="2147483697" r:id="rId28"/>
    <p:sldLayoutId id="2147483698" r:id="rId29"/>
    <p:sldLayoutId id="2147483699" r:id="rId30"/>
    <p:sldLayoutId id="2147483700" r:id="rId31"/>
    <p:sldLayoutId id="2147483701" r:id="rId32"/>
    <p:sldLayoutId id="2147483702" r:id="rId33"/>
    <p:sldLayoutId id="2147483703" r:id="rId34"/>
    <p:sldLayoutId id="2147483704" r:id="rId35"/>
    <p:sldLayoutId id="2147483705" r:id="rId36"/>
    <p:sldLayoutId id="2147483706" r:id="rId37"/>
    <p:sldLayoutId id="2147483707" r:id="rId38"/>
    <p:sldLayoutId id="2147483708" r:id="rId39"/>
    <p:sldLayoutId id="2147483709" r:id="rId40"/>
    <p:sldLayoutId id="2147483710" r:id="rId41"/>
  </p:sldLayoutIdLst>
  <p:txStyles>
    <p:titleStyle>
      <a:lvl1pPr algn="l" defTabSz="914400" rtl="0" eaLnBrk="1" latinLnBrk="0" hangingPunct="1">
        <a:lnSpc>
          <a:spcPct val="90000"/>
        </a:lnSpc>
        <a:spcBef>
          <a:spcPct val="0"/>
        </a:spcBef>
        <a:buNone/>
        <a:defRPr sz="4400" b="1" kern="1200" spc="-15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800"/>
        </a:spcAft>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100000"/>
        </a:lnSpc>
        <a:spcBef>
          <a:spcPts val="0"/>
        </a:spcBef>
        <a:spcAft>
          <a:spcPts val="800"/>
        </a:spcAft>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800"/>
        </a:spcAft>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800"/>
        </a:spcAft>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800"/>
        </a:spcAft>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7378">
          <p15:clr>
            <a:srgbClr val="F26B43"/>
          </p15:clr>
        </p15:guide>
        <p15:guide id="4" pos="302">
          <p15:clr>
            <a:srgbClr val="F26B43"/>
          </p15:clr>
        </p15:guide>
        <p15:guide id="5" orient="horz" pos="4020">
          <p15:clr>
            <a:srgbClr val="F26B43"/>
          </p15:clr>
        </p15:guide>
        <p15:guide id="6" orient="horz" pos="300">
          <p15:clr>
            <a:srgbClr val="F26B43"/>
          </p15:clr>
        </p15:guide>
        <p15:guide id="8" orient="horz" pos="2795">
          <p15:clr>
            <a:srgbClr val="F26B43"/>
          </p15:clr>
        </p15:guide>
        <p15:guide id="9" orient="horz" pos="152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12/12/2024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70520907"/>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5.xml"/><Relationship Id="rId5" Type="http://schemas.openxmlformats.org/officeDocument/2006/relationships/image" Target="../media/image86.png"/><Relationship Id="rId4" Type="http://schemas.openxmlformats.org/officeDocument/2006/relationships/image" Target="../media/image85.png"/></Relationships>
</file>

<file path=ppt/slides/_rels/slide10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5.xml"/><Relationship Id="rId5" Type="http://schemas.openxmlformats.org/officeDocument/2006/relationships/image" Target="../media/image86.png"/><Relationship Id="rId4" Type="http://schemas.openxmlformats.org/officeDocument/2006/relationships/image" Target="../media/image85.png"/></Relationships>
</file>

<file path=ppt/slides/_rels/slide107.xml.rels><?xml version="1.0" encoding="UTF-8" standalone="yes"?>
<Relationships xmlns="http://schemas.openxmlformats.org/package/2006/relationships"><Relationship Id="rId8" Type="http://schemas.openxmlformats.org/officeDocument/2006/relationships/hyperlink" Target="https://creativecommons.org/licenses/by/3.0/" TargetMode="External"/><Relationship Id="rId3" Type="http://schemas.openxmlformats.org/officeDocument/2006/relationships/image" Target="../media/image57.png"/><Relationship Id="rId7" Type="http://schemas.openxmlformats.org/officeDocument/2006/relationships/hyperlink" Target="https://www.tahr.org.tw/civicrm/contribute/transact?reset=1&amp;id=16" TargetMode="External"/><Relationship Id="rId2" Type="http://schemas.openxmlformats.org/officeDocument/2006/relationships/image" Target="../media/image56.png"/><Relationship Id="rId1" Type="http://schemas.openxmlformats.org/officeDocument/2006/relationships/slideLayout" Target="../slideLayouts/slideLayout5.xml"/><Relationship Id="rId6" Type="http://schemas.openxmlformats.org/officeDocument/2006/relationships/image" Target="../media/image87.jpg"/><Relationship Id="rId5" Type="http://schemas.openxmlformats.org/officeDocument/2006/relationships/image" Target="../media/image86.png"/><Relationship Id="rId4" Type="http://schemas.openxmlformats.org/officeDocument/2006/relationships/image" Target="../media/image85.png"/><Relationship Id="rId9" Type="http://schemas.openxmlformats.org/officeDocument/2006/relationships/image" Target="../media/image88.jpg"/></Relationships>
</file>

<file path=ppt/slides/_rels/slide108.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57.png"/><Relationship Id="rId7" Type="http://schemas.openxmlformats.org/officeDocument/2006/relationships/hyperlink" Target="https://www.peoplematters.in/blog/culture/building-resilience-in-covid-19-times-26789" TargetMode="External"/><Relationship Id="rId2" Type="http://schemas.openxmlformats.org/officeDocument/2006/relationships/image" Target="../media/image56.png"/><Relationship Id="rId1" Type="http://schemas.openxmlformats.org/officeDocument/2006/relationships/slideLayout" Target="../slideLayouts/slideLayout5.xml"/><Relationship Id="rId6" Type="http://schemas.openxmlformats.org/officeDocument/2006/relationships/image" Target="../media/image89.jpg"/><Relationship Id="rId5" Type="http://schemas.openxmlformats.org/officeDocument/2006/relationships/image" Target="../media/image86.png"/><Relationship Id="rId4" Type="http://schemas.openxmlformats.org/officeDocument/2006/relationships/image" Target="../media/image85.png"/></Relationships>
</file>

<file path=ppt/slides/_rels/slide10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xml"/><Relationship Id="rId6" Type="http://schemas.openxmlformats.org/officeDocument/2006/relationships/image" Target="../media/image91.jpeg"/><Relationship Id="rId5" Type="http://schemas.openxmlformats.org/officeDocument/2006/relationships/image" Target="../media/image86.png"/><Relationship Id="rId4" Type="http://schemas.openxmlformats.org/officeDocument/2006/relationships/image" Target="../media/image85.png"/></Relationships>
</file>

<file path=ppt/slides/_rels/slide11.xml.rels><?xml version="1.0" encoding="UTF-8" standalone="yes"?>
<Relationships xmlns="http://schemas.openxmlformats.org/package/2006/relationships"><Relationship Id="rId3" Type="http://schemas.openxmlformats.org/officeDocument/2006/relationships/hyperlink" Target="https://www.migrationyorkshire.org.uk/statistics/ukraine-data-dashboard"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xml"/><Relationship Id="rId6" Type="http://schemas.openxmlformats.org/officeDocument/2006/relationships/image" Target="../media/image92.jpeg"/><Relationship Id="rId5" Type="http://schemas.openxmlformats.org/officeDocument/2006/relationships/image" Target="../media/image86.png"/><Relationship Id="rId4" Type="http://schemas.openxmlformats.org/officeDocument/2006/relationships/image" Target="../media/image85.png"/></Relationships>
</file>

<file path=ppt/slides/_rels/slide111.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hyperlink" Target="https://pixabay.com/en/sky-clouds-rays-sun-hope-sunbeam-1107952/" TargetMode="External"/><Relationship Id="rId2" Type="http://schemas.openxmlformats.org/officeDocument/2006/relationships/image" Target="../media/image56.png"/><Relationship Id="rId1" Type="http://schemas.openxmlformats.org/officeDocument/2006/relationships/slideLayout" Target="../slideLayouts/slideLayout4.xml"/><Relationship Id="rId6" Type="http://schemas.openxmlformats.org/officeDocument/2006/relationships/image" Target="../media/image93.jpg"/><Relationship Id="rId5" Type="http://schemas.openxmlformats.org/officeDocument/2006/relationships/image" Target="../media/image86.png"/><Relationship Id="rId4" Type="http://schemas.openxmlformats.org/officeDocument/2006/relationships/image" Target="../media/image85.png"/></Relationships>
</file>

<file path=ppt/slides/_rels/slide11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5.xml"/><Relationship Id="rId6" Type="http://schemas.openxmlformats.org/officeDocument/2006/relationships/image" Target="../media/image94.jpg"/><Relationship Id="rId5" Type="http://schemas.openxmlformats.org/officeDocument/2006/relationships/image" Target="../media/image86.png"/><Relationship Id="rId4" Type="http://schemas.openxmlformats.org/officeDocument/2006/relationships/image" Target="../media/image85.png"/></Relationships>
</file>

<file path=ppt/slides/_rels/slide113.xml.rels><?xml version="1.0" encoding="UTF-8" standalone="yes"?>
<Relationships xmlns="http://schemas.openxmlformats.org/package/2006/relationships"><Relationship Id="rId8" Type="http://schemas.openxmlformats.org/officeDocument/2006/relationships/image" Target="../media/image96.svg"/><Relationship Id="rId3" Type="http://schemas.openxmlformats.org/officeDocument/2006/relationships/image" Target="../media/image57.png"/><Relationship Id="rId7" Type="http://schemas.openxmlformats.org/officeDocument/2006/relationships/image" Target="../media/image95.png"/><Relationship Id="rId2" Type="http://schemas.openxmlformats.org/officeDocument/2006/relationships/image" Target="../media/image56.png"/><Relationship Id="rId1" Type="http://schemas.openxmlformats.org/officeDocument/2006/relationships/slideLayout" Target="../slideLayouts/slideLayout5.xml"/><Relationship Id="rId6" Type="http://schemas.openxmlformats.org/officeDocument/2006/relationships/image" Target="../media/image86.png"/><Relationship Id="rId5" Type="http://schemas.openxmlformats.org/officeDocument/2006/relationships/image" Target="../media/image85.png"/><Relationship Id="rId10" Type="http://schemas.openxmlformats.org/officeDocument/2006/relationships/image" Target="../media/image97.jpg"/><Relationship Id="rId4" Type="http://schemas.openxmlformats.org/officeDocument/2006/relationships/hyperlink" Target="https://www.solace-uk.org.uk/training/helpful-resources-for-refugees-and-people-seeking-safety" TargetMode="External"/><Relationship Id="rId9" Type="http://schemas.openxmlformats.org/officeDocument/2006/relationships/hyperlink" Target="https://svgsilh.com/image/2099054.html" TargetMode="External"/></Relationships>
</file>

<file path=ppt/slides/_rels/slide1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3" Type="http://schemas.openxmlformats.org/officeDocument/2006/relationships/image" Target="../media/image99.svg"/><Relationship Id="rId2" Type="http://schemas.openxmlformats.org/officeDocument/2006/relationships/image" Target="../media/image98.png"/><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8" Type="http://schemas.openxmlformats.org/officeDocument/2006/relationships/hyperlink" Target="https://www.unhcr.org/global-trends" TargetMode="External"/><Relationship Id="rId13" Type="http://schemas.openxmlformats.org/officeDocument/2006/relationships/hyperlink" Target="https://www.migrationyorkshire.org.uk/policy/policy-briefings" TargetMode="External"/><Relationship Id="rId18" Type="http://schemas.openxmlformats.org/officeDocument/2006/relationships/hyperlink" Target="https://www.compas.ox.ac.uk/" TargetMode="External"/><Relationship Id="rId3" Type="http://schemas.openxmlformats.org/officeDocument/2006/relationships/hyperlink" Target="https://stat-xplore.dwp.gov.uk/webapi/jsf/login.xhtml" TargetMode="External"/><Relationship Id="rId21" Type="http://schemas.openxmlformats.org/officeDocument/2006/relationships/hyperlink" Target="https://www.migrationyorkshire.org.uk/migration-research-search" TargetMode="External"/><Relationship Id="rId7" Type="http://schemas.openxmlformats.org/officeDocument/2006/relationships/hyperlink" Target="https://www.ons.gov.uk/peoplepopulationandcommunity/populationandmigration/internationalmigration" TargetMode="External"/><Relationship Id="rId12" Type="http://schemas.openxmlformats.org/officeDocument/2006/relationships/hyperlink" Target="https://www.migrationyorkshire.org.uk/news" TargetMode="External"/><Relationship Id="rId17" Type="http://schemas.openxmlformats.org/officeDocument/2006/relationships/hyperlink" Target="https://www.ippr.org/" TargetMode="External"/><Relationship Id="rId2" Type="http://schemas.openxmlformats.org/officeDocument/2006/relationships/hyperlink" Target="https://www.migrationyorkshire.org.uk/statistics" TargetMode="External"/><Relationship Id="rId16" Type="http://schemas.openxmlformats.org/officeDocument/2006/relationships/hyperlink" Target="https://www.refugeecouncil.org.uk/information/" TargetMode="External"/><Relationship Id="rId20" Type="http://schemas.openxmlformats.org/officeDocument/2006/relationships/hyperlink" Target="https://www.migrationyorkshire.org.uk/research" TargetMode="External"/><Relationship Id="rId1" Type="http://schemas.openxmlformats.org/officeDocument/2006/relationships/slideLayout" Target="../slideLayouts/slideLayout2.xml"/><Relationship Id="rId6" Type="http://schemas.openxmlformats.org/officeDocument/2006/relationships/hyperlink" Target="https://www.ons.gov.uk/census" TargetMode="External"/><Relationship Id="rId11" Type="http://schemas.openxmlformats.org/officeDocument/2006/relationships/hyperlink" Target="https://www.migrationyorkshire.org.uk/news/making-connections-building-resilience" TargetMode="External"/><Relationship Id="rId24" Type="http://schemas.openxmlformats.org/officeDocument/2006/relationships/hyperlink" Target="https://www.iom.int/migration-research" TargetMode="External"/><Relationship Id="rId5" Type="http://schemas.openxmlformats.org/officeDocument/2006/relationships/hyperlink" Target="https://www.gov.uk/government/collections/immigration-statistics-quarterly-release" TargetMode="External"/><Relationship Id="rId15" Type="http://schemas.openxmlformats.org/officeDocument/2006/relationships/hyperlink" Target="https://naccom.org.uk/" TargetMode="External"/><Relationship Id="rId23" Type="http://schemas.openxmlformats.org/officeDocument/2006/relationships/hyperlink" Target="https://theconversation.com/uk" TargetMode="External"/><Relationship Id="rId10" Type="http://schemas.openxmlformats.org/officeDocument/2006/relationships/hyperlink" Target="https://www.iom.int/data-and-research" TargetMode="External"/><Relationship Id="rId19" Type="http://schemas.openxmlformats.org/officeDocument/2006/relationships/hyperlink" Target="https://www.oecd.org/en/topics/migration.html" TargetMode="External"/><Relationship Id="rId4" Type="http://schemas.openxmlformats.org/officeDocument/2006/relationships/hyperlink" Target="https://migrationobservatory.ox.ac.uk/" TargetMode="External"/><Relationship Id="rId9" Type="http://schemas.openxmlformats.org/officeDocument/2006/relationships/hyperlink" Target="https://www.oecd.org/en/publications/international-migration-outlook-2024_50b0353e-en.html" TargetMode="External"/><Relationship Id="rId14" Type="http://schemas.openxmlformats.org/officeDocument/2006/relationships/hyperlink" Target="https://imix.org.uk/" TargetMode="External"/><Relationship Id="rId22" Type="http://schemas.openxmlformats.org/officeDocument/2006/relationships/hyperlink" Target="https://www.migrationyorkshire.org.uk/research/yorkshire-and-humber-migration-research-network"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hyperlink" Target="https://www.thinknpc.org/wp-content/uploads/2018/07/Solutions-for-sanctuary_Overview-of-refugee-and-asylum-seeker-sector_June-20161.pdf" TargetMode="External"/></Relationships>
</file>

<file path=ppt/slides/_rels/slide1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www.migrationyorkshire.org.uk/statistics/ukraine-data-dashboard"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3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2.xml"/><Relationship Id="rId1" Type="http://schemas.openxmlformats.org/officeDocument/2006/relationships/slideLayout" Target="../slideLayouts/slideLayout10.xml"/><Relationship Id="rId4" Type="http://schemas.openxmlformats.org/officeDocument/2006/relationships/image" Target="../media/image107.png"/></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141.xml.rels><?xml version="1.0" encoding="UTF-8" standalone="yes"?>
<Relationships xmlns="http://schemas.openxmlformats.org/package/2006/relationships"><Relationship Id="rId3" Type="http://schemas.openxmlformats.org/officeDocument/2006/relationships/hyperlink" Target="https://www.getborderless.co.uk/job-seekers" TargetMode="External"/><Relationship Id="rId2" Type="http://schemas.openxmlformats.org/officeDocument/2006/relationships/notesSlide" Target="../notesSlides/notesSlide48.xml"/><Relationship Id="rId1" Type="http://schemas.openxmlformats.org/officeDocument/2006/relationships/slideLayout" Target="../slideLayouts/slideLayout12.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hyperlink" Target="https://www.sponsorswitch.com/" TargetMode="Externa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14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0.xml"/><Relationship Id="rId1" Type="http://schemas.openxmlformats.org/officeDocument/2006/relationships/slideLayout" Target="../slideLayouts/slideLayout10.xml"/><Relationship Id="rId5" Type="http://schemas.openxmlformats.org/officeDocument/2006/relationships/image" Target="../media/image107.png"/><Relationship Id="rId4" Type="http://schemas.openxmlformats.org/officeDocument/2006/relationships/hyperlink" Target="mailto:jess@justiceandcare.org" TargetMode="External"/></Relationships>
</file>

<file path=ppt/slides/_rels/slide1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42.xml"/></Relationships>
</file>

<file path=ppt/slides/_rels/slide34.xml.rels><?xml version="1.0" encoding="UTF-8" standalone="yes"?>
<Relationships xmlns="http://schemas.openxmlformats.org/package/2006/relationships"><Relationship Id="rId3" Type="http://schemas.openxmlformats.org/officeDocument/2006/relationships/hyperlink" Target="https://forms.office.com/e/7yY7AYNfzg" TargetMode="External"/><Relationship Id="rId2" Type="http://schemas.openxmlformats.org/officeDocument/2006/relationships/hyperlink" Target="mailto:kirsty.cameron@leedsbeckett.ac.uk" TargetMode="External"/><Relationship Id="rId1" Type="http://schemas.openxmlformats.org/officeDocument/2006/relationships/slideLayout" Target="../slideLayouts/slideLayout52.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60.xml"/><Relationship Id="rId5" Type="http://schemas.openxmlformats.org/officeDocument/2006/relationships/image" Target="../media/image31.png"/><Relationship Id="rId4" Type="http://schemas.openxmlformats.org/officeDocument/2006/relationships/image" Target="../media/image30.svg"/></Relationships>
</file>

<file path=ppt/slides/_rels/slide36.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31.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notesSlide" Target="../notesSlides/notesSlide16.xml"/><Relationship Id="rId1" Type="http://schemas.openxmlformats.org/officeDocument/2006/relationships/slideLayout" Target="../slideLayouts/slideLayout60.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s>
</file>

<file path=ppt/slides/_rels/slide37.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60.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 Id="rId9" Type="http://schemas.openxmlformats.org/officeDocument/2006/relationships/image" Target="../media/image31.png"/></Relationships>
</file>

<file path=ppt/slides/_rels/slide38.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2.png"/><Relationship Id="rId7"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60.xml"/><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48.png"/><Relationship Id="rId4" Type="http://schemas.openxmlformats.org/officeDocument/2006/relationships/image" Target="../media/image33.svg"/><Relationship Id="rId9" Type="http://schemas.openxmlformats.org/officeDocument/2006/relationships/image" Target="../media/image31.png"/></Relationships>
</file>

<file path=ppt/slides/_rels/slide39.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2.png"/><Relationship Id="rId7"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60.xml"/><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48.png"/><Relationship Id="rId4" Type="http://schemas.openxmlformats.org/officeDocument/2006/relationships/image" Target="../media/image33.svg"/><Relationship Id="rId9"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hyperlink" Target="https://svet.charita.cz/en/news/6-global-conflicts-and-crises-to-watch-in-2024/"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migrationobservatory.ox.ac.uk/resources/commentaries/labours-pledges-on-migration-the-data/"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60.xml"/><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0.xml"/></Relationships>
</file>

<file path=ppt/slides/_rels/slide4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0.xml"/></Relationships>
</file>

<file path=ppt/slides/_rels/slide43.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2.png"/><Relationship Id="rId7"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60.xml"/><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52.png"/><Relationship Id="rId4" Type="http://schemas.openxmlformats.org/officeDocument/2006/relationships/image" Target="../media/image33.svg"/><Relationship Id="rId9" Type="http://schemas.openxmlformats.org/officeDocument/2006/relationships/image" Target="../media/image31.png"/></Relationships>
</file>

<file path=ppt/slides/_rels/slide44.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60.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 Id="rId9" Type="http://schemas.openxmlformats.org/officeDocument/2006/relationships/image" Target="../media/image31.png"/></Relationships>
</file>

<file path=ppt/slides/_rels/slide45.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31.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notesSlide" Target="../notesSlides/notesSlide23.xml"/><Relationship Id="rId1" Type="http://schemas.openxmlformats.org/officeDocument/2006/relationships/slideLayout" Target="../slideLayouts/slideLayout60.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5.xml"/><Relationship Id="rId4" Type="http://schemas.openxmlformats.org/officeDocument/2006/relationships/image" Target="../media/image5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hyperlink" Target="https://www.gov.uk/government/statistical-data-sets/immigration-system-statistics-data-tables#asylum-and-resettlement"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hyperlink" Target="https://assets.publishing.service.gov.uk/media/60b108a88fa8f5489192fdb3/dhsc_transitional_safeguarding_report_bridging_the_gap_web.pdf" TargetMode="External"/><Relationship Id="rId2" Type="http://schemas.openxmlformats.org/officeDocument/2006/relationships/hyperlink" Target="https://www.researchinpractice.org.uk/media/i5ja2n34/transitional-safeguarding_health_knowledge_briefing_final.pdf" TargetMode="Externa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5.xml"/><Relationship Id="rId5" Type="http://schemas.openxmlformats.org/officeDocument/2006/relationships/hyperlink" Target="https://www.nickellwood.co.uk/" TargetMode="External"/><Relationship Id="rId4" Type="http://schemas.openxmlformats.org/officeDocument/2006/relationships/image" Target="../media/image60.jpeg"/></Relationships>
</file>

<file path=ppt/slides/_rels/slide8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2.jpg"/><Relationship Id="rId7" Type="http://schemas.openxmlformats.org/officeDocument/2006/relationships/hyperlink" Target="https://www.learningenglish.org.uk/wider-learning-opportunities/" TargetMode="External"/><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image" Target="../media/image64.png"/><Relationship Id="rId5" Type="http://schemas.openxmlformats.org/officeDocument/2006/relationships/hyperlink" Target="https://learningenglishplus.org.uk/" TargetMode="External"/><Relationship Id="rId10" Type="http://schemas.openxmlformats.org/officeDocument/2006/relationships/image" Target="../media/image66.png"/><Relationship Id="rId4" Type="http://schemas.openxmlformats.org/officeDocument/2006/relationships/image" Target="../media/image63.png"/><Relationship Id="rId9" Type="http://schemas.openxmlformats.org/officeDocument/2006/relationships/hyperlink" Target="https://www.learningenglish.org.uk/"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30.xml"/><Relationship Id="rId1" Type="http://schemas.openxmlformats.org/officeDocument/2006/relationships/slideLayout" Target="../slideLayouts/slideLayout10.xml"/><Relationship Id="rId5" Type="http://schemas.openxmlformats.org/officeDocument/2006/relationships/image" Target="../media/image74.jpg"/><Relationship Id="rId4" Type="http://schemas.openxmlformats.org/officeDocument/2006/relationships/image" Target="../media/image73.jpg"/></Relationships>
</file>

<file path=ppt/slides/_rels/slide9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3" Type="http://schemas.openxmlformats.org/officeDocument/2006/relationships/hyperlink" Target="https://drive.google.com/file/d/13-RobTaRHEfpwS5omUMOgc-IMhxh7XF7/view" TargetMode="External"/><Relationship Id="rId2" Type="http://schemas.openxmlformats.org/officeDocument/2006/relationships/notesSlide" Target="../notesSlides/notesSlide35.xml"/><Relationship Id="rId1" Type="http://schemas.openxmlformats.org/officeDocument/2006/relationships/slideLayout" Target="../slideLayouts/slideLayout10.xml"/><Relationship Id="rId4" Type="http://schemas.openxmlformats.org/officeDocument/2006/relationships/image" Target="../media/image79.jpg"/></Relationships>
</file>

<file path=ppt/slides/_rels/slide98.xml.rels><?xml version="1.0" encoding="UTF-8" standalone="yes"?>
<Relationships xmlns="http://schemas.openxmlformats.org/package/2006/relationships"><Relationship Id="rId3" Type="http://schemas.openxmlformats.org/officeDocument/2006/relationships/hyperlink" Target="https://www.migrationyorkshire.org.uk/esol-refugees-toolkit-commissioners-and-practitioners" TargetMode="External"/><Relationship Id="rId2" Type="http://schemas.openxmlformats.org/officeDocument/2006/relationships/hyperlink" Target="mailto:emma.taylor@migrationyorkshire.org.uk" TargetMode="External"/><Relationship Id="rId1" Type="http://schemas.openxmlformats.org/officeDocument/2006/relationships/slideLayout" Target="../slideLayouts/slideLayout2.xml"/><Relationship Id="rId5" Type="http://schemas.openxmlformats.org/officeDocument/2006/relationships/image" Target="../media/image80.jpeg"/><Relationship Id="rId4" Type="http://schemas.openxmlformats.org/officeDocument/2006/relationships/hyperlink" Target="https://www.migrationyorkshire.org.uk/research-entry/esol-needs-analysis-and-placement-refugee-learners-toolkit-providers" TargetMode="External"/></Relationships>
</file>

<file path=ppt/slides/_rels/slide9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bg object 16">
            <a:extLst>
              <a:ext uri="{FF2B5EF4-FFF2-40B4-BE49-F238E27FC236}">
                <a16:creationId xmlns:a16="http://schemas.microsoft.com/office/drawing/2014/main" id="{B8A42815-2363-2BD2-849B-4641C6C8157E}"/>
              </a:ext>
            </a:extLst>
          </p:cNvPr>
          <p:cNvSpPr/>
          <p:nvPr/>
        </p:nvSpPr>
        <p:spPr>
          <a:xfrm>
            <a:off x="0" y="3313"/>
            <a:ext cx="12193270" cy="6858000"/>
          </a:xfrm>
          <a:custGeom>
            <a:avLst/>
            <a:gdLst/>
            <a:ahLst/>
            <a:cxnLst/>
            <a:rect l="l" t="t" r="r" b="b"/>
            <a:pathLst>
              <a:path w="12193270" h="6858000">
                <a:moveTo>
                  <a:pt x="12193206" y="0"/>
                </a:moveTo>
                <a:lnTo>
                  <a:pt x="0" y="0"/>
                </a:lnTo>
                <a:lnTo>
                  <a:pt x="0" y="6858000"/>
                </a:lnTo>
                <a:lnTo>
                  <a:pt x="12193206" y="6858000"/>
                </a:lnTo>
                <a:lnTo>
                  <a:pt x="12193206" y="0"/>
                </a:lnTo>
                <a:close/>
              </a:path>
            </a:pathLst>
          </a:custGeom>
          <a:solidFill>
            <a:srgbClr val="FEF2D5"/>
          </a:solidFill>
        </p:spPr>
        <p:txBody>
          <a:bodyPr wrap="square" lIns="0" tIns="0" rIns="0" bIns="0" rtlCol="0"/>
          <a:lstStyle/>
          <a:p>
            <a:pPr algn="l" rtl="0"/>
            <a:endParaRPr/>
          </a:p>
        </p:txBody>
      </p:sp>
      <p:pic>
        <p:nvPicPr>
          <p:cNvPr id="12" name="Picture 11" descr="Shape, circle&#10;&#10;Description automatically generated">
            <a:extLst>
              <a:ext uri="{FF2B5EF4-FFF2-40B4-BE49-F238E27FC236}">
                <a16:creationId xmlns:a16="http://schemas.microsoft.com/office/drawing/2014/main" id="{5256A3BF-3041-E69F-557B-6E4EC071E4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31"/>
            <a:ext cx="12191999" cy="6861313"/>
          </a:xfrm>
          <a:prstGeom prst="rect">
            <a:avLst/>
          </a:prstGeom>
        </p:spPr>
      </p:pic>
      <p:pic>
        <p:nvPicPr>
          <p:cNvPr id="7" name="Picture 6" descr="A picture containing logo&#10;&#10;Description automatically generated">
            <a:extLst>
              <a:ext uri="{FF2B5EF4-FFF2-40B4-BE49-F238E27FC236}">
                <a16:creationId xmlns:a16="http://schemas.microsoft.com/office/drawing/2014/main" id="{6A533980-F2B7-3EEF-7609-D5EFD685CB5C}"/>
              </a:ext>
            </a:extLst>
          </p:cNvPr>
          <p:cNvPicPr>
            <a:picLocks noChangeAspect="1"/>
          </p:cNvPicPr>
          <p:nvPr/>
        </p:nvPicPr>
        <p:blipFill rotWithShape="1">
          <a:blip r:embed="rId3">
            <a:extLst>
              <a:ext uri="{28A0092B-C50C-407E-A947-70E740481C1C}">
                <a14:useLocalDpi xmlns:a14="http://schemas.microsoft.com/office/drawing/2010/main" val="0"/>
              </a:ext>
            </a:extLst>
          </a:blip>
          <a:srcRect l="3846" t="2655" r="4557" b="17699"/>
          <a:stretch/>
        </p:blipFill>
        <p:spPr>
          <a:xfrm>
            <a:off x="9296400" y="5638800"/>
            <a:ext cx="2478966" cy="780688"/>
          </a:xfrm>
          <a:prstGeom prst="rect">
            <a:avLst/>
          </a:prstGeom>
        </p:spPr>
      </p:pic>
      <p:sp>
        <p:nvSpPr>
          <p:cNvPr id="2" name="TextBox 1">
            <a:extLst>
              <a:ext uri="{FF2B5EF4-FFF2-40B4-BE49-F238E27FC236}">
                <a16:creationId xmlns:a16="http://schemas.microsoft.com/office/drawing/2014/main" id="{C5B474ED-4771-D52C-6D18-307306A34B1A}"/>
              </a:ext>
            </a:extLst>
          </p:cNvPr>
          <p:cNvSpPr txBox="1"/>
          <p:nvPr/>
        </p:nvSpPr>
        <p:spPr>
          <a:xfrm>
            <a:off x="381000" y="691691"/>
            <a:ext cx="11734800" cy="4524315"/>
          </a:xfrm>
          <a:prstGeom prst="rect">
            <a:avLst/>
          </a:prstGeom>
          <a:noFill/>
        </p:spPr>
        <p:txBody>
          <a:bodyPr wrap="square" rtlCol="0">
            <a:spAutoFit/>
          </a:bodyPr>
          <a:lstStyle/>
          <a:p>
            <a:pPr algn="l"/>
            <a:r>
              <a:rPr lang="en-GB" sz="7200" dirty="0">
                <a:solidFill>
                  <a:srgbClr val="2A206F"/>
                </a:solidFill>
                <a:latin typeface="Poppins"/>
                <a:cs typeface="Poppins"/>
              </a:rPr>
              <a:t>VCS Engagement</a:t>
            </a:r>
          </a:p>
          <a:p>
            <a:pPr algn="l"/>
            <a:r>
              <a:rPr lang="en-GB" sz="7200" dirty="0">
                <a:solidFill>
                  <a:srgbClr val="2A206F"/>
                </a:solidFill>
                <a:latin typeface="Poppins"/>
                <a:cs typeface="Poppins"/>
              </a:rPr>
              <a:t> Day 2024</a:t>
            </a:r>
          </a:p>
          <a:p>
            <a:pPr algn="l"/>
            <a:endParaRPr lang="en-GB" sz="7200" dirty="0">
              <a:solidFill>
                <a:srgbClr val="2A206F"/>
              </a:solidFill>
              <a:latin typeface="Poppins"/>
              <a:cs typeface="Poppins"/>
            </a:endParaRPr>
          </a:p>
          <a:p>
            <a:pPr algn="l"/>
            <a:r>
              <a:rPr lang="en-GB" sz="7200" dirty="0">
                <a:solidFill>
                  <a:srgbClr val="2A206F"/>
                </a:solidFill>
                <a:latin typeface="Poppins"/>
                <a:cs typeface="Poppins"/>
              </a:rPr>
              <a:t>Welcome!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9B2B356-B44A-512F-31F2-6AE8C414D7C7}"/>
              </a:ext>
            </a:extLst>
          </p:cNvPr>
          <p:cNvSpPr txBox="1"/>
          <p:nvPr/>
        </p:nvSpPr>
        <p:spPr>
          <a:xfrm>
            <a:off x="457200" y="1524000"/>
            <a:ext cx="11430000" cy="3970318"/>
          </a:xfrm>
          <a:prstGeom prst="rect">
            <a:avLst/>
          </a:prstGeom>
          <a:noFill/>
        </p:spPr>
        <p:txBody>
          <a:bodyPr wrap="square" lIns="91440" tIns="45720" rIns="91440" bIns="45720" rtlCol="0" anchor="t">
            <a:spAutoFit/>
          </a:bodyPr>
          <a:lstStyle/>
          <a:p>
            <a:pPr marL="285750" indent="-285750" algn="l">
              <a:buFont typeface="Arial" panose="020B0604020202020204" pitchFamily="34" charset="0"/>
              <a:buChar char="•"/>
            </a:pPr>
            <a:r>
              <a:rPr lang="en-US" sz="2800" dirty="0">
                <a:solidFill>
                  <a:srgbClr val="2A206F"/>
                </a:solidFill>
                <a:latin typeface="Poppins-Medium"/>
                <a:cs typeface="Poppins"/>
              </a:rPr>
              <a:t>Afghan resettlement looks set to continue into 2025 (both </a:t>
            </a:r>
            <a:r>
              <a:rPr lang="en-US" sz="2800" b="1" dirty="0">
                <a:solidFill>
                  <a:srgbClr val="2A206F"/>
                </a:solidFill>
                <a:latin typeface="Poppins-Medium"/>
                <a:cs typeface="Poppins"/>
              </a:rPr>
              <a:t>ARAP and ACRS</a:t>
            </a:r>
            <a:r>
              <a:rPr lang="en-US" sz="2800" dirty="0">
                <a:solidFill>
                  <a:srgbClr val="2A206F"/>
                </a:solidFill>
                <a:latin typeface="Poppins-Medium"/>
                <a:cs typeface="Poppins"/>
              </a:rPr>
              <a:t>)</a:t>
            </a:r>
          </a:p>
          <a:p>
            <a:pPr marL="285750" indent="-285750" algn="l" rtl="0">
              <a:buFont typeface="Arial" panose="020B0604020202020204" pitchFamily="34" charset="0"/>
              <a:buChar char="•"/>
            </a:pPr>
            <a:endParaRPr lang="en-US" sz="2800" dirty="0">
              <a:solidFill>
                <a:srgbClr val="2A206F"/>
              </a:solidFill>
              <a:latin typeface="Poppins"/>
              <a:cs typeface="Poppins"/>
            </a:endParaRPr>
          </a:p>
          <a:p>
            <a:pPr marL="285750" indent="-285750" algn="l" rtl="0">
              <a:buFont typeface="Arial" panose="020B0604020202020204" pitchFamily="34" charset="0"/>
              <a:buChar char="•"/>
            </a:pPr>
            <a:r>
              <a:rPr lang="en-US" sz="2800" dirty="0">
                <a:solidFill>
                  <a:srgbClr val="2A206F"/>
                </a:solidFill>
                <a:latin typeface="Poppins"/>
                <a:cs typeface="Poppins"/>
              </a:rPr>
              <a:t>Continuation of UKRS</a:t>
            </a:r>
          </a:p>
          <a:p>
            <a:pPr marL="285750" indent="-285750" algn="l" rtl="0">
              <a:buFont typeface="Arial" panose="020B0604020202020204" pitchFamily="34" charset="0"/>
              <a:buChar char="•"/>
            </a:pPr>
            <a:endParaRPr lang="en-US" sz="2800" dirty="0">
              <a:solidFill>
                <a:srgbClr val="2A206F"/>
              </a:solidFill>
              <a:latin typeface="Poppins"/>
              <a:cs typeface="Poppins"/>
            </a:endParaRPr>
          </a:p>
          <a:p>
            <a:pPr marL="285750" indent="-285750" algn="l" rtl="0">
              <a:buFont typeface="Arial" panose="020B0604020202020204" pitchFamily="34" charset="0"/>
              <a:buChar char="•"/>
            </a:pPr>
            <a:r>
              <a:rPr lang="en-US" sz="2800" dirty="0">
                <a:solidFill>
                  <a:srgbClr val="2A206F"/>
                </a:solidFill>
                <a:latin typeface="Poppins"/>
                <a:cs typeface="Poppins"/>
              </a:rPr>
              <a:t>Impact of global politics and conflicts</a:t>
            </a:r>
            <a:br>
              <a:rPr lang="en-US" sz="2800" dirty="0">
                <a:solidFill>
                  <a:srgbClr val="2A206F"/>
                </a:solidFill>
                <a:latin typeface="Poppins"/>
                <a:cs typeface="Poppins"/>
              </a:rPr>
            </a:br>
            <a:endParaRPr lang="en-US" sz="2800" dirty="0">
              <a:solidFill>
                <a:srgbClr val="2A206F"/>
              </a:solidFill>
              <a:latin typeface="Poppins"/>
              <a:cs typeface="Poppins"/>
            </a:endParaRPr>
          </a:p>
          <a:p>
            <a:pPr algn="l" rtl="0"/>
            <a:endParaRPr lang="en-US" sz="2800" dirty="0">
              <a:solidFill>
                <a:srgbClr val="2A206F"/>
              </a:solidFill>
              <a:latin typeface="Poppins"/>
              <a:cs typeface="Poppins"/>
            </a:endParaRPr>
          </a:p>
          <a:p>
            <a:pPr algn="l" rtl="0"/>
            <a:endParaRPr lang="en-US" sz="2800" dirty="0">
              <a:solidFill>
                <a:srgbClr val="2A206F"/>
              </a:solidFill>
              <a:latin typeface="Poppins"/>
              <a:cs typeface="Poppins"/>
            </a:endParaRPr>
          </a:p>
        </p:txBody>
      </p:sp>
      <p:sp>
        <p:nvSpPr>
          <p:cNvPr id="3" name="Rectangle 2">
            <a:extLst>
              <a:ext uri="{FF2B5EF4-FFF2-40B4-BE49-F238E27FC236}">
                <a16:creationId xmlns:a16="http://schemas.microsoft.com/office/drawing/2014/main" id="{E3794125-5984-1536-B614-E9826809A549}"/>
              </a:ext>
            </a:extLst>
          </p:cNvPr>
          <p:cNvSpPr/>
          <p:nvPr/>
        </p:nvSpPr>
        <p:spPr>
          <a:xfrm>
            <a:off x="457199" y="523220"/>
            <a:ext cx="7848601" cy="543580"/>
          </a:xfrm>
          <a:prstGeom prst="rect">
            <a:avLst/>
          </a:prstGeom>
          <a:solidFill>
            <a:srgbClr val="35A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8" name="TextBox 7">
            <a:extLst>
              <a:ext uri="{FF2B5EF4-FFF2-40B4-BE49-F238E27FC236}">
                <a16:creationId xmlns:a16="http://schemas.microsoft.com/office/drawing/2014/main" id="{FE0C4B3D-FBF4-B1ED-43F9-6A5824AAB071}"/>
              </a:ext>
            </a:extLst>
          </p:cNvPr>
          <p:cNvSpPr txBox="1"/>
          <p:nvPr/>
        </p:nvSpPr>
        <p:spPr>
          <a:xfrm>
            <a:off x="457200" y="543580"/>
            <a:ext cx="7772400" cy="523220"/>
          </a:xfrm>
          <a:prstGeom prst="rect">
            <a:avLst/>
          </a:prstGeom>
          <a:noFill/>
        </p:spPr>
        <p:txBody>
          <a:bodyPr wrap="square" rtlCol="0">
            <a:spAutoFit/>
          </a:bodyPr>
          <a:lstStyle/>
          <a:p>
            <a:r>
              <a:rPr lang="en-GB" sz="2800" dirty="0">
                <a:solidFill>
                  <a:schemeClr val="bg1"/>
                </a:solidFill>
                <a:effectLst/>
                <a:latin typeface="Poppins Medium" pitchFamily="2" charset="77"/>
                <a:cs typeface="Poppins Medium" pitchFamily="2" charset="77"/>
              </a:rPr>
              <a:t>Resettlement – what's on the horizon?</a:t>
            </a:r>
          </a:p>
        </p:txBody>
      </p:sp>
    </p:spTree>
    <p:extLst>
      <p:ext uri="{BB962C8B-B14F-4D97-AF65-F5344CB8AC3E}">
        <p14:creationId xmlns:p14="http://schemas.microsoft.com/office/powerpoint/2010/main" val="107402747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00D26B1-3BEB-FCCE-EC23-2C526CAC682E}"/>
              </a:ext>
            </a:extLst>
          </p:cNvPr>
          <p:cNvSpPr/>
          <p:nvPr/>
        </p:nvSpPr>
        <p:spPr>
          <a:xfrm>
            <a:off x="457199" y="523220"/>
            <a:ext cx="7848601" cy="543580"/>
          </a:xfrm>
          <a:prstGeom prst="rect">
            <a:avLst/>
          </a:prstGeom>
          <a:solidFill>
            <a:srgbClr val="2E8A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 name="TextBox 3">
            <a:extLst>
              <a:ext uri="{FF2B5EF4-FFF2-40B4-BE49-F238E27FC236}">
                <a16:creationId xmlns:a16="http://schemas.microsoft.com/office/drawing/2014/main" id="{9E2E97DA-A0DB-3D92-C382-60816A1DD165}"/>
              </a:ext>
            </a:extLst>
          </p:cNvPr>
          <p:cNvSpPr txBox="1"/>
          <p:nvPr/>
        </p:nvSpPr>
        <p:spPr>
          <a:xfrm>
            <a:off x="457200" y="543580"/>
            <a:ext cx="7772400" cy="523220"/>
          </a:xfrm>
          <a:prstGeom prst="rect">
            <a:avLst/>
          </a:prstGeom>
          <a:noFill/>
        </p:spPr>
        <p:txBody>
          <a:bodyPr wrap="square" rtlCol="0">
            <a:spAutoFit/>
          </a:bodyPr>
          <a:lstStyle/>
          <a:p>
            <a:r>
              <a:rPr lang="en-GB" sz="2800" dirty="0">
                <a:solidFill>
                  <a:schemeClr val="bg1"/>
                </a:solidFill>
                <a:effectLst/>
                <a:latin typeface="Poppins Medium" pitchFamily="2" charset="77"/>
                <a:cs typeface="Poppins Medium" pitchFamily="2" charset="77"/>
              </a:rPr>
              <a:t>Context Setting – ESOL &amp; Belonging</a:t>
            </a:r>
          </a:p>
        </p:txBody>
      </p:sp>
      <p:sp>
        <p:nvSpPr>
          <p:cNvPr id="5" name="TextBox 4">
            <a:extLst>
              <a:ext uri="{FF2B5EF4-FFF2-40B4-BE49-F238E27FC236}">
                <a16:creationId xmlns:a16="http://schemas.microsoft.com/office/drawing/2014/main" id="{79B2B356-B44A-512F-31F2-6AE8C414D7C7}"/>
              </a:ext>
            </a:extLst>
          </p:cNvPr>
          <p:cNvSpPr txBox="1"/>
          <p:nvPr/>
        </p:nvSpPr>
        <p:spPr>
          <a:xfrm>
            <a:off x="457200" y="1524000"/>
            <a:ext cx="5791200" cy="2062103"/>
          </a:xfrm>
          <a:prstGeom prst="rect">
            <a:avLst/>
          </a:prstGeom>
          <a:noFill/>
        </p:spPr>
        <p:txBody>
          <a:bodyPr wrap="square" rtlCol="0">
            <a:spAutoFit/>
          </a:bodyPr>
          <a:lstStyle/>
          <a:p>
            <a:pPr marL="285750" indent="-285750" algn="l" rtl="0">
              <a:buFont typeface="Arial" panose="020B0604020202020204" pitchFamily="34" charset="0"/>
              <a:buChar char="•"/>
            </a:pPr>
            <a:r>
              <a:rPr lang="en-US" sz="3200" dirty="0">
                <a:solidFill>
                  <a:srgbClr val="2A206F"/>
                </a:solidFill>
                <a:latin typeface="Poppins" pitchFamily="2" charset="77"/>
                <a:cs typeface="Poppins" pitchFamily="2" charset="77"/>
              </a:rPr>
              <a:t>How do we embed, champion, facilitate, explain, show the value of...?</a:t>
            </a:r>
          </a:p>
        </p:txBody>
      </p:sp>
      <p:pic>
        <p:nvPicPr>
          <p:cNvPr id="6" name="Picture 5" descr="A group of people sitting in a room&#10;&#10;Description automatically generated with low confidence">
            <a:extLst>
              <a:ext uri="{FF2B5EF4-FFF2-40B4-BE49-F238E27FC236}">
                <a16:creationId xmlns:a16="http://schemas.microsoft.com/office/drawing/2014/main" id="{F5A49F6A-C597-40E6-C3E6-F6F7919F0E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62135" y="2133600"/>
            <a:ext cx="4678527" cy="4343400"/>
          </a:xfrm>
          <a:prstGeom prst="rect">
            <a:avLst/>
          </a:prstGeom>
        </p:spPr>
      </p:pic>
    </p:spTree>
    <p:extLst>
      <p:ext uri="{BB962C8B-B14F-4D97-AF65-F5344CB8AC3E}">
        <p14:creationId xmlns:p14="http://schemas.microsoft.com/office/powerpoint/2010/main" val="372847385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00D26B1-3BEB-FCCE-EC23-2C526CAC682E}"/>
              </a:ext>
            </a:extLst>
          </p:cNvPr>
          <p:cNvSpPr/>
          <p:nvPr/>
        </p:nvSpPr>
        <p:spPr>
          <a:xfrm>
            <a:off x="457199" y="523220"/>
            <a:ext cx="7848601" cy="543580"/>
          </a:xfrm>
          <a:prstGeom prst="rect">
            <a:avLst/>
          </a:prstGeom>
          <a:solidFill>
            <a:srgbClr val="2E8A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 name="TextBox 3">
            <a:extLst>
              <a:ext uri="{FF2B5EF4-FFF2-40B4-BE49-F238E27FC236}">
                <a16:creationId xmlns:a16="http://schemas.microsoft.com/office/drawing/2014/main" id="{9E2E97DA-A0DB-3D92-C382-60816A1DD165}"/>
              </a:ext>
            </a:extLst>
          </p:cNvPr>
          <p:cNvSpPr txBox="1"/>
          <p:nvPr/>
        </p:nvSpPr>
        <p:spPr>
          <a:xfrm>
            <a:off x="457200" y="543580"/>
            <a:ext cx="7772400" cy="461665"/>
          </a:xfrm>
          <a:prstGeom prst="rect">
            <a:avLst/>
          </a:prstGeom>
          <a:noFill/>
        </p:spPr>
        <p:txBody>
          <a:bodyPr wrap="square" rtlCol="0">
            <a:spAutoFit/>
          </a:bodyPr>
          <a:lstStyle/>
          <a:p>
            <a:r>
              <a:rPr lang="en-GB" sz="2400" dirty="0">
                <a:solidFill>
                  <a:schemeClr val="bg1"/>
                </a:solidFill>
                <a:effectLst/>
                <a:latin typeface="Poppins Medium" pitchFamily="2" charset="77"/>
                <a:cs typeface="Poppins Medium" pitchFamily="2" charset="77"/>
              </a:rPr>
              <a:t>Examples of how ESOL is embedded  (or not)</a:t>
            </a:r>
          </a:p>
        </p:txBody>
      </p:sp>
      <p:sp>
        <p:nvSpPr>
          <p:cNvPr id="5" name="TextBox 4">
            <a:extLst>
              <a:ext uri="{FF2B5EF4-FFF2-40B4-BE49-F238E27FC236}">
                <a16:creationId xmlns:a16="http://schemas.microsoft.com/office/drawing/2014/main" id="{79B2B356-B44A-512F-31F2-6AE8C414D7C7}"/>
              </a:ext>
            </a:extLst>
          </p:cNvPr>
          <p:cNvSpPr txBox="1"/>
          <p:nvPr/>
        </p:nvSpPr>
        <p:spPr>
          <a:xfrm>
            <a:off x="457200" y="1524000"/>
            <a:ext cx="5791200" cy="1569660"/>
          </a:xfrm>
          <a:prstGeom prst="rect">
            <a:avLst/>
          </a:prstGeom>
          <a:noFill/>
        </p:spPr>
        <p:txBody>
          <a:bodyPr wrap="square" rtlCol="0">
            <a:spAutoFit/>
          </a:bodyPr>
          <a:lstStyle/>
          <a:p>
            <a:pPr marL="285750" indent="-285750" algn="l" rtl="0">
              <a:buFont typeface="Arial" panose="020B0604020202020204" pitchFamily="34" charset="0"/>
              <a:buChar char="•"/>
            </a:pPr>
            <a:r>
              <a:rPr lang="en-US" sz="2400" dirty="0">
                <a:solidFill>
                  <a:srgbClr val="2A206F"/>
                </a:solidFill>
                <a:latin typeface="Poppins" pitchFamily="2" charset="77"/>
                <a:cs typeface="Poppins" pitchFamily="2" charset="77"/>
              </a:rPr>
              <a:t>Positive or negative examples from your </a:t>
            </a:r>
            <a:r>
              <a:rPr lang="en-US" sz="2400" dirty="0" err="1">
                <a:solidFill>
                  <a:srgbClr val="2A206F"/>
                </a:solidFill>
                <a:latin typeface="Poppins" pitchFamily="2" charset="77"/>
                <a:cs typeface="Poppins" pitchFamily="2" charset="77"/>
              </a:rPr>
              <a:t>organisation</a:t>
            </a:r>
            <a:r>
              <a:rPr lang="en-US" sz="2400" dirty="0">
                <a:solidFill>
                  <a:srgbClr val="2A206F"/>
                </a:solidFill>
                <a:latin typeface="Poppins" pitchFamily="2" charset="77"/>
                <a:cs typeface="Poppins" pitchFamily="2" charset="77"/>
              </a:rPr>
              <a:t> or community of how ESOL can or is embedded.</a:t>
            </a:r>
          </a:p>
        </p:txBody>
      </p:sp>
      <p:pic>
        <p:nvPicPr>
          <p:cNvPr id="3" name="Picture 2" descr="A group of people sitting at a table&#10;&#10;Description automatically generated with medium confidence">
            <a:extLst>
              <a:ext uri="{FF2B5EF4-FFF2-40B4-BE49-F238E27FC236}">
                <a16:creationId xmlns:a16="http://schemas.microsoft.com/office/drawing/2014/main" id="{501F5316-FD64-88CA-9CF3-24ABA01BC3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73206" y="3048000"/>
            <a:ext cx="4861594" cy="3810000"/>
          </a:xfrm>
          <a:prstGeom prst="rect">
            <a:avLst/>
          </a:prstGeom>
        </p:spPr>
      </p:pic>
    </p:spTree>
    <p:extLst>
      <p:ext uri="{BB962C8B-B14F-4D97-AF65-F5344CB8AC3E}">
        <p14:creationId xmlns:p14="http://schemas.microsoft.com/office/powerpoint/2010/main" val="358443922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9B2B356-B44A-512F-31F2-6AE8C414D7C7}"/>
              </a:ext>
            </a:extLst>
          </p:cNvPr>
          <p:cNvSpPr txBox="1"/>
          <p:nvPr/>
        </p:nvSpPr>
        <p:spPr>
          <a:xfrm>
            <a:off x="582134" y="838200"/>
            <a:ext cx="7266466" cy="3970318"/>
          </a:xfrm>
          <a:prstGeom prst="rect">
            <a:avLst/>
          </a:prstGeom>
          <a:noFill/>
        </p:spPr>
        <p:txBody>
          <a:bodyPr wrap="square" rtlCol="0">
            <a:spAutoFit/>
          </a:bodyPr>
          <a:lstStyle/>
          <a:p>
            <a:pPr algn="l" rtl="0"/>
            <a:r>
              <a:rPr lang="en-GB" sz="2800" dirty="0">
                <a:solidFill>
                  <a:srgbClr val="2A206F"/>
                </a:solidFill>
                <a:effectLst/>
                <a:latin typeface="Poppins Medium" pitchFamily="2" charset="77"/>
                <a:cs typeface="Poppins Medium" pitchFamily="2" charset="77"/>
              </a:rPr>
              <a:t>Does your organisation recognise ESOL as a key part of belonging?</a:t>
            </a:r>
          </a:p>
          <a:p>
            <a:pPr algn="l" rtl="0"/>
            <a:endParaRPr lang="en-GB" sz="2800" dirty="0">
              <a:solidFill>
                <a:srgbClr val="2A206F"/>
              </a:solidFill>
              <a:effectLst/>
              <a:latin typeface="Poppins Medium" pitchFamily="2" charset="77"/>
              <a:cs typeface="Poppins Medium" pitchFamily="2" charset="77"/>
            </a:endParaRPr>
          </a:p>
          <a:p>
            <a:pPr marL="285750" indent="-285750" algn="l" rtl="0">
              <a:buFont typeface="Arial" panose="020B0604020202020204" pitchFamily="34" charset="0"/>
              <a:buChar char="•"/>
            </a:pPr>
            <a:endParaRPr lang="en-US" sz="2400" dirty="0">
              <a:solidFill>
                <a:srgbClr val="2A206F"/>
              </a:solidFill>
              <a:latin typeface="Poppins" pitchFamily="2" charset="77"/>
              <a:cs typeface="Poppins" pitchFamily="2" charset="77"/>
            </a:endParaRPr>
          </a:p>
          <a:p>
            <a:pPr marL="285750" indent="-285750" algn="l" rtl="0">
              <a:buFont typeface="Arial" panose="020B0604020202020204" pitchFamily="34" charset="0"/>
              <a:buChar char="•"/>
            </a:pPr>
            <a:r>
              <a:rPr lang="en-US" sz="2400" dirty="0">
                <a:solidFill>
                  <a:srgbClr val="2A206F"/>
                </a:solidFill>
                <a:latin typeface="Poppins" pitchFamily="2" charset="77"/>
                <a:cs typeface="Poppins" pitchFamily="2" charset="77"/>
              </a:rPr>
              <a:t>Give examples of how it does or doesn't…</a:t>
            </a:r>
          </a:p>
          <a:p>
            <a:pPr marL="285750" indent="-285750" algn="l" rtl="0">
              <a:buFont typeface="Arial" panose="020B0604020202020204" pitchFamily="34" charset="0"/>
              <a:buChar char="•"/>
            </a:pPr>
            <a:endParaRPr lang="en-US" sz="2400" dirty="0">
              <a:solidFill>
                <a:srgbClr val="2A206F"/>
              </a:solidFill>
              <a:latin typeface="Poppins" pitchFamily="2" charset="77"/>
              <a:cs typeface="Poppins" pitchFamily="2" charset="77"/>
            </a:endParaRPr>
          </a:p>
          <a:p>
            <a:pPr marL="285750" indent="-285750" algn="l" rtl="0">
              <a:buFont typeface="Arial" panose="020B0604020202020204" pitchFamily="34" charset="0"/>
              <a:buChar char="•"/>
            </a:pPr>
            <a:r>
              <a:rPr lang="en-US" sz="2400" dirty="0">
                <a:solidFill>
                  <a:srgbClr val="2A206F"/>
                </a:solidFill>
                <a:latin typeface="Poppins" pitchFamily="2" charset="77"/>
                <a:cs typeface="Poppins" pitchFamily="2" charset="77"/>
              </a:rPr>
              <a:t>What can YOU do to influence?</a:t>
            </a:r>
          </a:p>
          <a:p>
            <a:pPr marL="285750" indent="-285750" algn="l" rtl="0">
              <a:buFont typeface="Arial" panose="020B0604020202020204" pitchFamily="34" charset="0"/>
              <a:buChar char="•"/>
            </a:pPr>
            <a:endParaRPr lang="en-US" sz="2400" dirty="0">
              <a:solidFill>
                <a:srgbClr val="2A206F"/>
              </a:solidFill>
              <a:latin typeface="Poppins" pitchFamily="2" charset="77"/>
              <a:cs typeface="Poppins" pitchFamily="2" charset="77"/>
            </a:endParaRPr>
          </a:p>
          <a:p>
            <a:pPr marL="285750" indent="-285750" algn="l" rtl="0">
              <a:buFont typeface="Arial" panose="020B0604020202020204" pitchFamily="34" charset="0"/>
              <a:buChar char="•"/>
            </a:pPr>
            <a:r>
              <a:rPr lang="en-US" sz="2400" dirty="0">
                <a:solidFill>
                  <a:srgbClr val="2A206F"/>
                </a:solidFill>
                <a:latin typeface="Poppins" pitchFamily="2" charset="77"/>
                <a:cs typeface="Poppins" pitchFamily="2" charset="77"/>
              </a:rPr>
              <a:t>What can you take away from this workshop?</a:t>
            </a:r>
          </a:p>
        </p:txBody>
      </p:sp>
      <p:pic>
        <p:nvPicPr>
          <p:cNvPr id="3" name="Picture 2">
            <a:extLst>
              <a:ext uri="{FF2B5EF4-FFF2-40B4-BE49-F238E27FC236}">
                <a16:creationId xmlns:a16="http://schemas.microsoft.com/office/drawing/2014/main" id="{C260D58B-65F9-434E-98F6-06F3FDA999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7600" y="1670923"/>
            <a:ext cx="4115227" cy="4876800"/>
          </a:xfrm>
          <a:prstGeom prst="rect">
            <a:avLst/>
          </a:prstGeom>
        </p:spPr>
      </p:pic>
    </p:spTree>
    <p:extLst>
      <p:ext uri="{BB962C8B-B14F-4D97-AF65-F5344CB8AC3E}">
        <p14:creationId xmlns:p14="http://schemas.microsoft.com/office/powerpoint/2010/main" val="102641021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3270" cy="6858000"/>
          </a:xfrm>
          <a:custGeom>
            <a:avLst/>
            <a:gdLst/>
            <a:ahLst/>
            <a:cxnLst/>
            <a:rect l="l" t="t" r="r" b="b"/>
            <a:pathLst>
              <a:path w="12193270" h="6858000">
                <a:moveTo>
                  <a:pt x="12193206" y="0"/>
                </a:moveTo>
                <a:lnTo>
                  <a:pt x="0" y="0"/>
                </a:lnTo>
                <a:lnTo>
                  <a:pt x="0" y="6858000"/>
                </a:lnTo>
                <a:lnTo>
                  <a:pt x="12193206" y="6858000"/>
                </a:lnTo>
                <a:lnTo>
                  <a:pt x="12193206" y="0"/>
                </a:lnTo>
                <a:close/>
              </a:path>
            </a:pathLst>
          </a:custGeom>
          <a:solidFill>
            <a:srgbClr val="FEF2D5"/>
          </a:solidFill>
        </p:spPr>
        <p:txBody>
          <a:bodyPr wrap="square" lIns="0" tIns="0" rIns="0" bIns="0" rtlCol="0"/>
          <a:lstStyle/>
          <a:p>
            <a:pPr algn="l" rtl="0"/>
            <a:endParaRPr/>
          </a:p>
        </p:txBody>
      </p:sp>
      <p:sp>
        <p:nvSpPr>
          <p:cNvPr id="3" name="object 3"/>
          <p:cNvSpPr/>
          <p:nvPr/>
        </p:nvSpPr>
        <p:spPr>
          <a:xfrm>
            <a:off x="0" y="0"/>
            <a:ext cx="10579100" cy="6858000"/>
          </a:xfrm>
          <a:custGeom>
            <a:avLst/>
            <a:gdLst/>
            <a:ahLst/>
            <a:cxnLst/>
            <a:rect l="l" t="t" r="r" b="b"/>
            <a:pathLst>
              <a:path w="10579100" h="6858000">
                <a:moveTo>
                  <a:pt x="10530070" y="0"/>
                </a:moveTo>
                <a:lnTo>
                  <a:pt x="0" y="0"/>
                </a:lnTo>
                <a:lnTo>
                  <a:pt x="0" y="6858000"/>
                </a:lnTo>
                <a:lnTo>
                  <a:pt x="7208843" y="6858000"/>
                </a:lnTo>
                <a:lnTo>
                  <a:pt x="7236188" y="6841167"/>
                </a:lnTo>
                <a:lnTo>
                  <a:pt x="7282377" y="6812240"/>
                </a:lnTo>
                <a:lnTo>
                  <a:pt x="7328326" y="6782969"/>
                </a:lnTo>
                <a:lnTo>
                  <a:pt x="7374033" y="6753354"/>
                </a:lnTo>
                <a:lnTo>
                  <a:pt x="7419497" y="6723398"/>
                </a:lnTo>
                <a:lnTo>
                  <a:pt x="7464716" y="6693101"/>
                </a:lnTo>
                <a:lnTo>
                  <a:pt x="7509687" y="6662467"/>
                </a:lnTo>
                <a:lnTo>
                  <a:pt x="7554409" y="6631496"/>
                </a:lnTo>
                <a:lnTo>
                  <a:pt x="7598881" y="6600191"/>
                </a:lnTo>
                <a:lnTo>
                  <a:pt x="7643100" y="6568553"/>
                </a:lnTo>
                <a:lnTo>
                  <a:pt x="7687064" y="6536585"/>
                </a:lnTo>
                <a:lnTo>
                  <a:pt x="7730773" y="6504287"/>
                </a:lnTo>
                <a:lnTo>
                  <a:pt x="7774223" y="6471663"/>
                </a:lnTo>
                <a:lnTo>
                  <a:pt x="7817414" y="6438713"/>
                </a:lnTo>
                <a:lnTo>
                  <a:pt x="7860342" y="6405439"/>
                </a:lnTo>
                <a:lnTo>
                  <a:pt x="7903008" y="6371844"/>
                </a:lnTo>
                <a:lnTo>
                  <a:pt x="7945407" y="6337930"/>
                </a:lnTo>
                <a:lnTo>
                  <a:pt x="7987540" y="6303697"/>
                </a:lnTo>
                <a:lnTo>
                  <a:pt x="8029404" y="6269148"/>
                </a:lnTo>
                <a:lnTo>
                  <a:pt x="8070997" y="6234284"/>
                </a:lnTo>
                <a:lnTo>
                  <a:pt x="8112318" y="6199108"/>
                </a:lnTo>
                <a:lnTo>
                  <a:pt x="8153364" y="6163621"/>
                </a:lnTo>
                <a:lnTo>
                  <a:pt x="8194133" y="6127825"/>
                </a:lnTo>
                <a:lnTo>
                  <a:pt x="8234625" y="6091722"/>
                </a:lnTo>
                <a:lnTo>
                  <a:pt x="8274837" y="6055314"/>
                </a:lnTo>
                <a:lnTo>
                  <a:pt x="8314767" y="6018602"/>
                </a:lnTo>
                <a:lnTo>
                  <a:pt x="8354414" y="5981589"/>
                </a:lnTo>
                <a:lnTo>
                  <a:pt x="8393775" y="5944275"/>
                </a:lnTo>
                <a:lnTo>
                  <a:pt x="8432850" y="5906664"/>
                </a:lnTo>
                <a:lnTo>
                  <a:pt x="8471635" y="5868756"/>
                </a:lnTo>
                <a:lnTo>
                  <a:pt x="8510130" y="5830554"/>
                </a:lnTo>
                <a:lnTo>
                  <a:pt x="8548332" y="5792060"/>
                </a:lnTo>
                <a:lnTo>
                  <a:pt x="8586239" y="5753274"/>
                </a:lnTo>
                <a:lnTo>
                  <a:pt x="8623850" y="5714200"/>
                </a:lnTo>
                <a:lnTo>
                  <a:pt x="8661164" y="5674839"/>
                </a:lnTo>
                <a:lnTo>
                  <a:pt x="8698177" y="5635192"/>
                </a:lnTo>
                <a:lnTo>
                  <a:pt x="8734889" y="5595262"/>
                </a:lnTo>
                <a:lnTo>
                  <a:pt x="8771297" y="5555050"/>
                </a:lnTo>
                <a:lnTo>
                  <a:pt x="8807400" y="5514558"/>
                </a:lnTo>
                <a:lnTo>
                  <a:pt x="8843196" y="5473788"/>
                </a:lnTo>
                <a:lnTo>
                  <a:pt x="8878683" y="5432742"/>
                </a:lnTo>
                <a:lnTo>
                  <a:pt x="8913859" y="5391421"/>
                </a:lnTo>
                <a:lnTo>
                  <a:pt x="8948722" y="5349828"/>
                </a:lnTo>
                <a:lnTo>
                  <a:pt x="8983271" y="5307964"/>
                </a:lnTo>
                <a:lnTo>
                  <a:pt x="9017504" y="5265832"/>
                </a:lnTo>
                <a:lnTo>
                  <a:pt x="9051419" y="5223432"/>
                </a:lnTo>
                <a:lnTo>
                  <a:pt x="9085014" y="5180766"/>
                </a:lnTo>
                <a:lnTo>
                  <a:pt x="9118287" y="5137838"/>
                </a:lnTo>
                <a:lnTo>
                  <a:pt x="9151237" y="5094647"/>
                </a:lnTo>
                <a:lnTo>
                  <a:pt x="9183862" y="5051197"/>
                </a:lnTo>
                <a:lnTo>
                  <a:pt x="9216159" y="5007488"/>
                </a:lnTo>
                <a:lnTo>
                  <a:pt x="9248127" y="4963524"/>
                </a:lnTo>
                <a:lnTo>
                  <a:pt x="9279765" y="4919305"/>
                </a:lnTo>
                <a:lnTo>
                  <a:pt x="9311070" y="4874833"/>
                </a:lnTo>
                <a:lnTo>
                  <a:pt x="9342041" y="4830111"/>
                </a:lnTo>
                <a:lnTo>
                  <a:pt x="9372675" y="4785139"/>
                </a:lnTo>
                <a:lnTo>
                  <a:pt x="9402971" y="4739921"/>
                </a:lnTo>
                <a:lnTo>
                  <a:pt x="9432928" y="4694457"/>
                </a:lnTo>
                <a:lnTo>
                  <a:pt x="9462543" y="4648750"/>
                </a:lnTo>
                <a:lnTo>
                  <a:pt x="9491814" y="4602801"/>
                </a:lnTo>
                <a:lnTo>
                  <a:pt x="9520740" y="4556612"/>
                </a:lnTo>
                <a:lnTo>
                  <a:pt x="9549319" y="4510185"/>
                </a:lnTo>
                <a:lnTo>
                  <a:pt x="9577549" y="4463522"/>
                </a:lnTo>
                <a:lnTo>
                  <a:pt x="9605428" y="4416624"/>
                </a:lnTo>
                <a:lnTo>
                  <a:pt x="9632955" y="4369494"/>
                </a:lnTo>
                <a:lnTo>
                  <a:pt x="9660127" y="4322133"/>
                </a:lnTo>
                <a:lnTo>
                  <a:pt x="9686943" y="4274543"/>
                </a:lnTo>
                <a:lnTo>
                  <a:pt x="9713401" y="4226726"/>
                </a:lnTo>
                <a:lnTo>
                  <a:pt x="9739499" y="4178684"/>
                </a:lnTo>
                <a:lnTo>
                  <a:pt x="9765236" y="4130418"/>
                </a:lnTo>
                <a:lnTo>
                  <a:pt x="9790609" y="4081930"/>
                </a:lnTo>
                <a:lnTo>
                  <a:pt x="9815617" y="4033223"/>
                </a:lnTo>
                <a:lnTo>
                  <a:pt x="9840257" y="3984297"/>
                </a:lnTo>
                <a:lnTo>
                  <a:pt x="9864529" y="3935156"/>
                </a:lnTo>
                <a:lnTo>
                  <a:pt x="9888430" y="3885800"/>
                </a:lnTo>
                <a:lnTo>
                  <a:pt x="9911958" y="3836231"/>
                </a:lnTo>
                <a:lnTo>
                  <a:pt x="9935112" y="3786451"/>
                </a:lnTo>
                <a:lnTo>
                  <a:pt x="9957889" y="3736463"/>
                </a:lnTo>
                <a:lnTo>
                  <a:pt x="9980289" y="3686267"/>
                </a:lnTo>
                <a:lnTo>
                  <a:pt x="10002309" y="3635866"/>
                </a:lnTo>
                <a:lnTo>
                  <a:pt x="10023947" y="3585262"/>
                </a:lnTo>
                <a:lnTo>
                  <a:pt x="10045201" y="3534456"/>
                </a:lnTo>
                <a:lnTo>
                  <a:pt x="10066071" y="3483450"/>
                </a:lnTo>
                <a:lnTo>
                  <a:pt x="10086553" y="3432245"/>
                </a:lnTo>
                <a:lnTo>
                  <a:pt x="10106646" y="3380845"/>
                </a:lnTo>
                <a:lnTo>
                  <a:pt x="10126349" y="3329250"/>
                </a:lnTo>
                <a:lnTo>
                  <a:pt x="10145659" y="3277463"/>
                </a:lnTo>
                <a:lnTo>
                  <a:pt x="10164574" y="3225485"/>
                </a:lnTo>
                <a:lnTo>
                  <a:pt x="10183093" y="3173318"/>
                </a:lnTo>
                <a:lnTo>
                  <a:pt x="10201215" y="3120964"/>
                </a:lnTo>
                <a:lnTo>
                  <a:pt x="10218936" y="3068424"/>
                </a:lnTo>
                <a:lnTo>
                  <a:pt x="10236256" y="3015701"/>
                </a:lnTo>
                <a:lnTo>
                  <a:pt x="10253172" y="2962796"/>
                </a:lnTo>
                <a:lnTo>
                  <a:pt x="10269683" y="2909711"/>
                </a:lnTo>
                <a:lnTo>
                  <a:pt x="10285787" y="2856449"/>
                </a:lnTo>
                <a:lnTo>
                  <a:pt x="10301482" y="2803010"/>
                </a:lnTo>
                <a:lnTo>
                  <a:pt x="10316766" y="2749396"/>
                </a:lnTo>
                <a:lnTo>
                  <a:pt x="10331638" y="2695610"/>
                </a:lnTo>
                <a:lnTo>
                  <a:pt x="10346095" y="2641653"/>
                </a:lnTo>
                <a:lnTo>
                  <a:pt x="10360136" y="2587528"/>
                </a:lnTo>
                <a:lnTo>
                  <a:pt x="10373759" y="2533235"/>
                </a:lnTo>
                <a:lnTo>
                  <a:pt x="10386962" y="2478777"/>
                </a:lnTo>
                <a:lnTo>
                  <a:pt x="10399744" y="2424155"/>
                </a:lnTo>
                <a:lnTo>
                  <a:pt x="10412102" y="2369371"/>
                </a:lnTo>
                <a:lnTo>
                  <a:pt x="10424035" y="2314428"/>
                </a:lnTo>
                <a:lnTo>
                  <a:pt x="10435540" y="2259327"/>
                </a:lnTo>
                <a:lnTo>
                  <a:pt x="10446617" y="2204069"/>
                </a:lnTo>
                <a:lnTo>
                  <a:pt x="10457263" y="2148657"/>
                </a:lnTo>
                <a:lnTo>
                  <a:pt x="10467476" y="2093092"/>
                </a:lnTo>
                <a:lnTo>
                  <a:pt x="10477255" y="2037377"/>
                </a:lnTo>
                <a:lnTo>
                  <a:pt x="10486598" y="1981512"/>
                </a:lnTo>
                <a:lnTo>
                  <a:pt x="10495502" y="1925501"/>
                </a:lnTo>
                <a:lnTo>
                  <a:pt x="10503967" y="1869344"/>
                </a:lnTo>
                <a:lnTo>
                  <a:pt x="10511991" y="1813044"/>
                </a:lnTo>
                <a:lnTo>
                  <a:pt x="10519570" y="1756601"/>
                </a:lnTo>
                <a:lnTo>
                  <a:pt x="10526705" y="1700019"/>
                </a:lnTo>
                <a:lnTo>
                  <a:pt x="10533392" y="1643299"/>
                </a:lnTo>
                <a:lnTo>
                  <a:pt x="10539631" y="1586443"/>
                </a:lnTo>
                <a:lnTo>
                  <a:pt x="10545418" y="1529452"/>
                </a:lnTo>
                <a:lnTo>
                  <a:pt x="10550753" y="1472329"/>
                </a:lnTo>
                <a:lnTo>
                  <a:pt x="10555634" y="1415075"/>
                </a:lnTo>
                <a:lnTo>
                  <a:pt x="10560059" y="1357692"/>
                </a:lnTo>
                <a:lnTo>
                  <a:pt x="10564025" y="1300181"/>
                </a:lnTo>
                <a:lnTo>
                  <a:pt x="10567532" y="1242546"/>
                </a:lnTo>
                <a:lnTo>
                  <a:pt x="10570577" y="1184787"/>
                </a:lnTo>
                <a:lnTo>
                  <a:pt x="10573158" y="1126906"/>
                </a:lnTo>
                <a:lnTo>
                  <a:pt x="10575274" y="1068905"/>
                </a:lnTo>
                <a:lnTo>
                  <a:pt x="10576924" y="1010786"/>
                </a:lnTo>
                <a:lnTo>
                  <a:pt x="10578104" y="952551"/>
                </a:lnTo>
                <a:lnTo>
                  <a:pt x="10578813" y="894202"/>
                </a:lnTo>
                <a:lnTo>
                  <a:pt x="10579050" y="835740"/>
                </a:lnTo>
                <a:lnTo>
                  <a:pt x="10578813" y="777277"/>
                </a:lnTo>
                <a:lnTo>
                  <a:pt x="10578104" y="718928"/>
                </a:lnTo>
                <a:lnTo>
                  <a:pt x="10576924" y="660692"/>
                </a:lnTo>
                <a:lnTo>
                  <a:pt x="10575274" y="602573"/>
                </a:lnTo>
                <a:lnTo>
                  <a:pt x="10573158" y="544572"/>
                </a:lnTo>
                <a:lnTo>
                  <a:pt x="10570577" y="486691"/>
                </a:lnTo>
                <a:lnTo>
                  <a:pt x="10567532" y="428932"/>
                </a:lnTo>
                <a:lnTo>
                  <a:pt x="10564025" y="371296"/>
                </a:lnTo>
                <a:lnTo>
                  <a:pt x="10560059" y="313786"/>
                </a:lnTo>
                <a:lnTo>
                  <a:pt x="10555634" y="256403"/>
                </a:lnTo>
                <a:lnTo>
                  <a:pt x="10550753" y="199148"/>
                </a:lnTo>
                <a:lnTo>
                  <a:pt x="10545418" y="142025"/>
                </a:lnTo>
                <a:lnTo>
                  <a:pt x="10539631" y="85034"/>
                </a:lnTo>
                <a:lnTo>
                  <a:pt x="10533392" y="28177"/>
                </a:lnTo>
                <a:lnTo>
                  <a:pt x="10530070" y="0"/>
                </a:lnTo>
                <a:close/>
              </a:path>
            </a:pathLst>
          </a:custGeom>
          <a:solidFill>
            <a:srgbClr val="FFFFFF"/>
          </a:solidFill>
        </p:spPr>
        <p:txBody>
          <a:bodyPr wrap="square" lIns="0" tIns="0" rIns="0" bIns="0" rtlCol="0"/>
          <a:lstStyle/>
          <a:p>
            <a:pPr algn="l" rtl="0"/>
            <a:endParaRPr/>
          </a:p>
        </p:txBody>
      </p:sp>
      <p:sp>
        <p:nvSpPr>
          <p:cNvPr id="4" name="object 4"/>
          <p:cNvSpPr txBox="1">
            <a:spLocks noGrp="1"/>
          </p:cNvSpPr>
          <p:nvPr>
            <p:ph type="title"/>
          </p:nvPr>
        </p:nvSpPr>
        <p:spPr>
          <a:prstGeom prst="rect">
            <a:avLst/>
          </a:prstGeom>
        </p:spPr>
        <p:txBody>
          <a:bodyPr vert="horz" wrap="square" lIns="0" tIns="116667" rIns="0" bIns="0" rtlCol="0">
            <a:spAutoFit/>
          </a:bodyPr>
          <a:lstStyle/>
          <a:p>
            <a:pPr marL="12700">
              <a:lnSpc>
                <a:spcPct val="100000"/>
              </a:lnSpc>
              <a:spcBef>
                <a:spcPts val="100"/>
              </a:spcBef>
            </a:pPr>
            <a:r>
              <a:rPr lang="en-GB" spc="-10" dirty="0"/>
              <a:t>Comments</a:t>
            </a:r>
            <a:endParaRPr spc="-10" dirty="0"/>
          </a:p>
        </p:txBody>
      </p:sp>
      <p:pic>
        <p:nvPicPr>
          <p:cNvPr id="5" name="Picture 4" descr="A picture containing text&#10;&#10;Description automatically generated">
            <a:extLst>
              <a:ext uri="{FF2B5EF4-FFF2-40B4-BE49-F238E27FC236}">
                <a16:creationId xmlns:a16="http://schemas.microsoft.com/office/drawing/2014/main" id="{1BE17F84-BBA8-B8BB-61AD-9B5EEA0FFD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58790" y="0"/>
            <a:ext cx="4191000" cy="5698485"/>
          </a:xfrm>
          <a:prstGeom prst="rect">
            <a:avLst/>
          </a:prstGeom>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bg object 16">
            <a:extLst>
              <a:ext uri="{FF2B5EF4-FFF2-40B4-BE49-F238E27FC236}">
                <a16:creationId xmlns:a16="http://schemas.microsoft.com/office/drawing/2014/main" id="{B8A42815-2363-2BD2-849B-4641C6C8157E}"/>
              </a:ext>
            </a:extLst>
          </p:cNvPr>
          <p:cNvSpPr/>
          <p:nvPr/>
        </p:nvSpPr>
        <p:spPr>
          <a:xfrm>
            <a:off x="0" y="3313"/>
            <a:ext cx="12193270" cy="6858000"/>
          </a:xfrm>
          <a:custGeom>
            <a:avLst/>
            <a:gdLst/>
            <a:ahLst/>
            <a:cxnLst/>
            <a:rect l="l" t="t" r="r" b="b"/>
            <a:pathLst>
              <a:path w="12193270" h="6858000">
                <a:moveTo>
                  <a:pt x="12193206" y="0"/>
                </a:moveTo>
                <a:lnTo>
                  <a:pt x="0" y="0"/>
                </a:lnTo>
                <a:lnTo>
                  <a:pt x="0" y="6858000"/>
                </a:lnTo>
                <a:lnTo>
                  <a:pt x="12193206" y="6858000"/>
                </a:lnTo>
                <a:lnTo>
                  <a:pt x="12193206" y="0"/>
                </a:lnTo>
                <a:close/>
              </a:path>
            </a:pathLst>
          </a:custGeom>
          <a:solidFill>
            <a:srgbClr val="FEF2D5"/>
          </a:solidFill>
        </p:spPr>
        <p:txBody>
          <a:bodyPr wrap="square" lIns="0" tIns="0" rIns="0" bIns="0" rtlCol="0"/>
          <a:lstStyle/>
          <a:p>
            <a:pPr algn="l" rtl="0"/>
            <a:endParaRPr/>
          </a:p>
        </p:txBody>
      </p:sp>
      <p:pic>
        <p:nvPicPr>
          <p:cNvPr id="12" name="Picture 11" descr="Shape, circle&#10;&#10;Description automatically generated">
            <a:extLst>
              <a:ext uri="{FF2B5EF4-FFF2-40B4-BE49-F238E27FC236}">
                <a16:creationId xmlns:a16="http://schemas.microsoft.com/office/drawing/2014/main" id="{5256A3BF-3041-E69F-557B-6E4EC071E4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6626"/>
            <a:ext cx="12191999" cy="6861313"/>
          </a:xfrm>
          <a:prstGeom prst="rect">
            <a:avLst/>
          </a:prstGeom>
        </p:spPr>
      </p:pic>
      <p:pic>
        <p:nvPicPr>
          <p:cNvPr id="7" name="Picture 6" descr="A picture containing logo&#10;&#10;Description automatically generated">
            <a:extLst>
              <a:ext uri="{FF2B5EF4-FFF2-40B4-BE49-F238E27FC236}">
                <a16:creationId xmlns:a16="http://schemas.microsoft.com/office/drawing/2014/main" id="{6A533980-F2B7-3EEF-7609-D5EFD685CB5C}"/>
              </a:ext>
            </a:extLst>
          </p:cNvPr>
          <p:cNvPicPr>
            <a:picLocks noChangeAspect="1"/>
          </p:cNvPicPr>
          <p:nvPr/>
        </p:nvPicPr>
        <p:blipFill rotWithShape="1">
          <a:blip r:embed="rId3">
            <a:extLst>
              <a:ext uri="{28A0092B-C50C-407E-A947-70E740481C1C}">
                <a14:useLocalDpi xmlns:a14="http://schemas.microsoft.com/office/drawing/2010/main" val="0"/>
              </a:ext>
            </a:extLst>
          </a:blip>
          <a:srcRect l="3846" t="2655" r="4557" b="17699"/>
          <a:stretch/>
        </p:blipFill>
        <p:spPr>
          <a:xfrm>
            <a:off x="9296400" y="5638800"/>
            <a:ext cx="2478966" cy="780688"/>
          </a:xfrm>
          <a:prstGeom prst="rect">
            <a:avLst/>
          </a:prstGeom>
        </p:spPr>
      </p:pic>
      <p:sp>
        <p:nvSpPr>
          <p:cNvPr id="2" name="TextBox 1">
            <a:extLst>
              <a:ext uri="{FF2B5EF4-FFF2-40B4-BE49-F238E27FC236}">
                <a16:creationId xmlns:a16="http://schemas.microsoft.com/office/drawing/2014/main" id="{C5B474ED-4771-D52C-6D18-307306A34B1A}"/>
              </a:ext>
            </a:extLst>
          </p:cNvPr>
          <p:cNvSpPr txBox="1"/>
          <p:nvPr/>
        </p:nvSpPr>
        <p:spPr>
          <a:xfrm>
            <a:off x="368595" y="2171345"/>
            <a:ext cx="9753600" cy="2308324"/>
          </a:xfrm>
          <a:prstGeom prst="rect">
            <a:avLst/>
          </a:prstGeom>
          <a:noFill/>
        </p:spPr>
        <p:txBody>
          <a:bodyPr wrap="square" rtlCol="0">
            <a:spAutoFit/>
          </a:bodyPr>
          <a:lstStyle/>
          <a:p>
            <a:pPr algn="l"/>
            <a:r>
              <a:rPr lang="en-GB" sz="4800" dirty="0">
                <a:solidFill>
                  <a:srgbClr val="5B4897"/>
                </a:solidFill>
                <a:effectLst/>
                <a:latin typeface="Poppins" panose="00000500000000000000" pitchFamily="2" charset="0"/>
                <a:ea typeface="Times" panose="02020603050405020304" pitchFamily="18" charset="0"/>
              </a:rPr>
              <a:t>Self-Care and Vicarious Resilience – what is it and why is it important? </a:t>
            </a:r>
            <a:endParaRPr lang="en-GB" sz="4800" dirty="0">
              <a:solidFill>
                <a:srgbClr val="5B4897"/>
              </a:solidFill>
              <a:latin typeface="Poppins"/>
              <a:cs typeface="Poppins"/>
            </a:endParaRPr>
          </a:p>
        </p:txBody>
      </p:sp>
    </p:spTree>
    <p:extLst>
      <p:ext uri="{BB962C8B-B14F-4D97-AF65-F5344CB8AC3E}">
        <p14:creationId xmlns:p14="http://schemas.microsoft.com/office/powerpoint/2010/main" val="111705194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bg object 16">
            <a:extLst>
              <a:ext uri="{FF2B5EF4-FFF2-40B4-BE49-F238E27FC236}">
                <a16:creationId xmlns:a16="http://schemas.microsoft.com/office/drawing/2014/main" id="{B8A42815-2363-2BD2-849B-4641C6C8157E}"/>
              </a:ext>
            </a:extLst>
          </p:cNvPr>
          <p:cNvSpPr/>
          <p:nvPr/>
        </p:nvSpPr>
        <p:spPr>
          <a:xfrm>
            <a:off x="0" y="3313"/>
            <a:ext cx="12193270" cy="6858000"/>
          </a:xfrm>
          <a:custGeom>
            <a:avLst/>
            <a:gdLst/>
            <a:ahLst/>
            <a:cxnLst/>
            <a:rect l="l" t="t" r="r" b="b"/>
            <a:pathLst>
              <a:path w="12193270" h="6858000">
                <a:moveTo>
                  <a:pt x="12193206" y="0"/>
                </a:moveTo>
                <a:lnTo>
                  <a:pt x="0" y="0"/>
                </a:lnTo>
                <a:lnTo>
                  <a:pt x="0" y="6858000"/>
                </a:lnTo>
                <a:lnTo>
                  <a:pt x="12193206" y="6858000"/>
                </a:lnTo>
                <a:lnTo>
                  <a:pt x="12193206" y="0"/>
                </a:lnTo>
                <a:close/>
              </a:path>
            </a:pathLst>
          </a:custGeom>
          <a:solidFill>
            <a:srgbClr val="FEF2D5"/>
          </a:solidFill>
        </p:spPr>
        <p:txBody>
          <a:bodyPr wrap="square" lIns="0" tIns="0" rIns="0" bIns="0" rtlCol="0"/>
          <a:lstStyle/>
          <a:p>
            <a:pPr algn="l" rtl="0"/>
            <a:endParaRPr/>
          </a:p>
        </p:txBody>
      </p:sp>
      <p:pic>
        <p:nvPicPr>
          <p:cNvPr id="12" name="Picture 11" descr="Shape, circle&#10;&#10;Description automatically generated">
            <a:extLst>
              <a:ext uri="{FF2B5EF4-FFF2-40B4-BE49-F238E27FC236}">
                <a16:creationId xmlns:a16="http://schemas.microsoft.com/office/drawing/2014/main" id="{5256A3BF-3041-E69F-557B-6E4EC071E4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626"/>
            <a:ext cx="12191999" cy="6861313"/>
          </a:xfrm>
          <a:prstGeom prst="rect">
            <a:avLst/>
          </a:prstGeom>
        </p:spPr>
      </p:pic>
      <p:pic>
        <p:nvPicPr>
          <p:cNvPr id="7" name="Picture 6" descr="A picture containing logo&#10;&#10;Description automatically generated">
            <a:extLst>
              <a:ext uri="{FF2B5EF4-FFF2-40B4-BE49-F238E27FC236}">
                <a16:creationId xmlns:a16="http://schemas.microsoft.com/office/drawing/2014/main" id="{6A533980-F2B7-3EEF-7609-D5EFD685CB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46" t="2655" r="4557" b="17699"/>
          <a:stretch/>
        </p:blipFill>
        <p:spPr>
          <a:xfrm>
            <a:off x="9296400" y="5638800"/>
            <a:ext cx="2478966" cy="780688"/>
          </a:xfrm>
          <a:prstGeom prst="rect">
            <a:avLst/>
          </a:prstGeom>
        </p:spPr>
      </p:pic>
      <p:sp>
        <p:nvSpPr>
          <p:cNvPr id="2" name="TextBox 1">
            <a:extLst>
              <a:ext uri="{FF2B5EF4-FFF2-40B4-BE49-F238E27FC236}">
                <a16:creationId xmlns:a16="http://schemas.microsoft.com/office/drawing/2014/main" id="{C96EC1BF-A249-529C-10C7-8336D2F809CF}"/>
              </a:ext>
            </a:extLst>
          </p:cNvPr>
          <p:cNvSpPr txBox="1"/>
          <p:nvPr/>
        </p:nvSpPr>
        <p:spPr>
          <a:xfrm>
            <a:off x="174930" y="372430"/>
            <a:ext cx="11041061" cy="4555093"/>
          </a:xfrm>
          <a:prstGeom prst="rect">
            <a:avLst/>
          </a:prstGeom>
          <a:noFill/>
        </p:spPr>
        <p:txBody>
          <a:bodyPr wrap="square" lIns="91440" tIns="45720" rIns="91440" bIns="45720" rtlCol="0" anchor="t">
            <a:spAutoFit/>
          </a:bodyPr>
          <a:lstStyle/>
          <a:p>
            <a:pPr algn="ctr"/>
            <a:r>
              <a:rPr lang="en-GB" sz="6600" b="1" kern="100" dirty="0">
                <a:solidFill>
                  <a:srgbClr val="2F5496"/>
                </a:solidFill>
                <a:latin typeface="Poppins"/>
                <a:ea typeface="Times New Roman" panose="02020603050405020304" pitchFamily="18" charset="0"/>
                <a:cs typeface="Poppins"/>
              </a:rPr>
              <a:t>WELCOME </a:t>
            </a:r>
          </a:p>
          <a:p>
            <a:pPr algn="ctr"/>
            <a:endParaRPr lang="en-GB" sz="4000" b="1" kern="100" dirty="0">
              <a:solidFill>
                <a:srgbClr val="2F5496"/>
              </a:solidFill>
              <a:latin typeface="Poppins"/>
              <a:ea typeface="Times New Roman" panose="02020603050405020304" pitchFamily="18" charset="0"/>
              <a:cs typeface="Poppins"/>
            </a:endParaRPr>
          </a:p>
          <a:p>
            <a:pPr algn="ctr"/>
            <a:r>
              <a:rPr lang="en-GB" sz="4800" b="1" kern="100" dirty="0">
                <a:solidFill>
                  <a:srgbClr val="2F5496"/>
                </a:solidFill>
                <a:effectLst/>
                <a:latin typeface="Poppins"/>
                <a:ea typeface="Times New Roman" panose="02020603050405020304" pitchFamily="18" charset="0"/>
                <a:cs typeface="Poppins"/>
              </a:rPr>
              <a:t>'Self-care &amp; vicarious resilience'</a:t>
            </a:r>
            <a:endParaRPr lang="en-GB" sz="4800" dirty="0">
              <a:latin typeface="Poppins"/>
              <a:cs typeface="Poppins"/>
            </a:endParaRPr>
          </a:p>
          <a:p>
            <a:pPr algn="ctr"/>
            <a:endParaRPr lang="en-GB" sz="3600" b="1" kern="100" dirty="0">
              <a:solidFill>
                <a:srgbClr val="2F5496"/>
              </a:solidFill>
              <a:latin typeface="Poppins" panose="00000500000000000000" pitchFamily="2" charset="0"/>
              <a:ea typeface="Times New Roman" panose="02020603050405020304" pitchFamily="18" charset="0"/>
              <a:cs typeface="Poppins" panose="00000500000000000000" pitchFamily="2" charset="0"/>
            </a:endParaRPr>
          </a:p>
          <a:p>
            <a:pPr algn="ctr"/>
            <a:r>
              <a:rPr lang="en-GB" sz="3600" b="1" kern="100" dirty="0">
                <a:solidFill>
                  <a:srgbClr val="2F5496"/>
                </a:solidFill>
                <a:latin typeface="Poppins" panose="00000500000000000000" pitchFamily="2" charset="0"/>
                <a:ea typeface="Times New Roman" panose="02020603050405020304" pitchFamily="18" charset="0"/>
                <a:cs typeface="Poppins" panose="00000500000000000000" pitchFamily="2" charset="0"/>
              </a:rPr>
              <a:t>W</a:t>
            </a:r>
            <a:r>
              <a:rPr lang="en-GB" sz="3600" b="1" kern="100" dirty="0">
                <a:solidFill>
                  <a:srgbClr val="2F5496"/>
                </a:solidFill>
                <a:effectLst/>
                <a:latin typeface="Poppins" panose="00000500000000000000" pitchFamily="2" charset="0"/>
                <a:ea typeface="Times New Roman" panose="02020603050405020304" pitchFamily="18" charset="0"/>
                <a:cs typeface="Poppins" panose="00000500000000000000" pitchFamily="2" charset="0"/>
              </a:rPr>
              <a:t>hat is it  &amp; why is it important?</a:t>
            </a:r>
            <a:r>
              <a:rPr lang="en-GB" sz="4000" b="1" kern="100" dirty="0">
                <a:solidFill>
                  <a:srgbClr val="2F5496"/>
                </a:solidFill>
                <a:effectLst/>
                <a:latin typeface="Poppins" panose="00000500000000000000" pitchFamily="2" charset="0"/>
                <a:ea typeface="Times New Roman" panose="02020603050405020304" pitchFamily="18" charset="0"/>
                <a:cs typeface="Poppins" panose="00000500000000000000" pitchFamily="2" charset="0"/>
              </a:rPr>
              <a:t> </a:t>
            </a:r>
          </a:p>
          <a:p>
            <a:pPr algn="ctr"/>
            <a:endParaRPr lang="en-GB" sz="4000" b="1" kern="100" dirty="0">
              <a:solidFill>
                <a:srgbClr val="2F5496"/>
              </a:solidFill>
              <a:latin typeface="Poppins" panose="00000500000000000000" pitchFamily="2" charset="0"/>
              <a:ea typeface="Times New Roman" panose="02020603050405020304" pitchFamily="18" charset="0"/>
              <a:cs typeface="Poppins" panose="00000500000000000000" pitchFamily="2" charset="0"/>
            </a:endParaRPr>
          </a:p>
          <a:p>
            <a:pPr algn="ctr"/>
            <a:r>
              <a:rPr lang="en-GB" sz="2000" b="1" kern="100" dirty="0">
                <a:solidFill>
                  <a:srgbClr val="0070C0"/>
                </a:solidFill>
                <a:effectLst/>
                <a:latin typeface="Poppins" panose="00000500000000000000" pitchFamily="2" charset="0"/>
                <a:ea typeface="Times New Roman" panose="02020603050405020304" pitchFamily="18" charset="0"/>
                <a:cs typeface="Poppins" panose="00000500000000000000" pitchFamily="2" charset="0"/>
              </a:rPr>
              <a:t>Kathryn Ashworth - Mat Sidebottom - Vanessa Lendzionowski</a:t>
            </a:r>
          </a:p>
        </p:txBody>
      </p:sp>
      <p:pic>
        <p:nvPicPr>
          <p:cNvPr id="3" name="Picture 2">
            <a:extLst>
              <a:ext uri="{FF2B5EF4-FFF2-40B4-BE49-F238E27FC236}">
                <a16:creationId xmlns:a16="http://schemas.microsoft.com/office/drawing/2014/main" id="{B1644787-7947-46CD-1F7B-C7DEEC4C5F37}"/>
              </a:ext>
            </a:extLst>
          </p:cNvPr>
          <p:cNvPicPr>
            <a:picLocks noChangeAspect="1"/>
          </p:cNvPicPr>
          <p:nvPr/>
        </p:nvPicPr>
        <p:blipFill>
          <a:blip r:embed="rId4"/>
          <a:stretch>
            <a:fillRect/>
          </a:stretch>
        </p:blipFill>
        <p:spPr>
          <a:xfrm>
            <a:off x="416634" y="5647103"/>
            <a:ext cx="1809524" cy="847619"/>
          </a:xfrm>
          <a:prstGeom prst="rect">
            <a:avLst/>
          </a:prstGeom>
        </p:spPr>
      </p:pic>
      <p:pic>
        <p:nvPicPr>
          <p:cNvPr id="4" name="Picture 3">
            <a:extLst>
              <a:ext uri="{FF2B5EF4-FFF2-40B4-BE49-F238E27FC236}">
                <a16:creationId xmlns:a16="http://schemas.microsoft.com/office/drawing/2014/main" id="{63D225C0-36EA-7802-86E6-E15FDD89F184}"/>
              </a:ext>
            </a:extLst>
          </p:cNvPr>
          <p:cNvPicPr>
            <a:picLocks noChangeAspect="1"/>
          </p:cNvPicPr>
          <p:nvPr/>
        </p:nvPicPr>
        <p:blipFill>
          <a:blip r:embed="rId5"/>
          <a:stretch>
            <a:fillRect/>
          </a:stretch>
        </p:blipFill>
        <p:spPr>
          <a:xfrm>
            <a:off x="4404603" y="4909205"/>
            <a:ext cx="1943100" cy="1828800"/>
          </a:xfrm>
          <a:prstGeom prst="rect">
            <a:avLst/>
          </a:prstGeom>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bg object 16">
            <a:extLst>
              <a:ext uri="{FF2B5EF4-FFF2-40B4-BE49-F238E27FC236}">
                <a16:creationId xmlns:a16="http://schemas.microsoft.com/office/drawing/2014/main" id="{B8A42815-2363-2BD2-849B-4641C6C8157E}"/>
              </a:ext>
            </a:extLst>
          </p:cNvPr>
          <p:cNvSpPr/>
          <p:nvPr/>
        </p:nvSpPr>
        <p:spPr>
          <a:xfrm>
            <a:off x="0" y="3313"/>
            <a:ext cx="12193270" cy="6858000"/>
          </a:xfrm>
          <a:custGeom>
            <a:avLst/>
            <a:gdLst/>
            <a:ahLst/>
            <a:cxnLst/>
            <a:rect l="l" t="t" r="r" b="b"/>
            <a:pathLst>
              <a:path w="12193270" h="6858000">
                <a:moveTo>
                  <a:pt x="12193206" y="0"/>
                </a:moveTo>
                <a:lnTo>
                  <a:pt x="0" y="0"/>
                </a:lnTo>
                <a:lnTo>
                  <a:pt x="0" y="6858000"/>
                </a:lnTo>
                <a:lnTo>
                  <a:pt x="12193206" y="6858000"/>
                </a:lnTo>
                <a:lnTo>
                  <a:pt x="12193206" y="0"/>
                </a:lnTo>
                <a:close/>
              </a:path>
            </a:pathLst>
          </a:custGeom>
          <a:solidFill>
            <a:srgbClr val="FEF2D5"/>
          </a:solidFill>
        </p:spPr>
        <p:txBody>
          <a:bodyPr wrap="square" lIns="0" tIns="0" rIns="0" bIns="0" rtlCol="0"/>
          <a:lstStyle/>
          <a:p>
            <a:pPr algn="l" rtl="0"/>
            <a:endParaRPr/>
          </a:p>
        </p:txBody>
      </p:sp>
      <p:pic>
        <p:nvPicPr>
          <p:cNvPr id="12" name="Picture 11" descr="Shape, circle&#10;&#10;Description automatically generated">
            <a:extLst>
              <a:ext uri="{FF2B5EF4-FFF2-40B4-BE49-F238E27FC236}">
                <a16:creationId xmlns:a16="http://schemas.microsoft.com/office/drawing/2014/main" id="{5256A3BF-3041-E69F-557B-6E4EC071E4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626"/>
            <a:ext cx="12191999" cy="6861313"/>
          </a:xfrm>
          <a:prstGeom prst="rect">
            <a:avLst/>
          </a:prstGeom>
        </p:spPr>
      </p:pic>
      <p:pic>
        <p:nvPicPr>
          <p:cNvPr id="7" name="Picture 6" descr="A picture containing logo&#10;&#10;Description automatically generated">
            <a:extLst>
              <a:ext uri="{FF2B5EF4-FFF2-40B4-BE49-F238E27FC236}">
                <a16:creationId xmlns:a16="http://schemas.microsoft.com/office/drawing/2014/main" id="{6A533980-F2B7-3EEF-7609-D5EFD685CB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46" t="2655" r="4557" b="17699"/>
          <a:stretch/>
        </p:blipFill>
        <p:spPr>
          <a:xfrm>
            <a:off x="9296400" y="5638800"/>
            <a:ext cx="2478966" cy="780688"/>
          </a:xfrm>
          <a:prstGeom prst="rect">
            <a:avLst/>
          </a:prstGeom>
        </p:spPr>
      </p:pic>
      <p:sp>
        <p:nvSpPr>
          <p:cNvPr id="2" name="TextBox 1">
            <a:extLst>
              <a:ext uri="{FF2B5EF4-FFF2-40B4-BE49-F238E27FC236}">
                <a16:creationId xmlns:a16="http://schemas.microsoft.com/office/drawing/2014/main" id="{C96EC1BF-A249-529C-10C7-8336D2F809CF}"/>
              </a:ext>
            </a:extLst>
          </p:cNvPr>
          <p:cNvSpPr txBox="1"/>
          <p:nvPr/>
        </p:nvSpPr>
        <p:spPr>
          <a:xfrm>
            <a:off x="184826" y="680936"/>
            <a:ext cx="11342451" cy="4031873"/>
          </a:xfrm>
          <a:prstGeom prst="rect">
            <a:avLst/>
          </a:prstGeom>
          <a:noFill/>
        </p:spPr>
        <p:txBody>
          <a:bodyPr wrap="square" lIns="91440" tIns="45720" rIns="91440" bIns="45720" rtlCol="0" anchor="t">
            <a:spAutoFit/>
          </a:bodyPr>
          <a:lstStyle/>
          <a:p>
            <a:pPr algn="ctr"/>
            <a:r>
              <a:rPr lang="en-GB" sz="4000" b="1" kern="100" dirty="0">
                <a:solidFill>
                  <a:srgbClr val="2F5496"/>
                </a:solidFill>
                <a:latin typeface="Poppins"/>
                <a:ea typeface="Times New Roman" panose="02020603050405020304" pitchFamily="18" charset="0"/>
                <a:cs typeface="Poppins"/>
              </a:rPr>
              <a:t>Aim workshop </a:t>
            </a:r>
          </a:p>
          <a:p>
            <a:pPr algn="ctr"/>
            <a:endParaRPr lang="en-GB" sz="4000" b="1" kern="100" dirty="0">
              <a:solidFill>
                <a:srgbClr val="2F5496"/>
              </a:solidFill>
              <a:latin typeface="Poppins"/>
              <a:ea typeface="Times New Roman" panose="02020603050405020304" pitchFamily="18" charset="0"/>
              <a:cs typeface="Poppins"/>
            </a:endParaRPr>
          </a:p>
          <a:p>
            <a:pPr algn="ctr"/>
            <a:r>
              <a:rPr lang="en-GB" sz="2800" kern="100" dirty="0">
                <a:solidFill>
                  <a:srgbClr val="2F5496"/>
                </a:solidFill>
                <a:effectLst/>
                <a:latin typeface="Poppins"/>
                <a:ea typeface="Times New Roman" panose="02020603050405020304" pitchFamily="18" charset="0"/>
                <a:cs typeface="Poppins"/>
              </a:rPr>
              <a:t>To consider the impact of your work on your wellbeing,</a:t>
            </a:r>
          </a:p>
          <a:p>
            <a:pPr algn="ctr"/>
            <a:r>
              <a:rPr lang="en-GB" sz="2800" kern="100" dirty="0">
                <a:solidFill>
                  <a:srgbClr val="2F5496"/>
                </a:solidFill>
                <a:effectLst/>
                <a:latin typeface="Poppins"/>
                <a:ea typeface="Times New Roman" panose="02020603050405020304" pitchFamily="18" charset="0"/>
                <a:cs typeface="Poppins"/>
              </a:rPr>
              <a:t> to understand the different types of impact,</a:t>
            </a:r>
          </a:p>
          <a:p>
            <a:pPr algn="ctr"/>
            <a:r>
              <a:rPr lang="en-GB" sz="2800" kern="100" dirty="0">
                <a:solidFill>
                  <a:srgbClr val="2F5496"/>
                </a:solidFill>
                <a:effectLst/>
                <a:latin typeface="Poppins"/>
                <a:ea typeface="Times New Roman" panose="02020603050405020304" pitchFamily="18" charset="0"/>
                <a:cs typeface="Poppins"/>
              </a:rPr>
              <a:t> and practical ways,</a:t>
            </a:r>
          </a:p>
          <a:p>
            <a:pPr algn="ctr"/>
            <a:r>
              <a:rPr lang="en-GB" sz="2800" kern="100" dirty="0">
                <a:solidFill>
                  <a:srgbClr val="2F5496"/>
                </a:solidFill>
                <a:effectLst/>
                <a:latin typeface="Poppins"/>
                <a:ea typeface="Times New Roman" panose="02020603050405020304" pitchFamily="18" charset="0"/>
                <a:cs typeface="Poppins"/>
              </a:rPr>
              <a:t> to mitigate the risk and improve your resilience.</a:t>
            </a:r>
          </a:p>
          <a:p>
            <a:pPr algn="ctr"/>
            <a:endParaRPr lang="en-GB" sz="2800" dirty="0">
              <a:latin typeface="Poppins"/>
              <a:cs typeface="Poppins"/>
            </a:endParaRPr>
          </a:p>
          <a:p>
            <a:pPr algn="ctr"/>
            <a:endParaRPr lang="en-GB" sz="3600" b="1" kern="100" dirty="0">
              <a:solidFill>
                <a:srgbClr val="2F5496"/>
              </a:solidFill>
              <a:latin typeface="Poppins" panose="00000500000000000000" pitchFamily="2" charset="0"/>
              <a:ea typeface="Times New Roman" panose="02020603050405020304" pitchFamily="18" charset="0"/>
              <a:cs typeface="Poppins" panose="00000500000000000000" pitchFamily="2" charset="0"/>
            </a:endParaRPr>
          </a:p>
        </p:txBody>
      </p:sp>
      <p:pic>
        <p:nvPicPr>
          <p:cNvPr id="3" name="Picture 2">
            <a:extLst>
              <a:ext uri="{FF2B5EF4-FFF2-40B4-BE49-F238E27FC236}">
                <a16:creationId xmlns:a16="http://schemas.microsoft.com/office/drawing/2014/main" id="{B1644787-7947-46CD-1F7B-C7DEEC4C5F37}"/>
              </a:ext>
            </a:extLst>
          </p:cNvPr>
          <p:cNvPicPr>
            <a:picLocks noChangeAspect="1"/>
          </p:cNvPicPr>
          <p:nvPr/>
        </p:nvPicPr>
        <p:blipFill>
          <a:blip r:embed="rId4"/>
          <a:stretch>
            <a:fillRect/>
          </a:stretch>
        </p:blipFill>
        <p:spPr>
          <a:xfrm>
            <a:off x="416634" y="5647103"/>
            <a:ext cx="1809524" cy="847619"/>
          </a:xfrm>
          <a:prstGeom prst="rect">
            <a:avLst/>
          </a:prstGeom>
        </p:spPr>
      </p:pic>
      <p:pic>
        <p:nvPicPr>
          <p:cNvPr id="4" name="Picture 3">
            <a:extLst>
              <a:ext uri="{FF2B5EF4-FFF2-40B4-BE49-F238E27FC236}">
                <a16:creationId xmlns:a16="http://schemas.microsoft.com/office/drawing/2014/main" id="{63D225C0-36EA-7802-86E6-E15FDD89F184}"/>
              </a:ext>
            </a:extLst>
          </p:cNvPr>
          <p:cNvPicPr>
            <a:picLocks noChangeAspect="1"/>
          </p:cNvPicPr>
          <p:nvPr/>
        </p:nvPicPr>
        <p:blipFill>
          <a:blip r:embed="rId5"/>
          <a:stretch>
            <a:fillRect/>
          </a:stretch>
        </p:blipFill>
        <p:spPr>
          <a:xfrm>
            <a:off x="4404603" y="4909205"/>
            <a:ext cx="1943100" cy="1828800"/>
          </a:xfrm>
          <a:prstGeom prst="rect">
            <a:avLst/>
          </a:prstGeom>
        </p:spPr>
      </p:pic>
    </p:spTree>
    <p:extLst>
      <p:ext uri="{BB962C8B-B14F-4D97-AF65-F5344CB8AC3E}">
        <p14:creationId xmlns:p14="http://schemas.microsoft.com/office/powerpoint/2010/main" val="23579903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bg object 16">
            <a:extLst>
              <a:ext uri="{FF2B5EF4-FFF2-40B4-BE49-F238E27FC236}">
                <a16:creationId xmlns:a16="http://schemas.microsoft.com/office/drawing/2014/main" id="{B8A42815-2363-2BD2-849B-4641C6C8157E}"/>
              </a:ext>
            </a:extLst>
          </p:cNvPr>
          <p:cNvSpPr/>
          <p:nvPr/>
        </p:nvSpPr>
        <p:spPr>
          <a:xfrm>
            <a:off x="0" y="3313"/>
            <a:ext cx="12193270" cy="6858000"/>
          </a:xfrm>
          <a:custGeom>
            <a:avLst/>
            <a:gdLst/>
            <a:ahLst/>
            <a:cxnLst/>
            <a:rect l="l" t="t" r="r" b="b"/>
            <a:pathLst>
              <a:path w="12193270" h="6858000">
                <a:moveTo>
                  <a:pt x="12193206" y="0"/>
                </a:moveTo>
                <a:lnTo>
                  <a:pt x="0" y="0"/>
                </a:lnTo>
                <a:lnTo>
                  <a:pt x="0" y="6858000"/>
                </a:lnTo>
                <a:lnTo>
                  <a:pt x="12193206" y="6858000"/>
                </a:lnTo>
                <a:lnTo>
                  <a:pt x="12193206" y="0"/>
                </a:lnTo>
                <a:close/>
              </a:path>
            </a:pathLst>
          </a:custGeom>
          <a:solidFill>
            <a:srgbClr val="FEF2D5"/>
          </a:solidFill>
        </p:spPr>
        <p:txBody>
          <a:bodyPr wrap="square" lIns="0" tIns="0" rIns="0" bIns="0" rtlCol="0"/>
          <a:lstStyle/>
          <a:p>
            <a:pPr algn="l" rtl="0"/>
            <a:endParaRPr/>
          </a:p>
        </p:txBody>
      </p:sp>
      <p:pic>
        <p:nvPicPr>
          <p:cNvPr id="12" name="Picture 11" descr="Shape, circle&#10;&#10;Description automatically generated">
            <a:extLst>
              <a:ext uri="{FF2B5EF4-FFF2-40B4-BE49-F238E27FC236}">
                <a16:creationId xmlns:a16="http://schemas.microsoft.com/office/drawing/2014/main" id="{5256A3BF-3041-E69F-557B-6E4EC071E4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626"/>
            <a:ext cx="12191999" cy="6861313"/>
          </a:xfrm>
          <a:prstGeom prst="rect">
            <a:avLst/>
          </a:prstGeom>
        </p:spPr>
      </p:pic>
      <p:pic>
        <p:nvPicPr>
          <p:cNvPr id="7" name="Picture 6" descr="A picture containing logo&#10;&#10;Description automatically generated">
            <a:extLst>
              <a:ext uri="{FF2B5EF4-FFF2-40B4-BE49-F238E27FC236}">
                <a16:creationId xmlns:a16="http://schemas.microsoft.com/office/drawing/2014/main" id="{6A533980-F2B7-3EEF-7609-D5EFD685CB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46" t="2655" r="4557" b="17699"/>
          <a:stretch/>
        </p:blipFill>
        <p:spPr>
          <a:xfrm>
            <a:off x="9296400" y="5638800"/>
            <a:ext cx="2478966" cy="780688"/>
          </a:xfrm>
          <a:prstGeom prst="rect">
            <a:avLst/>
          </a:prstGeom>
        </p:spPr>
      </p:pic>
      <p:sp>
        <p:nvSpPr>
          <p:cNvPr id="2" name="TextBox 1">
            <a:extLst>
              <a:ext uri="{FF2B5EF4-FFF2-40B4-BE49-F238E27FC236}">
                <a16:creationId xmlns:a16="http://schemas.microsoft.com/office/drawing/2014/main" id="{C96EC1BF-A249-529C-10C7-8336D2F809CF}"/>
              </a:ext>
            </a:extLst>
          </p:cNvPr>
          <p:cNvSpPr txBox="1"/>
          <p:nvPr/>
        </p:nvSpPr>
        <p:spPr>
          <a:xfrm>
            <a:off x="107004" y="119996"/>
            <a:ext cx="11420273" cy="5139869"/>
          </a:xfrm>
          <a:prstGeom prst="rect">
            <a:avLst/>
          </a:prstGeom>
          <a:noFill/>
        </p:spPr>
        <p:txBody>
          <a:bodyPr wrap="square" lIns="91440" tIns="45720" rIns="91440" bIns="45720" rtlCol="0" anchor="t">
            <a:spAutoFit/>
          </a:bodyPr>
          <a:lstStyle/>
          <a:p>
            <a:pPr algn="ctr"/>
            <a:endParaRPr lang="en-GB" sz="4000" b="1" kern="100" dirty="0">
              <a:solidFill>
                <a:srgbClr val="2F5496"/>
              </a:solidFill>
              <a:latin typeface="Poppins"/>
              <a:ea typeface="Times New Roman" panose="02020603050405020304" pitchFamily="18" charset="0"/>
              <a:cs typeface="Poppins"/>
            </a:endParaRPr>
          </a:p>
          <a:p>
            <a:pPr algn="ctr"/>
            <a:r>
              <a:rPr lang="en-GB" sz="2800" b="1" kern="100" dirty="0">
                <a:solidFill>
                  <a:srgbClr val="2F5496"/>
                </a:solidFill>
                <a:effectLst/>
                <a:latin typeface="Poppins"/>
                <a:ea typeface="Times New Roman" panose="02020603050405020304" pitchFamily="18" charset="0"/>
                <a:cs typeface="Poppins"/>
              </a:rPr>
              <a:t>Who is here today in the room?</a:t>
            </a:r>
          </a:p>
          <a:p>
            <a:pPr algn="ctr"/>
            <a:r>
              <a:rPr lang="en-GB" sz="2800" kern="100" dirty="0">
                <a:solidFill>
                  <a:srgbClr val="2F5496"/>
                </a:solidFill>
                <a:effectLst/>
                <a:latin typeface="Poppins"/>
                <a:ea typeface="Times New Roman" panose="02020603050405020304" pitchFamily="18" charset="0"/>
                <a:cs typeface="Poppins"/>
              </a:rPr>
              <a:t> (different organisations, roles)</a:t>
            </a:r>
          </a:p>
          <a:p>
            <a:pPr algn="ctr"/>
            <a:endParaRPr lang="en-GB" sz="2800" kern="100" dirty="0">
              <a:solidFill>
                <a:srgbClr val="2F5496"/>
              </a:solidFill>
              <a:effectLst/>
              <a:latin typeface="Poppins"/>
              <a:ea typeface="Times New Roman" panose="02020603050405020304" pitchFamily="18" charset="0"/>
              <a:cs typeface="Poppins"/>
            </a:endParaRPr>
          </a:p>
          <a:p>
            <a:pPr algn="ctr"/>
            <a:r>
              <a:rPr lang="en-GB" sz="2800" kern="100" dirty="0">
                <a:solidFill>
                  <a:srgbClr val="2F5496"/>
                </a:solidFill>
                <a:effectLst/>
                <a:latin typeface="Poppins"/>
                <a:ea typeface="Times New Roman" panose="02020603050405020304" pitchFamily="18" charset="0"/>
                <a:cs typeface="Poppins"/>
              </a:rPr>
              <a:t> </a:t>
            </a:r>
          </a:p>
          <a:p>
            <a:pPr algn="ctr"/>
            <a:r>
              <a:rPr lang="en-GB" sz="2800" kern="100" dirty="0">
                <a:solidFill>
                  <a:srgbClr val="2F5496"/>
                </a:solidFill>
                <a:effectLst/>
                <a:latin typeface="Poppins"/>
                <a:ea typeface="Times New Roman" panose="02020603050405020304" pitchFamily="18" charset="0"/>
                <a:cs typeface="Poppins"/>
              </a:rPr>
              <a:t>There may be people who have experience of trauma and or the asylum process and talking about it can be difficult</a:t>
            </a:r>
          </a:p>
          <a:p>
            <a:pPr algn="ctr"/>
            <a:r>
              <a:rPr lang="en-GB" sz="2800" kern="100" dirty="0">
                <a:solidFill>
                  <a:srgbClr val="2F5496"/>
                </a:solidFill>
                <a:effectLst/>
                <a:latin typeface="Poppins"/>
                <a:ea typeface="Times New Roman" panose="02020603050405020304" pitchFamily="18" charset="0"/>
                <a:cs typeface="Poppins"/>
              </a:rPr>
              <a:t>  </a:t>
            </a:r>
            <a:r>
              <a:rPr lang="en-GB" sz="2800" i="1" kern="100" dirty="0">
                <a:solidFill>
                  <a:srgbClr val="2F5496"/>
                </a:solidFill>
                <a:effectLst/>
                <a:latin typeface="Poppins"/>
                <a:ea typeface="Times New Roman" panose="02020603050405020304" pitchFamily="18" charset="0"/>
                <a:cs typeface="Poppins"/>
              </a:rPr>
              <a:t>(so do please do what you need to look after yourself)</a:t>
            </a:r>
          </a:p>
          <a:p>
            <a:pPr algn="ctr"/>
            <a:endParaRPr lang="en-GB" sz="2800" kern="100" dirty="0">
              <a:solidFill>
                <a:srgbClr val="2F5496"/>
              </a:solidFill>
              <a:effectLst/>
              <a:latin typeface="Poppins"/>
              <a:ea typeface="Times New Roman" panose="02020603050405020304" pitchFamily="18" charset="0"/>
              <a:cs typeface="Poppins"/>
            </a:endParaRPr>
          </a:p>
          <a:p>
            <a:pPr algn="ctr"/>
            <a:r>
              <a:rPr lang="en-GB" sz="2800" kern="100" dirty="0">
                <a:solidFill>
                  <a:srgbClr val="2F5496"/>
                </a:solidFill>
                <a:effectLst/>
                <a:latin typeface="Poppins"/>
                <a:ea typeface="Times New Roman" panose="02020603050405020304" pitchFamily="18" charset="0"/>
                <a:cs typeface="Poppins"/>
              </a:rPr>
              <a:t>Who has felt stress?  How do you know when you are stressed? </a:t>
            </a:r>
            <a:endParaRPr lang="en-GB" sz="2800" dirty="0">
              <a:latin typeface="Poppins"/>
              <a:cs typeface="Poppins"/>
            </a:endParaRPr>
          </a:p>
          <a:p>
            <a:pPr algn="ctr"/>
            <a:endParaRPr lang="en-GB" sz="3600" b="1" kern="100" dirty="0">
              <a:solidFill>
                <a:srgbClr val="2F5496"/>
              </a:solidFill>
              <a:latin typeface="Poppins" panose="00000500000000000000" pitchFamily="2" charset="0"/>
              <a:ea typeface="Times New Roman" panose="02020603050405020304" pitchFamily="18" charset="0"/>
              <a:cs typeface="Poppins" panose="00000500000000000000" pitchFamily="2" charset="0"/>
            </a:endParaRPr>
          </a:p>
        </p:txBody>
      </p:sp>
      <p:pic>
        <p:nvPicPr>
          <p:cNvPr id="3" name="Picture 2">
            <a:extLst>
              <a:ext uri="{FF2B5EF4-FFF2-40B4-BE49-F238E27FC236}">
                <a16:creationId xmlns:a16="http://schemas.microsoft.com/office/drawing/2014/main" id="{B1644787-7947-46CD-1F7B-C7DEEC4C5F37}"/>
              </a:ext>
            </a:extLst>
          </p:cNvPr>
          <p:cNvPicPr>
            <a:picLocks noChangeAspect="1"/>
          </p:cNvPicPr>
          <p:nvPr/>
        </p:nvPicPr>
        <p:blipFill>
          <a:blip r:embed="rId4"/>
          <a:stretch>
            <a:fillRect/>
          </a:stretch>
        </p:blipFill>
        <p:spPr>
          <a:xfrm>
            <a:off x="416634" y="5647103"/>
            <a:ext cx="1809524" cy="847619"/>
          </a:xfrm>
          <a:prstGeom prst="rect">
            <a:avLst/>
          </a:prstGeom>
        </p:spPr>
      </p:pic>
      <p:pic>
        <p:nvPicPr>
          <p:cNvPr id="4" name="Picture 3">
            <a:extLst>
              <a:ext uri="{FF2B5EF4-FFF2-40B4-BE49-F238E27FC236}">
                <a16:creationId xmlns:a16="http://schemas.microsoft.com/office/drawing/2014/main" id="{63D225C0-36EA-7802-86E6-E15FDD89F184}"/>
              </a:ext>
            </a:extLst>
          </p:cNvPr>
          <p:cNvPicPr>
            <a:picLocks noChangeAspect="1"/>
          </p:cNvPicPr>
          <p:nvPr/>
        </p:nvPicPr>
        <p:blipFill>
          <a:blip r:embed="rId5"/>
          <a:stretch>
            <a:fillRect/>
          </a:stretch>
        </p:blipFill>
        <p:spPr>
          <a:xfrm>
            <a:off x="4404603" y="4909205"/>
            <a:ext cx="1943100" cy="1828800"/>
          </a:xfrm>
          <a:prstGeom prst="rect">
            <a:avLst/>
          </a:prstGeom>
        </p:spPr>
      </p:pic>
      <p:pic>
        <p:nvPicPr>
          <p:cNvPr id="6" name="Picture 5" descr="A large group of people&#10;&#10;Description automatically generated">
            <a:extLst>
              <a:ext uri="{FF2B5EF4-FFF2-40B4-BE49-F238E27FC236}">
                <a16:creationId xmlns:a16="http://schemas.microsoft.com/office/drawing/2014/main" id="{6662C5FE-1840-67A3-B924-A602960DD44C}"/>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335915" y="322803"/>
            <a:ext cx="1687438" cy="1687438"/>
          </a:xfrm>
          <a:prstGeom prst="rect">
            <a:avLst/>
          </a:prstGeom>
        </p:spPr>
      </p:pic>
      <p:sp>
        <p:nvSpPr>
          <p:cNvPr id="8" name="TextBox 7">
            <a:extLst>
              <a:ext uri="{FF2B5EF4-FFF2-40B4-BE49-F238E27FC236}">
                <a16:creationId xmlns:a16="http://schemas.microsoft.com/office/drawing/2014/main" id="{63AB9264-E6F0-1C62-28BC-CABFFBB59F3C}"/>
              </a:ext>
            </a:extLst>
          </p:cNvPr>
          <p:cNvSpPr txBox="1"/>
          <p:nvPr/>
        </p:nvSpPr>
        <p:spPr>
          <a:xfrm>
            <a:off x="9916539" y="7011910"/>
            <a:ext cx="1943100" cy="369332"/>
          </a:xfrm>
          <a:prstGeom prst="rect">
            <a:avLst/>
          </a:prstGeom>
          <a:noFill/>
        </p:spPr>
        <p:txBody>
          <a:bodyPr wrap="square" rtlCol="0">
            <a:spAutoFit/>
          </a:bodyPr>
          <a:lstStyle/>
          <a:p>
            <a:r>
              <a:rPr lang="en-GB" sz="900">
                <a:hlinkClick r:id="rId7" tooltip="https://www.tahr.org.tw/civicrm/contribute/transact?reset=1&amp;id=16"/>
              </a:rPr>
              <a:t>This Photo</a:t>
            </a:r>
            <a:r>
              <a:rPr lang="en-GB" sz="900"/>
              <a:t> by Unknown Author is licensed under </a:t>
            </a:r>
            <a:r>
              <a:rPr lang="en-GB" sz="900">
                <a:hlinkClick r:id="rId8" tooltip="https://creativecommons.org/licenses/by/3.0/"/>
              </a:rPr>
              <a:t>CC BY</a:t>
            </a:r>
            <a:endParaRPr lang="en-GB" sz="900"/>
          </a:p>
        </p:txBody>
      </p:sp>
      <p:pic>
        <p:nvPicPr>
          <p:cNvPr id="11" name="Picture 10" descr="Child hands on a globe">
            <a:extLst>
              <a:ext uri="{FF2B5EF4-FFF2-40B4-BE49-F238E27FC236}">
                <a16:creationId xmlns:a16="http://schemas.microsoft.com/office/drawing/2014/main" id="{B71A6771-C053-9845-9396-0F30FEF7D9A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56843" y="418239"/>
            <a:ext cx="2099242" cy="1592002"/>
          </a:xfrm>
          <a:prstGeom prst="rect">
            <a:avLst/>
          </a:prstGeom>
        </p:spPr>
      </p:pic>
    </p:spTree>
    <p:extLst>
      <p:ext uri="{BB962C8B-B14F-4D97-AF65-F5344CB8AC3E}">
        <p14:creationId xmlns:p14="http://schemas.microsoft.com/office/powerpoint/2010/main" val="227483055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bg object 16">
            <a:extLst>
              <a:ext uri="{FF2B5EF4-FFF2-40B4-BE49-F238E27FC236}">
                <a16:creationId xmlns:a16="http://schemas.microsoft.com/office/drawing/2014/main" id="{B8A42815-2363-2BD2-849B-4641C6C8157E}"/>
              </a:ext>
            </a:extLst>
          </p:cNvPr>
          <p:cNvSpPr/>
          <p:nvPr/>
        </p:nvSpPr>
        <p:spPr>
          <a:xfrm>
            <a:off x="0" y="3313"/>
            <a:ext cx="12193270" cy="6858000"/>
          </a:xfrm>
          <a:custGeom>
            <a:avLst/>
            <a:gdLst/>
            <a:ahLst/>
            <a:cxnLst/>
            <a:rect l="l" t="t" r="r" b="b"/>
            <a:pathLst>
              <a:path w="12193270" h="6858000">
                <a:moveTo>
                  <a:pt x="12193206" y="0"/>
                </a:moveTo>
                <a:lnTo>
                  <a:pt x="0" y="0"/>
                </a:lnTo>
                <a:lnTo>
                  <a:pt x="0" y="6858000"/>
                </a:lnTo>
                <a:lnTo>
                  <a:pt x="12193206" y="6858000"/>
                </a:lnTo>
                <a:lnTo>
                  <a:pt x="12193206" y="0"/>
                </a:lnTo>
                <a:close/>
              </a:path>
            </a:pathLst>
          </a:custGeom>
          <a:solidFill>
            <a:srgbClr val="FEF2D5"/>
          </a:solidFill>
        </p:spPr>
        <p:txBody>
          <a:bodyPr wrap="square" lIns="0" tIns="0" rIns="0" bIns="0" rtlCol="0"/>
          <a:lstStyle/>
          <a:p>
            <a:pPr algn="l" rtl="0"/>
            <a:endParaRPr/>
          </a:p>
        </p:txBody>
      </p:sp>
      <p:pic>
        <p:nvPicPr>
          <p:cNvPr id="12" name="Picture 11" descr="Shape, circle&#10;&#10;Description automatically generated">
            <a:extLst>
              <a:ext uri="{FF2B5EF4-FFF2-40B4-BE49-F238E27FC236}">
                <a16:creationId xmlns:a16="http://schemas.microsoft.com/office/drawing/2014/main" id="{5256A3BF-3041-E69F-557B-6E4EC071E4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626"/>
            <a:ext cx="12191999" cy="6861313"/>
          </a:xfrm>
          <a:prstGeom prst="rect">
            <a:avLst/>
          </a:prstGeom>
        </p:spPr>
      </p:pic>
      <p:pic>
        <p:nvPicPr>
          <p:cNvPr id="7" name="Picture 6" descr="A picture containing logo&#10;&#10;Description automatically generated">
            <a:extLst>
              <a:ext uri="{FF2B5EF4-FFF2-40B4-BE49-F238E27FC236}">
                <a16:creationId xmlns:a16="http://schemas.microsoft.com/office/drawing/2014/main" id="{6A533980-F2B7-3EEF-7609-D5EFD685CB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46" t="2655" r="4557" b="17699"/>
          <a:stretch/>
        </p:blipFill>
        <p:spPr>
          <a:xfrm>
            <a:off x="9296400" y="5638800"/>
            <a:ext cx="2478966" cy="780688"/>
          </a:xfrm>
          <a:prstGeom prst="rect">
            <a:avLst/>
          </a:prstGeom>
        </p:spPr>
      </p:pic>
      <p:sp>
        <p:nvSpPr>
          <p:cNvPr id="2" name="TextBox 1">
            <a:extLst>
              <a:ext uri="{FF2B5EF4-FFF2-40B4-BE49-F238E27FC236}">
                <a16:creationId xmlns:a16="http://schemas.microsoft.com/office/drawing/2014/main" id="{C96EC1BF-A249-529C-10C7-8336D2F809CF}"/>
              </a:ext>
            </a:extLst>
          </p:cNvPr>
          <p:cNvSpPr txBox="1"/>
          <p:nvPr/>
        </p:nvSpPr>
        <p:spPr>
          <a:xfrm>
            <a:off x="68094" y="119994"/>
            <a:ext cx="12042842" cy="5940088"/>
          </a:xfrm>
          <a:prstGeom prst="rect">
            <a:avLst/>
          </a:prstGeom>
          <a:noFill/>
        </p:spPr>
        <p:txBody>
          <a:bodyPr wrap="square" lIns="91440" tIns="45720" rIns="91440" bIns="45720" rtlCol="0" anchor="t">
            <a:spAutoFit/>
          </a:bodyPr>
          <a:lstStyle/>
          <a:p>
            <a:pPr algn="ctr"/>
            <a:r>
              <a:rPr lang="en-GB" sz="4800" b="1" kern="100" dirty="0">
                <a:solidFill>
                  <a:srgbClr val="2F5496"/>
                </a:solidFill>
                <a:effectLst/>
                <a:latin typeface="Poppins"/>
                <a:ea typeface="Times New Roman" panose="02020603050405020304" pitchFamily="18" charset="0"/>
                <a:cs typeface="Poppins"/>
              </a:rPr>
              <a:t>Definitions</a:t>
            </a:r>
          </a:p>
          <a:p>
            <a:pPr algn="ctr"/>
            <a:endParaRPr lang="en-GB" sz="2800" kern="100" dirty="0">
              <a:solidFill>
                <a:srgbClr val="2F5496"/>
              </a:solidFill>
              <a:effectLst/>
              <a:latin typeface="Poppins"/>
              <a:ea typeface="Times New Roman" panose="02020603050405020304" pitchFamily="18" charset="0"/>
              <a:cs typeface="Poppins"/>
            </a:endParaRPr>
          </a:p>
          <a:p>
            <a:pPr marL="285750" indent="-285750" algn="l">
              <a:buFont typeface="Arial" panose="020B0604020202020204" pitchFamily="34" charset="0"/>
              <a:buChar char="•"/>
            </a:pPr>
            <a:r>
              <a:rPr lang="en-GB" b="1" kern="100" dirty="0">
                <a:solidFill>
                  <a:srgbClr val="2F5496"/>
                </a:solidFill>
                <a:effectLst/>
                <a:latin typeface="Poppins"/>
                <a:ea typeface="Times New Roman" panose="02020603050405020304" pitchFamily="18" charset="0"/>
                <a:cs typeface="Poppins"/>
              </a:rPr>
              <a:t>Stress: </a:t>
            </a:r>
            <a:r>
              <a:rPr lang="en-GB" kern="100" dirty="0">
                <a:solidFill>
                  <a:srgbClr val="2F5496"/>
                </a:solidFill>
                <a:effectLst/>
                <a:latin typeface="Poppins"/>
                <a:ea typeface="Times New Roman" panose="02020603050405020304" pitchFamily="18" charset="0"/>
                <a:cs typeface="Poppins"/>
              </a:rPr>
              <a:t>a way we respond when we feel under pressure or when we can’t handle everything we need to do. A condition or feeling experienced when we think the demands on us will be too great.</a:t>
            </a:r>
          </a:p>
          <a:p>
            <a:pPr marL="285750" indent="-285750" algn="l">
              <a:buFont typeface="Arial" panose="020B0604020202020204" pitchFamily="34" charset="0"/>
              <a:buChar char="•"/>
            </a:pPr>
            <a:endParaRPr lang="en-GB" kern="100" dirty="0">
              <a:solidFill>
                <a:srgbClr val="2F5496"/>
              </a:solidFill>
              <a:effectLst/>
              <a:latin typeface="Poppins"/>
              <a:ea typeface="Times New Roman" panose="02020603050405020304" pitchFamily="18" charset="0"/>
              <a:cs typeface="Poppins"/>
            </a:endParaRPr>
          </a:p>
          <a:p>
            <a:pPr marL="285750" indent="-285750" algn="l">
              <a:buFont typeface="Arial" panose="020B0604020202020204" pitchFamily="34" charset="0"/>
              <a:buChar char="•"/>
            </a:pPr>
            <a:r>
              <a:rPr lang="en-GB" b="1" kern="100" dirty="0">
                <a:solidFill>
                  <a:srgbClr val="2F5496"/>
                </a:solidFill>
                <a:effectLst/>
                <a:latin typeface="Poppins"/>
                <a:ea typeface="Times New Roman" panose="02020603050405020304" pitchFamily="18" charset="0"/>
                <a:cs typeface="Poppins"/>
              </a:rPr>
              <a:t>Burnout: </a:t>
            </a:r>
            <a:r>
              <a:rPr lang="en-GB" kern="100" dirty="0">
                <a:solidFill>
                  <a:srgbClr val="2F5496"/>
                </a:solidFill>
                <a:effectLst/>
                <a:latin typeface="Poppins"/>
                <a:ea typeface="Times New Roman" panose="02020603050405020304" pitchFamily="18" charset="0"/>
                <a:cs typeface="Poppins"/>
              </a:rPr>
              <a:t>a state of emotional, physical and mental exhaustion caused by excessive and prolonged stress. It occurs when you feel overwhelmed, emotionally drained, and unable to meet constant demands. It does not require there to be any involvement with trauma or traumatic material. </a:t>
            </a:r>
          </a:p>
          <a:p>
            <a:pPr marL="285750" indent="-285750" algn="l">
              <a:buFont typeface="Arial" panose="020B0604020202020204" pitchFamily="34" charset="0"/>
              <a:buChar char="•"/>
            </a:pPr>
            <a:endParaRPr lang="en-GB" kern="100" dirty="0">
              <a:solidFill>
                <a:srgbClr val="2F5496"/>
              </a:solidFill>
              <a:effectLst/>
              <a:latin typeface="Poppins"/>
              <a:ea typeface="Times New Roman" panose="02020603050405020304" pitchFamily="18" charset="0"/>
              <a:cs typeface="Poppins"/>
            </a:endParaRPr>
          </a:p>
          <a:p>
            <a:pPr marL="285750" indent="-285750" algn="l">
              <a:buFont typeface="Arial" panose="020B0604020202020204" pitchFamily="34" charset="0"/>
              <a:buChar char="•"/>
            </a:pPr>
            <a:r>
              <a:rPr lang="en-GB" b="1" kern="100" dirty="0">
                <a:solidFill>
                  <a:srgbClr val="2F5496"/>
                </a:solidFill>
                <a:effectLst/>
                <a:latin typeface="Poppins"/>
                <a:ea typeface="Times New Roman" panose="02020603050405020304" pitchFamily="18" charset="0"/>
                <a:cs typeface="Poppins"/>
              </a:rPr>
              <a:t>Compassion Fatigue</a:t>
            </a:r>
            <a:r>
              <a:rPr lang="en-GB" kern="100" dirty="0">
                <a:solidFill>
                  <a:srgbClr val="2F5496"/>
                </a:solidFill>
                <a:effectLst/>
                <a:latin typeface="Poppins"/>
                <a:ea typeface="Times New Roman" panose="02020603050405020304" pitchFamily="18" charset="0"/>
                <a:cs typeface="Poppins"/>
              </a:rPr>
              <a:t>: a condition characterised by emotional and physical exhaustion gradually leading to a diminished ability to empathise or feel compassion for others. </a:t>
            </a:r>
          </a:p>
          <a:p>
            <a:pPr marL="285750" indent="-285750" algn="l">
              <a:buFont typeface="Arial" panose="020B0604020202020204" pitchFamily="34" charset="0"/>
              <a:buChar char="•"/>
            </a:pPr>
            <a:endParaRPr lang="en-GB" kern="100" dirty="0">
              <a:solidFill>
                <a:srgbClr val="2F5496"/>
              </a:solidFill>
              <a:effectLst/>
              <a:latin typeface="Poppins"/>
              <a:ea typeface="Times New Roman" panose="02020603050405020304" pitchFamily="18" charset="0"/>
              <a:cs typeface="Poppins"/>
            </a:endParaRPr>
          </a:p>
          <a:p>
            <a:pPr marL="285750" indent="-285750" algn="l">
              <a:buFont typeface="Arial" panose="020B0604020202020204" pitchFamily="34" charset="0"/>
              <a:buChar char="•"/>
            </a:pPr>
            <a:r>
              <a:rPr lang="en-GB" b="1" kern="100" dirty="0">
                <a:solidFill>
                  <a:srgbClr val="2F5496"/>
                </a:solidFill>
                <a:effectLst/>
                <a:latin typeface="Poppins"/>
                <a:ea typeface="Times New Roman" panose="02020603050405020304" pitchFamily="18" charset="0"/>
                <a:cs typeface="Poppins"/>
              </a:rPr>
              <a:t>Vicarious Trauma: </a:t>
            </a:r>
            <a:r>
              <a:rPr lang="en-GB" kern="100" dirty="0">
                <a:solidFill>
                  <a:srgbClr val="2F5496"/>
                </a:solidFill>
                <a:effectLst/>
                <a:latin typeface="Poppins"/>
                <a:ea typeface="Times New Roman" panose="02020603050405020304" pitchFamily="18" charset="0"/>
                <a:cs typeface="Poppins"/>
              </a:rPr>
              <a:t>The cumulative transformative effect on the helper of working with survivors of traumatic life events. A state of tension and preoccupation with the stories/ trauma experiences described by clients. It can mirror the symptoms of trauma\PTSD as well as aspects of compassion fatigue and burn out.</a:t>
            </a:r>
          </a:p>
          <a:p>
            <a:pPr marL="285750" indent="-285750" algn="l">
              <a:buFont typeface="Arial" panose="020B0604020202020204" pitchFamily="34" charset="0"/>
              <a:buChar char="•"/>
            </a:pPr>
            <a:endParaRPr lang="en-GB" sz="1600" kern="100" dirty="0">
              <a:solidFill>
                <a:srgbClr val="2F5496"/>
              </a:solidFill>
              <a:effectLst/>
              <a:latin typeface="Poppins"/>
              <a:ea typeface="Times New Roman" panose="02020603050405020304" pitchFamily="18" charset="0"/>
              <a:cs typeface="Poppins"/>
            </a:endParaRPr>
          </a:p>
          <a:p>
            <a:pPr algn="ctr"/>
            <a:endParaRPr lang="en-GB" sz="3600" b="1" kern="100" dirty="0">
              <a:solidFill>
                <a:srgbClr val="2F5496"/>
              </a:solidFill>
              <a:latin typeface="Poppins" panose="00000500000000000000" pitchFamily="2" charset="0"/>
              <a:ea typeface="Times New Roman" panose="02020603050405020304" pitchFamily="18" charset="0"/>
              <a:cs typeface="Poppins" panose="00000500000000000000" pitchFamily="2" charset="0"/>
            </a:endParaRPr>
          </a:p>
        </p:txBody>
      </p:sp>
      <p:pic>
        <p:nvPicPr>
          <p:cNvPr id="3" name="Picture 2">
            <a:extLst>
              <a:ext uri="{FF2B5EF4-FFF2-40B4-BE49-F238E27FC236}">
                <a16:creationId xmlns:a16="http://schemas.microsoft.com/office/drawing/2014/main" id="{B1644787-7947-46CD-1F7B-C7DEEC4C5F37}"/>
              </a:ext>
            </a:extLst>
          </p:cNvPr>
          <p:cNvPicPr>
            <a:picLocks noChangeAspect="1"/>
          </p:cNvPicPr>
          <p:nvPr/>
        </p:nvPicPr>
        <p:blipFill>
          <a:blip r:embed="rId4"/>
          <a:stretch>
            <a:fillRect/>
          </a:stretch>
        </p:blipFill>
        <p:spPr>
          <a:xfrm>
            <a:off x="416634" y="5647103"/>
            <a:ext cx="1809524" cy="847619"/>
          </a:xfrm>
          <a:prstGeom prst="rect">
            <a:avLst/>
          </a:prstGeom>
        </p:spPr>
      </p:pic>
      <p:pic>
        <p:nvPicPr>
          <p:cNvPr id="4" name="Picture 3">
            <a:extLst>
              <a:ext uri="{FF2B5EF4-FFF2-40B4-BE49-F238E27FC236}">
                <a16:creationId xmlns:a16="http://schemas.microsoft.com/office/drawing/2014/main" id="{63D225C0-36EA-7802-86E6-E15FDD89F184}"/>
              </a:ext>
            </a:extLst>
          </p:cNvPr>
          <p:cNvPicPr>
            <a:picLocks noChangeAspect="1"/>
          </p:cNvPicPr>
          <p:nvPr/>
        </p:nvPicPr>
        <p:blipFill>
          <a:blip r:embed="rId5"/>
          <a:stretch>
            <a:fillRect/>
          </a:stretch>
        </p:blipFill>
        <p:spPr>
          <a:xfrm>
            <a:off x="4404603" y="4909205"/>
            <a:ext cx="1943100" cy="1828800"/>
          </a:xfrm>
          <a:prstGeom prst="rect">
            <a:avLst/>
          </a:prstGeom>
        </p:spPr>
      </p:pic>
      <p:pic>
        <p:nvPicPr>
          <p:cNvPr id="5" name="Picture 4" descr="A person in a red suit pushing a domino effect&#10;&#10;Description automatically generated">
            <a:extLst>
              <a:ext uri="{FF2B5EF4-FFF2-40B4-BE49-F238E27FC236}">
                <a16:creationId xmlns:a16="http://schemas.microsoft.com/office/drawing/2014/main" id="{879154FD-C24D-9E1D-B041-99E962051991}"/>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9659566" y="0"/>
            <a:ext cx="2204142" cy="989335"/>
          </a:xfrm>
          <a:prstGeom prst="rect">
            <a:avLst/>
          </a:prstGeom>
        </p:spPr>
      </p:pic>
      <p:pic>
        <p:nvPicPr>
          <p:cNvPr id="8" name="Picture 7" descr="Person with eyeglasses illustration">
            <a:extLst>
              <a:ext uri="{FF2B5EF4-FFF2-40B4-BE49-F238E27FC236}">
                <a16:creationId xmlns:a16="http://schemas.microsoft.com/office/drawing/2014/main" id="{010F0419-A814-52E0-0CD9-D8B900F159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3122" y="119994"/>
            <a:ext cx="1016547" cy="908680"/>
          </a:xfrm>
          <a:prstGeom prst="rect">
            <a:avLst/>
          </a:prstGeom>
        </p:spPr>
      </p:pic>
    </p:spTree>
    <p:extLst>
      <p:ext uri="{BB962C8B-B14F-4D97-AF65-F5344CB8AC3E}">
        <p14:creationId xmlns:p14="http://schemas.microsoft.com/office/powerpoint/2010/main" val="18193425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bg object 16">
            <a:extLst>
              <a:ext uri="{FF2B5EF4-FFF2-40B4-BE49-F238E27FC236}">
                <a16:creationId xmlns:a16="http://schemas.microsoft.com/office/drawing/2014/main" id="{B8A42815-2363-2BD2-849B-4641C6C8157E}"/>
              </a:ext>
            </a:extLst>
          </p:cNvPr>
          <p:cNvSpPr/>
          <p:nvPr/>
        </p:nvSpPr>
        <p:spPr>
          <a:xfrm>
            <a:off x="0" y="3313"/>
            <a:ext cx="12193270" cy="6858000"/>
          </a:xfrm>
          <a:custGeom>
            <a:avLst/>
            <a:gdLst/>
            <a:ahLst/>
            <a:cxnLst/>
            <a:rect l="l" t="t" r="r" b="b"/>
            <a:pathLst>
              <a:path w="12193270" h="6858000">
                <a:moveTo>
                  <a:pt x="12193206" y="0"/>
                </a:moveTo>
                <a:lnTo>
                  <a:pt x="0" y="0"/>
                </a:lnTo>
                <a:lnTo>
                  <a:pt x="0" y="6858000"/>
                </a:lnTo>
                <a:lnTo>
                  <a:pt x="12193206" y="6858000"/>
                </a:lnTo>
                <a:lnTo>
                  <a:pt x="12193206" y="0"/>
                </a:lnTo>
                <a:close/>
              </a:path>
            </a:pathLst>
          </a:custGeom>
          <a:solidFill>
            <a:srgbClr val="FEF2D5"/>
          </a:solidFill>
        </p:spPr>
        <p:txBody>
          <a:bodyPr wrap="square" lIns="0" tIns="0" rIns="0" bIns="0" rtlCol="0"/>
          <a:lstStyle/>
          <a:p>
            <a:pPr algn="l" rtl="0"/>
            <a:endParaRPr/>
          </a:p>
        </p:txBody>
      </p:sp>
      <p:pic>
        <p:nvPicPr>
          <p:cNvPr id="12" name="Picture 11" descr="Shape, circle&#10;&#10;Description automatically generated">
            <a:extLst>
              <a:ext uri="{FF2B5EF4-FFF2-40B4-BE49-F238E27FC236}">
                <a16:creationId xmlns:a16="http://schemas.microsoft.com/office/drawing/2014/main" id="{5256A3BF-3041-E69F-557B-6E4EC071E4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626"/>
            <a:ext cx="12191999" cy="6861313"/>
          </a:xfrm>
          <a:prstGeom prst="rect">
            <a:avLst/>
          </a:prstGeom>
        </p:spPr>
      </p:pic>
      <p:pic>
        <p:nvPicPr>
          <p:cNvPr id="7" name="Picture 6" descr="A picture containing logo&#10;&#10;Description automatically generated">
            <a:extLst>
              <a:ext uri="{FF2B5EF4-FFF2-40B4-BE49-F238E27FC236}">
                <a16:creationId xmlns:a16="http://schemas.microsoft.com/office/drawing/2014/main" id="{6A533980-F2B7-3EEF-7609-D5EFD685CB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46" t="2655" r="4557" b="17699"/>
          <a:stretch/>
        </p:blipFill>
        <p:spPr>
          <a:xfrm>
            <a:off x="9296400" y="5638800"/>
            <a:ext cx="2478966" cy="780688"/>
          </a:xfrm>
          <a:prstGeom prst="rect">
            <a:avLst/>
          </a:prstGeom>
        </p:spPr>
      </p:pic>
      <p:sp>
        <p:nvSpPr>
          <p:cNvPr id="2" name="TextBox 1">
            <a:extLst>
              <a:ext uri="{FF2B5EF4-FFF2-40B4-BE49-F238E27FC236}">
                <a16:creationId xmlns:a16="http://schemas.microsoft.com/office/drawing/2014/main" id="{C96EC1BF-A249-529C-10C7-8336D2F809CF}"/>
              </a:ext>
            </a:extLst>
          </p:cNvPr>
          <p:cNvSpPr txBox="1"/>
          <p:nvPr/>
        </p:nvSpPr>
        <p:spPr>
          <a:xfrm>
            <a:off x="68094" y="-13252"/>
            <a:ext cx="12052570" cy="1600438"/>
          </a:xfrm>
          <a:prstGeom prst="rect">
            <a:avLst/>
          </a:prstGeom>
          <a:noFill/>
        </p:spPr>
        <p:txBody>
          <a:bodyPr wrap="square" lIns="91440" tIns="45720" rIns="91440" bIns="45720" rtlCol="0" anchor="t">
            <a:spAutoFit/>
          </a:bodyPr>
          <a:lstStyle/>
          <a:p>
            <a:pPr algn="ctr"/>
            <a:endParaRPr lang="en-GB" sz="2800" kern="100" dirty="0">
              <a:solidFill>
                <a:srgbClr val="2F5496"/>
              </a:solidFill>
              <a:effectLst/>
              <a:latin typeface="Poppins"/>
              <a:ea typeface="Times New Roman" panose="02020603050405020304" pitchFamily="18" charset="0"/>
              <a:cs typeface="Poppins"/>
            </a:endParaRPr>
          </a:p>
          <a:p>
            <a:pPr algn="l"/>
            <a:endParaRPr lang="en-GB" b="1" kern="100" dirty="0">
              <a:solidFill>
                <a:srgbClr val="2F5496"/>
              </a:solidFill>
              <a:effectLst/>
              <a:latin typeface="Poppins"/>
              <a:ea typeface="Times New Roman" panose="02020603050405020304" pitchFamily="18" charset="0"/>
              <a:cs typeface="Poppins"/>
            </a:endParaRPr>
          </a:p>
          <a:p>
            <a:pPr marL="285750" indent="-285750" algn="l">
              <a:buFont typeface="Arial" panose="020B0604020202020204" pitchFamily="34" charset="0"/>
              <a:buChar char="•"/>
            </a:pPr>
            <a:endParaRPr lang="en-GB" sz="1600" kern="100" dirty="0">
              <a:solidFill>
                <a:srgbClr val="2F5496"/>
              </a:solidFill>
              <a:effectLst/>
              <a:latin typeface="Poppins"/>
              <a:ea typeface="Times New Roman" panose="02020603050405020304" pitchFamily="18" charset="0"/>
              <a:cs typeface="Poppins"/>
            </a:endParaRPr>
          </a:p>
          <a:p>
            <a:pPr algn="ctr"/>
            <a:endParaRPr lang="en-GB" sz="3600" b="1" kern="100" dirty="0">
              <a:solidFill>
                <a:srgbClr val="2F5496"/>
              </a:solidFill>
              <a:latin typeface="Poppins" panose="00000500000000000000" pitchFamily="2" charset="0"/>
              <a:ea typeface="Times New Roman" panose="02020603050405020304" pitchFamily="18" charset="0"/>
              <a:cs typeface="Poppins" panose="00000500000000000000" pitchFamily="2" charset="0"/>
            </a:endParaRPr>
          </a:p>
        </p:txBody>
      </p:sp>
      <p:pic>
        <p:nvPicPr>
          <p:cNvPr id="3" name="Picture 2">
            <a:extLst>
              <a:ext uri="{FF2B5EF4-FFF2-40B4-BE49-F238E27FC236}">
                <a16:creationId xmlns:a16="http://schemas.microsoft.com/office/drawing/2014/main" id="{B1644787-7947-46CD-1F7B-C7DEEC4C5F37}"/>
              </a:ext>
            </a:extLst>
          </p:cNvPr>
          <p:cNvPicPr>
            <a:picLocks noChangeAspect="1"/>
          </p:cNvPicPr>
          <p:nvPr/>
        </p:nvPicPr>
        <p:blipFill>
          <a:blip r:embed="rId4"/>
          <a:stretch>
            <a:fillRect/>
          </a:stretch>
        </p:blipFill>
        <p:spPr>
          <a:xfrm>
            <a:off x="416634" y="5647103"/>
            <a:ext cx="1809524" cy="847619"/>
          </a:xfrm>
          <a:prstGeom prst="rect">
            <a:avLst/>
          </a:prstGeom>
        </p:spPr>
      </p:pic>
      <p:pic>
        <p:nvPicPr>
          <p:cNvPr id="4" name="Picture 3">
            <a:extLst>
              <a:ext uri="{FF2B5EF4-FFF2-40B4-BE49-F238E27FC236}">
                <a16:creationId xmlns:a16="http://schemas.microsoft.com/office/drawing/2014/main" id="{63D225C0-36EA-7802-86E6-E15FDD89F184}"/>
              </a:ext>
            </a:extLst>
          </p:cNvPr>
          <p:cNvPicPr>
            <a:picLocks noChangeAspect="1"/>
          </p:cNvPicPr>
          <p:nvPr/>
        </p:nvPicPr>
        <p:blipFill>
          <a:blip r:embed="rId5"/>
          <a:stretch>
            <a:fillRect/>
          </a:stretch>
        </p:blipFill>
        <p:spPr>
          <a:xfrm>
            <a:off x="4404603" y="4909205"/>
            <a:ext cx="1943100" cy="1828800"/>
          </a:xfrm>
          <a:prstGeom prst="rect">
            <a:avLst/>
          </a:prstGeom>
        </p:spPr>
      </p:pic>
      <p:sp>
        <p:nvSpPr>
          <p:cNvPr id="6" name="Content Placeholder 5">
            <a:extLst>
              <a:ext uri="{FF2B5EF4-FFF2-40B4-BE49-F238E27FC236}">
                <a16:creationId xmlns:a16="http://schemas.microsoft.com/office/drawing/2014/main" id="{E2598707-6071-A84E-BB1B-873E7E66ABC5}"/>
              </a:ext>
            </a:extLst>
          </p:cNvPr>
          <p:cNvSpPr>
            <a:spLocks noGrp="1"/>
          </p:cNvSpPr>
          <p:nvPr>
            <p:ph sz="half" idx="2"/>
          </p:nvPr>
        </p:nvSpPr>
        <p:spPr>
          <a:xfrm>
            <a:off x="609917" y="342951"/>
            <a:ext cx="4322006" cy="3662541"/>
          </a:xfrm>
        </p:spPr>
        <p:txBody>
          <a:bodyPr/>
          <a:lstStyle/>
          <a:p>
            <a:r>
              <a:rPr lang="en-GB" sz="2000" b="1" dirty="0"/>
              <a:t>Focussing on prevention</a:t>
            </a:r>
          </a:p>
          <a:p>
            <a:r>
              <a:rPr lang="en-GB" sz="2000" b="1" dirty="0"/>
              <a:t>but still helpful to identify some risk factors:</a:t>
            </a:r>
          </a:p>
          <a:p>
            <a:endParaRPr lang="en-GB" sz="2000" dirty="0"/>
          </a:p>
          <a:p>
            <a:endParaRPr lang="en-GB" sz="2000" dirty="0"/>
          </a:p>
          <a:p>
            <a:endParaRPr lang="en-GB" sz="2000" dirty="0"/>
          </a:p>
          <a:p>
            <a:pPr marL="285750" indent="-285750">
              <a:buFont typeface="Arial" panose="020B0604020202020204" pitchFamily="34" charset="0"/>
              <a:buChar char="•"/>
            </a:pPr>
            <a:r>
              <a:rPr lang="en-GB" sz="2000" dirty="0"/>
              <a:t>Not setting, or ignoring boundaries</a:t>
            </a:r>
          </a:p>
          <a:p>
            <a:pPr marL="285750" indent="-285750">
              <a:buFont typeface="Arial" panose="020B0604020202020204" pitchFamily="34" charset="0"/>
              <a:buChar char="•"/>
            </a:pPr>
            <a:r>
              <a:rPr lang="en-GB" sz="2000" dirty="0"/>
              <a:t>Inadequate support</a:t>
            </a:r>
          </a:p>
          <a:p>
            <a:pPr marL="285750" indent="-285750">
              <a:buFont typeface="Arial" panose="020B0604020202020204" pitchFamily="34" charset="0"/>
              <a:buChar char="•"/>
            </a:pPr>
            <a:r>
              <a:rPr lang="en-GB" sz="2000" dirty="0"/>
              <a:t>Personal traumatic history</a:t>
            </a:r>
          </a:p>
          <a:p>
            <a:pPr marL="285750" indent="-285750">
              <a:buFont typeface="Arial" panose="020B0604020202020204" pitchFamily="34" charset="0"/>
              <a:buChar char="•"/>
            </a:pPr>
            <a:r>
              <a:rPr lang="en-GB" sz="2000" dirty="0"/>
              <a:t>High levels of personal stress</a:t>
            </a:r>
          </a:p>
          <a:p>
            <a:endParaRPr lang="en-GB" dirty="0"/>
          </a:p>
        </p:txBody>
      </p:sp>
      <p:sp>
        <p:nvSpPr>
          <p:cNvPr id="8" name="Content Placeholder 7">
            <a:extLst>
              <a:ext uri="{FF2B5EF4-FFF2-40B4-BE49-F238E27FC236}">
                <a16:creationId xmlns:a16="http://schemas.microsoft.com/office/drawing/2014/main" id="{F149151E-87E6-D421-42CE-B1ECEF255282}"/>
              </a:ext>
            </a:extLst>
          </p:cNvPr>
          <p:cNvSpPr>
            <a:spLocks noGrp="1"/>
          </p:cNvSpPr>
          <p:nvPr>
            <p:ph sz="half" idx="3"/>
          </p:nvPr>
        </p:nvSpPr>
        <p:spPr>
          <a:xfrm>
            <a:off x="4931923" y="342951"/>
            <a:ext cx="7081737" cy="4924425"/>
          </a:xfrm>
        </p:spPr>
        <p:txBody>
          <a:bodyPr/>
          <a:lstStyle/>
          <a:p>
            <a:r>
              <a:rPr lang="en-GB" sz="2000" b="1" dirty="0"/>
              <a:t>Additionally, for workers/volunteers with personal experience of the issues faced by the people they are supporting </a:t>
            </a:r>
            <a:r>
              <a:rPr lang="en-GB" sz="2000" dirty="0"/>
              <a:t>:</a:t>
            </a:r>
          </a:p>
          <a:p>
            <a:endParaRPr lang="en-GB" sz="2000" dirty="0"/>
          </a:p>
          <a:p>
            <a:pPr marL="285750" indent="-285750">
              <a:buFont typeface="Arial" panose="020B0604020202020204" pitchFamily="34" charset="0"/>
              <a:buChar char="•"/>
            </a:pPr>
            <a:r>
              <a:rPr lang="en-GB" sz="2000" dirty="0"/>
              <a:t>Cultural expectations and being part of the same community?</a:t>
            </a:r>
          </a:p>
          <a:p>
            <a:pPr marL="285750" indent="-285750">
              <a:buFont typeface="Arial" panose="020B0604020202020204" pitchFamily="34" charset="0"/>
              <a:buChar char="•"/>
            </a:pPr>
            <a:r>
              <a:rPr lang="en-GB" sz="2000" dirty="0"/>
              <a:t>Speaking the same language</a:t>
            </a:r>
          </a:p>
          <a:p>
            <a:pPr marL="285750" indent="-285750">
              <a:buFont typeface="Arial" panose="020B0604020202020204" pitchFamily="34" charset="0"/>
              <a:buChar char="•"/>
            </a:pPr>
            <a:r>
              <a:rPr lang="en-GB" sz="2000" dirty="0"/>
              <a:t>Expectations of colleagues as well as the people you are helping</a:t>
            </a:r>
          </a:p>
          <a:p>
            <a:pPr marL="285750" indent="-285750">
              <a:buFont typeface="Arial" panose="020B0604020202020204" pitchFamily="34" charset="0"/>
              <a:buChar char="•"/>
            </a:pPr>
            <a:r>
              <a:rPr lang="en-GB" sz="2000" dirty="0"/>
              <a:t>Hard to leave work at work</a:t>
            </a:r>
          </a:p>
          <a:p>
            <a:pPr marL="285750" indent="-285750">
              <a:buFont typeface="Arial" panose="020B0604020202020204" pitchFamily="34" charset="0"/>
              <a:buChar char="•"/>
            </a:pPr>
            <a:r>
              <a:rPr lang="en-GB" sz="2000" dirty="0"/>
              <a:t>Similar personal experiences – housing, employment, immigration status</a:t>
            </a:r>
          </a:p>
          <a:p>
            <a:pPr marL="285750" indent="-285750">
              <a:buFont typeface="Arial" panose="020B0604020202020204" pitchFamily="34" charset="0"/>
              <a:buChar char="•"/>
            </a:pPr>
            <a:r>
              <a:rPr lang="en-GB" sz="2000" dirty="0"/>
              <a:t>Ongoing personal trauma – fears for safety of family, racism</a:t>
            </a:r>
          </a:p>
          <a:p>
            <a:pPr marL="285750" indent="-285750">
              <a:buFont typeface="Arial" panose="020B0604020202020204" pitchFamily="34" charset="0"/>
              <a:buChar char="•"/>
            </a:pPr>
            <a:r>
              <a:rPr lang="en-GB" sz="2000" dirty="0"/>
              <a:t>Being asked for help outside work/ volunteering role</a:t>
            </a:r>
          </a:p>
        </p:txBody>
      </p:sp>
      <p:pic>
        <p:nvPicPr>
          <p:cNvPr id="9" name="Picture 8" descr="Angled view of a part of a maze">
            <a:extLst>
              <a:ext uri="{FF2B5EF4-FFF2-40B4-BE49-F238E27FC236}">
                <a16:creationId xmlns:a16="http://schemas.microsoft.com/office/drawing/2014/main" id="{C316E4EC-2F83-E999-238A-AE76DD8757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flipV="1">
            <a:off x="1560074" y="4005492"/>
            <a:ext cx="2247900" cy="1181759"/>
          </a:xfrm>
          <a:prstGeom prst="rect">
            <a:avLst/>
          </a:prstGeom>
        </p:spPr>
      </p:pic>
    </p:spTree>
    <p:extLst>
      <p:ext uri="{BB962C8B-B14F-4D97-AF65-F5344CB8AC3E}">
        <p14:creationId xmlns:p14="http://schemas.microsoft.com/office/powerpoint/2010/main" val="38993613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00D26B1-3BEB-FCCE-EC23-2C526CAC682E}"/>
              </a:ext>
            </a:extLst>
          </p:cNvPr>
          <p:cNvSpPr/>
          <p:nvPr/>
        </p:nvSpPr>
        <p:spPr>
          <a:xfrm>
            <a:off x="457199" y="523220"/>
            <a:ext cx="7848601" cy="543580"/>
          </a:xfrm>
          <a:prstGeom prst="rect">
            <a:avLst/>
          </a:prstGeom>
          <a:solidFill>
            <a:srgbClr val="2E8A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 name="TextBox 3">
            <a:extLst>
              <a:ext uri="{FF2B5EF4-FFF2-40B4-BE49-F238E27FC236}">
                <a16:creationId xmlns:a16="http://schemas.microsoft.com/office/drawing/2014/main" id="{9E2E97DA-A0DB-3D92-C382-60816A1DD165}"/>
              </a:ext>
            </a:extLst>
          </p:cNvPr>
          <p:cNvSpPr txBox="1"/>
          <p:nvPr/>
        </p:nvSpPr>
        <p:spPr>
          <a:xfrm>
            <a:off x="457200" y="543580"/>
            <a:ext cx="7772400" cy="523220"/>
          </a:xfrm>
          <a:prstGeom prst="rect">
            <a:avLst/>
          </a:prstGeom>
          <a:noFill/>
        </p:spPr>
        <p:txBody>
          <a:bodyPr wrap="square" rtlCol="0">
            <a:spAutoFit/>
          </a:bodyPr>
          <a:lstStyle/>
          <a:p>
            <a:r>
              <a:rPr lang="en-GB" sz="2800" dirty="0">
                <a:solidFill>
                  <a:schemeClr val="bg1"/>
                </a:solidFill>
                <a:effectLst/>
                <a:latin typeface="Poppins Medium" pitchFamily="2" charset="77"/>
                <a:cs typeface="Poppins Medium" pitchFamily="2" charset="77"/>
              </a:rPr>
              <a:t>Ukraine</a:t>
            </a:r>
            <a:r>
              <a:rPr lang="en-GB" sz="2800" dirty="0">
                <a:solidFill>
                  <a:schemeClr val="bg1"/>
                </a:solidFill>
                <a:latin typeface="Poppins Medium" pitchFamily="2" charset="77"/>
                <a:cs typeface="Poppins Medium" pitchFamily="2" charset="77"/>
              </a:rPr>
              <a:t> – since we last met</a:t>
            </a:r>
            <a:r>
              <a:rPr lang="en-GB" sz="2800" dirty="0">
                <a:solidFill>
                  <a:schemeClr val="bg1"/>
                </a:solidFill>
                <a:effectLst/>
                <a:latin typeface="Poppins Medium" pitchFamily="2" charset="77"/>
                <a:cs typeface="Poppins Medium" pitchFamily="2" charset="77"/>
              </a:rPr>
              <a:t> </a:t>
            </a:r>
          </a:p>
        </p:txBody>
      </p:sp>
      <p:sp>
        <p:nvSpPr>
          <p:cNvPr id="5" name="TextBox 4">
            <a:extLst>
              <a:ext uri="{FF2B5EF4-FFF2-40B4-BE49-F238E27FC236}">
                <a16:creationId xmlns:a16="http://schemas.microsoft.com/office/drawing/2014/main" id="{79B2B356-B44A-512F-31F2-6AE8C414D7C7}"/>
              </a:ext>
            </a:extLst>
          </p:cNvPr>
          <p:cNvSpPr txBox="1"/>
          <p:nvPr/>
        </p:nvSpPr>
        <p:spPr>
          <a:xfrm>
            <a:off x="304800" y="1074650"/>
            <a:ext cx="9952630" cy="10433625"/>
          </a:xfrm>
          <a:prstGeom prst="rect">
            <a:avLst/>
          </a:prstGeom>
          <a:noFill/>
        </p:spPr>
        <p:txBody>
          <a:bodyPr wrap="square" rtlCol="0">
            <a:spAutoFit/>
          </a:bodyPr>
          <a:lstStyle/>
          <a:p>
            <a:pPr marL="285750" indent="-285750" algn="l" rtl="0">
              <a:buFont typeface="Arial" panose="020B0604020202020204" pitchFamily="34" charset="0"/>
              <a:buChar char="•"/>
            </a:pPr>
            <a:endParaRPr lang="en-US" sz="2800" dirty="0">
              <a:solidFill>
                <a:srgbClr val="2A206F"/>
              </a:solidFill>
              <a:latin typeface="Poppins" pitchFamily="2" charset="77"/>
              <a:cs typeface="Poppins" pitchFamily="2" charset="77"/>
            </a:endParaRPr>
          </a:p>
          <a:p>
            <a:pPr marL="342900" indent="-342900">
              <a:buFont typeface="Arial" panose="020B0604020202020204" pitchFamily="34" charset="0"/>
              <a:buChar char="•"/>
            </a:pPr>
            <a:r>
              <a:rPr lang="en-GB" sz="2800" dirty="0">
                <a:solidFill>
                  <a:srgbClr val="2A206F"/>
                </a:solidFill>
                <a:latin typeface="Poppins" panose="00000500000000000000" pitchFamily="2" charset="0"/>
                <a:cs typeface="Poppins" panose="00000500000000000000" pitchFamily="2" charset="0"/>
              </a:rPr>
              <a:t>3 free routes into UK – 3 years visas (new visas after February 2024 for 18 months)  </a:t>
            </a:r>
          </a:p>
          <a:p>
            <a:r>
              <a:rPr lang="en-GB" sz="2800" b="0" i="0" dirty="0">
                <a:solidFill>
                  <a:srgbClr val="2A206F"/>
                </a:solidFill>
                <a:effectLst/>
                <a:latin typeface="Poppins" panose="00000500000000000000" pitchFamily="2" charset="0"/>
                <a:cs typeface="Poppins" panose="00000500000000000000" pitchFamily="2" charset="0"/>
              </a:rPr>
              <a:t>	Visa Extension Scheme  (closed May 2024)</a:t>
            </a:r>
          </a:p>
          <a:p>
            <a:r>
              <a:rPr lang="en-GB" sz="2800" b="0" i="0" dirty="0">
                <a:solidFill>
                  <a:srgbClr val="2A206F"/>
                </a:solidFill>
                <a:effectLst/>
                <a:latin typeface="Poppins" panose="00000500000000000000" pitchFamily="2" charset="0"/>
                <a:cs typeface="Poppins" panose="00000500000000000000" pitchFamily="2" charset="0"/>
              </a:rPr>
              <a:t>	Family Scheme  (closed February 2024)</a:t>
            </a:r>
          </a:p>
          <a:p>
            <a:r>
              <a:rPr lang="en-GB" sz="2800" b="0" i="0" dirty="0">
                <a:solidFill>
                  <a:srgbClr val="2A206F"/>
                </a:solidFill>
                <a:effectLst/>
                <a:latin typeface="Poppins" panose="00000500000000000000" pitchFamily="2" charset="0"/>
                <a:cs typeface="Poppins" panose="00000500000000000000" pitchFamily="2" charset="0"/>
              </a:rPr>
              <a:t>	Homes for Ukraine Sponsorship Scheme (</a:t>
            </a:r>
            <a:r>
              <a:rPr lang="en-GB" sz="2800" b="0" i="0" dirty="0" err="1">
                <a:solidFill>
                  <a:srgbClr val="2A206F"/>
                </a:solidFill>
                <a:effectLst/>
                <a:latin typeface="Poppins" panose="00000500000000000000" pitchFamily="2" charset="0"/>
                <a:cs typeface="Poppins" panose="00000500000000000000" pitchFamily="2" charset="0"/>
              </a:rPr>
              <a:t>HfU</a:t>
            </a:r>
            <a:r>
              <a:rPr lang="en-GB" sz="2800" b="0" i="0" dirty="0">
                <a:solidFill>
                  <a:srgbClr val="2A206F"/>
                </a:solidFill>
                <a:effectLst/>
                <a:latin typeface="Poppins" panose="00000500000000000000" pitchFamily="2" charset="0"/>
                <a:cs typeface="Poppins" panose="00000500000000000000" pitchFamily="2" charset="0"/>
              </a:rPr>
              <a:t>): 	new restrictions on who can sponsor   </a:t>
            </a:r>
          </a:p>
          <a:p>
            <a:endParaRPr lang="en-GB" sz="2800" b="0" i="0" dirty="0">
              <a:solidFill>
                <a:srgbClr val="2A206F"/>
              </a:solidFill>
              <a:effectLst/>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GB" sz="2800" dirty="0">
                <a:solidFill>
                  <a:srgbClr val="2A206F"/>
                </a:solidFill>
                <a:latin typeface="Poppins" panose="00000500000000000000" pitchFamily="2" charset="0"/>
                <a:cs typeface="Poppins" panose="00000500000000000000" pitchFamily="2" charset="0"/>
              </a:rPr>
              <a:t>Ukrainian Permission  Extension Scheme  - start early 2025 for 18 months </a:t>
            </a:r>
            <a:endParaRPr lang="en-GB" sz="2800" b="0" i="0" dirty="0">
              <a:solidFill>
                <a:srgbClr val="2A206F"/>
              </a:solidFill>
              <a:effectLst/>
              <a:latin typeface="Poppins" panose="00000500000000000000" pitchFamily="2" charset="0"/>
              <a:cs typeface="Poppins" panose="00000500000000000000" pitchFamily="2" charset="0"/>
            </a:endParaRPr>
          </a:p>
          <a:p>
            <a:endParaRPr lang="en-GB" sz="2800" b="0" i="0" dirty="0">
              <a:solidFill>
                <a:srgbClr val="2A206F"/>
              </a:solidFill>
              <a:effectLst/>
              <a:latin typeface="Poppins" panose="00000500000000000000" pitchFamily="2" charset="0"/>
              <a:cs typeface="Poppins" panose="00000500000000000000" pitchFamily="2" charset="0"/>
            </a:endParaRPr>
          </a:p>
          <a:p>
            <a:pPr marL="342900" indent="-342900">
              <a:buFont typeface="Arial" panose="020B0604020202020204" pitchFamily="34" charset="0"/>
              <a:buChar char="•"/>
            </a:pPr>
            <a:r>
              <a:rPr lang="en-GB" sz="2800" dirty="0">
                <a:solidFill>
                  <a:srgbClr val="2A206F"/>
                </a:solidFill>
                <a:latin typeface="Poppins" panose="00000500000000000000" pitchFamily="2" charset="0"/>
                <a:cs typeface="Poppins" panose="00000500000000000000" pitchFamily="2" charset="0"/>
              </a:rPr>
              <a:t>Nationally: 216,200 arrivals, Regionally: 7,306 arrivals (</a:t>
            </a:r>
            <a:r>
              <a:rPr lang="en-GB" sz="2800" dirty="0" err="1">
                <a:solidFill>
                  <a:srgbClr val="2A206F"/>
                </a:solidFill>
                <a:latin typeface="Poppins" panose="00000500000000000000" pitchFamily="2" charset="0"/>
                <a:cs typeface="Poppins" panose="00000500000000000000" pitchFamily="2" charset="0"/>
              </a:rPr>
              <a:t>HfU</a:t>
            </a:r>
            <a:r>
              <a:rPr lang="en-GB" sz="2800" dirty="0">
                <a:solidFill>
                  <a:srgbClr val="2A206F"/>
                </a:solidFill>
                <a:latin typeface="Poppins" panose="00000500000000000000" pitchFamily="2" charset="0"/>
                <a:cs typeface="Poppins" panose="00000500000000000000" pitchFamily="2" charset="0"/>
              </a:rPr>
              <a:t>)</a:t>
            </a:r>
          </a:p>
          <a:p>
            <a:pPr marL="285750" indent="-285750" algn="l" rtl="0">
              <a:buFont typeface="Arial" panose="020B0604020202020204" pitchFamily="34" charset="0"/>
              <a:buChar char="•"/>
            </a:pPr>
            <a:endParaRPr lang="en-US" sz="2800" dirty="0">
              <a:solidFill>
                <a:srgbClr val="2A206F"/>
              </a:solidFill>
              <a:latin typeface="Poppins" pitchFamily="2" charset="77"/>
              <a:cs typeface="Poppins" pitchFamily="2" charset="77"/>
            </a:endParaRPr>
          </a:p>
          <a:p>
            <a:pPr marL="285750" indent="-285750" algn="l" rtl="0">
              <a:buFont typeface="Arial" panose="020B0604020202020204" pitchFamily="34" charset="0"/>
              <a:buChar char="•"/>
            </a:pPr>
            <a:endParaRPr lang="en-US" sz="2800" dirty="0">
              <a:solidFill>
                <a:srgbClr val="2A206F"/>
              </a:solidFill>
              <a:latin typeface="Poppins" pitchFamily="2" charset="77"/>
              <a:cs typeface="Poppins" pitchFamily="2" charset="77"/>
            </a:endParaRPr>
          </a:p>
          <a:p>
            <a:pPr marL="285750" indent="-285750" algn="l" rtl="0">
              <a:buFont typeface="Arial" panose="020B0604020202020204" pitchFamily="34" charset="0"/>
              <a:buChar char="•"/>
            </a:pPr>
            <a:endParaRPr lang="en-US" sz="2800" dirty="0">
              <a:solidFill>
                <a:srgbClr val="2A206F"/>
              </a:solidFill>
              <a:latin typeface="Poppins" pitchFamily="2" charset="77"/>
              <a:cs typeface="Poppins" pitchFamily="2" charset="77"/>
            </a:endParaRPr>
          </a:p>
          <a:p>
            <a:pPr marL="285750" indent="-285750" algn="l" rtl="0">
              <a:buFont typeface="Arial" panose="020B0604020202020204" pitchFamily="34" charset="0"/>
              <a:buChar char="•"/>
            </a:pPr>
            <a:endParaRPr lang="en-US" sz="2800" dirty="0">
              <a:solidFill>
                <a:srgbClr val="2A206F"/>
              </a:solidFill>
              <a:latin typeface="Poppins" pitchFamily="2" charset="77"/>
              <a:cs typeface="Poppins" pitchFamily="2" charset="77"/>
            </a:endParaRPr>
          </a:p>
          <a:p>
            <a:pPr marL="285750" indent="-285750" algn="l" rtl="0">
              <a:buFont typeface="Arial" panose="020B0604020202020204" pitchFamily="34" charset="0"/>
              <a:buChar char="•"/>
            </a:pPr>
            <a:endParaRPr lang="en-US" sz="2800" dirty="0">
              <a:solidFill>
                <a:srgbClr val="2A206F"/>
              </a:solidFill>
              <a:latin typeface="Poppins" pitchFamily="2" charset="77"/>
              <a:cs typeface="Poppins" pitchFamily="2" charset="77"/>
            </a:endParaRPr>
          </a:p>
          <a:p>
            <a:pPr marL="285750" indent="-285750" algn="l" rtl="0">
              <a:buFont typeface="Arial" panose="020B0604020202020204" pitchFamily="34" charset="0"/>
              <a:buChar char="•"/>
            </a:pPr>
            <a:endParaRPr lang="en-US" sz="2800" dirty="0">
              <a:solidFill>
                <a:srgbClr val="2A206F"/>
              </a:solidFill>
              <a:latin typeface="Poppins" pitchFamily="2" charset="77"/>
              <a:cs typeface="Poppins" pitchFamily="2" charset="77"/>
            </a:endParaRPr>
          </a:p>
          <a:p>
            <a:pPr marL="285750" indent="-285750" algn="l" rtl="0">
              <a:buFont typeface="Arial" panose="020B0604020202020204" pitchFamily="34" charset="0"/>
              <a:buChar char="•"/>
            </a:pPr>
            <a:endParaRPr lang="en-US" sz="2800" dirty="0">
              <a:solidFill>
                <a:srgbClr val="2A206F"/>
              </a:solidFill>
              <a:latin typeface="Poppins" pitchFamily="2" charset="77"/>
              <a:cs typeface="Poppins" pitchFamily="2" charset="77"/>
            </a:endParaRPr>
          </a:p>
          <a:p>
            <a:pPr marL="285750" indent="-285750" algn="l" rtl="0">
              <a:buFont typeface="Arial" panose="020B0604020202020204" pitchFamily="34" charset="0"/>
              <a:buChar char="•"/>
            </a:pPr>
            <a:endParaRPr lang="en-US" sz="2800" dirty="0">
              <a:solidFill>
                <a:srgbClr val="2A206F"/>
              </a:solidFill>
              <a:latin typeface="Poppins" pitchFamily="2" charset="77"/>
              <a:cs typeface="Poppins" pitchFamily="2" charset="77"/>
            </a:endParaRPr>
          </a:p>
          <a:p>
            <a:pPr marL="285750" indent="-285750" algn="l" rtl="0">
              <a:buFont typeface="Arial" panose="020B0604020202020204" pitchFamily="34" charset="0"/>
              <a:buChar char="•"/>
            </a:pPr>
            <a:endParaRPr lang="en-US" sz="2800" dirty="0">
              <a:solidFill>
                <a:srgbClr val="2A206F"/>
              </a:solidFill>
              <a:latin typeface="Poppins" pitchFamily="2" charset="77"/>
              <a:cs typeface="Poppins" pitchFamily="2" charset="77"/>
            </a:endParaRPr>
          </a:p>
          <a:p>
            <a:pPr algn="l" rtl="0"/>
            <a:br>
              <a:rPr lang="en-US" sz="2800" dirty="0">
                <a:solidFill>
                  <a:srgbClr val="2A206F"/>
                </a:solidFill>
                <a:latin typeface="Poppins" pitchFamily="2" charset="77"/>
                <a:cs typeface="Poppins" pitchFamily="2" charset="77"/>
                <a:hlinkClick r:id="rId3"/>
              </a:rPr>
            </a:br>
            <a:endParaRPr lang="en-US" sz="2800" dirty="0">
              <a:solidFill>
                <a:srgbClr val="2A206F"/>
              </a:solidFill>
              <a:latin typeface="Poppins" pitchFamily="2" charset="77"/>
              <a:cs typeface="Poppins" pitchFamily="2" charset="77"/>
            </a:endParaRPr>
          </a:p>
        </p:txBody>
      </p:sp>
    </p:spTree>
    <p:extLst>
      <p:ext uri="{BB962C8B-B14F-4D97-AF65-F5344CB8AC3E}">
        <p14:creationId xmlns:p14="http://schemas.microsoft.com/office/powerpoint/2010/main" val="428806249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bg object 16">
            <a:extLst>
              <a:ext uri="{FF2B5EF4-FFF2-40B4-BE49-F238E27FC236}">
                <a16:creationId xmlns:a16="http://schemas.microsoft.com/office/drawing/2014/main" id="{B8A42815-2363-2BD2-849B-4641C6C8157E}"/>
              </a:ext>
            </a:extLst>
          </p:cNvPr>
          <p:cNvSpPr/>
          <p:nvPr/>
        </p:nvSpPr>
        <p:spPr>
          <a:xfrm>
            <a:off x="0" y="3313"/>
            <a:ext cx="12193270" cy="6858000"/>
          </a:xfrm>
          <a:custGeom>
            <a:avLst/>
            <a:gdLst/>
            <a:ahLst/>
            <a:cxnLst/>
            <a:rect l="l" t="t" r="r" b="b"/>
            <a:pathLst>
              <a:path w="12193270" h="6858000">
                <a:moveTo>
                  <a:pt x="12193206" y="0"/>
                </a:moveTo>
                <a:lnTo>
                  <a:pt x="0" y="0"/>
                </a:lnTo>
                <a:lnTo>
                  <a:pt x="0" y="6858000"/>
                </a:lnTo>
                <a:lnTo>
                  <a:pt x="12193206" y="6858000"/>
                </a:lnTo>
                <a:lnTo>
                  <a:pt x="12193206" y="0"/>
                </a:lnTo>
                <a:close/>
              </a:path>
            </a:pathLst>
          </a:custGeom>
          <a:solidFill>
            <a:srgbClr val="FEF2D5"/>
          </a:solidFill>
        </p:spPr>
        <p:txBody>
          <a:bodyPr wrap="square" lIns="0" tIns="0" rIns="0" bIns="0" rtlCol="0"/>
          <a:lstStyle/>
          <a:p>
            <a:pPr algn="l" rtl="0"/>
            <a:endParaRPr/>
          </a:p>
        </p:txBody>
      </p:sp>
      <p:pic>
        <p:nvPicPr>
          <p:cNvPr id="12" name="Picture 11" descr="Shape, circle&#10;&#10;Description automatically generated">
            <a:extLst>
              <a:ext uri="{FF2B5EF4-FFF2-40B4-BE49-F238E27FC236}">
                <a16:creationId xmlns:a16="http://schemas.microsoft.com/office/drawing/2014/main" id="{5256A3BF-3041-E69F-557B-6E4EC071E4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626"/>
            <a:ext cx="12191999" cy="6861313"/>
          </a:xfrm>
          <a:prstGeom prst="rect">
            <a:avLst/>
          </a:prstGeom>
        </p:spPr>
      </p:pic>
      <p:pic>
        <p:nvPicPr>
          <p:cNvPr id="7" name="Picture 6" descr="A picture containing logo&#10;&#10;Description automatically generated">
            <a:extLst>
              <a:ext uri="{FF2B5EF4-FFF2-40B4-BE49-F238E27FC236}">
                <a16:creationId xmlns:a16="http://schemas.microsoft.com/office/drawing/2014/main" id="{6A533980-F2B7-3EEF-7609-D5EFD685CB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46" t="2655" r="4557" b="17699"/>
          <a:stretch/>
        </p:blipFill>
        <p:spPr>
          <a:xfrm>
            <a:off x="9296400" y="5638800"/>
            <a:ext cx="2478966" cy="780688"/>
          </a:xfrm>
          <a:prstGeom prst="rect">
            <a:avLst/>
          </a:prstGeom>
        </p:spPr>
      </p:pic>
      <p:sp>
        <p:nvSpPr>
          <p:cNvPr id="2" name="TextBox 1">
            <a:extLst>
              <a:ext uri="{FF2B5EF4-FFF2-40B4-BE49-F238E27FC236}">
                <a16:creationId xmlns:a16="http://schemas.microsoft.com/office/drawing/2014/main" id="{C96EC1BF-A249-529C-10C7-8336D2F809CF}"/>
              </a:ext>
            </a:extLst>
          </p:cNvPr>
          <p:cNvSpPr txBox="1"/>
          <p:nvPr/>
        </p:nvSpPr>
        <p:spPr>
          <a:xfrm>
            <a:off x="68094" y="-13252"/>
            <a:ext cx="12052570" cy="1600438"/>
          </a:xfrm>
          <a:prstGeom prst="rect">
            <a:avLst/>
          </a:prstGeom>
          <a:noFill/>
        </p:spPr>
        <p:txBody>
          <a:bodyPr wrap="square" lIns="91440" tIns="45720" rIns="91440" bIns="45720" rtlCol="0" anchor="t">
            <a:spAutoFit/>
          </a:bodyPr>
          <a:lstStyle/>
          <a:p>
            <a:pPr algn="ctr"/>
            <a:endParaRPr lang="en-GB" sz="2800" kern="100" dirty="0">
              <a:solidFill>
                <a:srgbClr val="2F5496"/>
              </a:solidFill>
              <a:effectLst/>
              <a:latin typeface="Poppins"/>
              <a:ea typeface="Times New Roman" panose="02020603050405020304" pitchFamily="18" charset="0"/>
              <a:cs typeface="Poppins"/>
            </a:endParaRPr>
          </a:p>
          <a:p>
            <a:pPr algn="l"/>
            <a:endParaRPr lang="en-GB" b="1" kern="100" dirty="0">
              <a:solidFill>
                <a:srgbClr val="2F5496"/>
              </a:solidFill>
              <a:effectLst/>
              <a:latin typeface="Poppins"/>
              <a:ea typeface="Times New Roman" panose="02020603050405020304" pitchFamily="18" charset="0"/>
              <a:cs typeface="Poppins"/>
            </a:endParaRPr>
          </a:p>
          <a:p>
            <a:pPr marL="285750" indent="-285750" algn="l">
              <a:buFont typeface="Arial" panose="020B0604020202020204" pitchFamily="34" charset="0"/>
              <a:buChar char="•"/>
            </a:pPr>
            <a:endParaRPr lang="en-GB" sz="1600" kern="100" dirty="0">
              <a:solidFill>
                <a:srgbClr val="2F5496"/>
              </a:solidFill>
              <a:effectLst/>
              <a:latin typeface="Poppins"/>
              <a:ea typeface="Times New Roman" panose="02020603050405020304" pitchFamily="18" charset="0"/>
              <a:cs typeface="Poppins"/>
            </a:endParaRPr>
          </a:p>
          <a:p>
            <a:pPr algn="ctr"/>
            <a:endParaRPr lang="en-GB" sz="3600" b="1" kern="100" dirty="0">
              <a:solidFill>
                <a:srgbClr val="2F5496"/>
              </a:solidFill>
              <a:latin typeface="Poppins" panose="00000500000000000000" pitchFamily="2" charset="0"/>
              <a:ea typeface="Times New Roman" panose="02020603050405020304" pitchFamily="18" charset="0"/>
              <a:cs typeface="Poppins" panose="00000500000000000000" pitchFamily="2" charset="0"/>
            </a:endParaRPr>
          </a:p>
        </p:txBody>
      </p:sp>
      <p:pic>
        <p:nvPicPr>
          <p:cNvPr id="3" name="Picture 2">
            <a:extLst>
              <a:ext uri="{FF2B5EF4-FFF2-40B4-BE49-F238E27FC236}">
                <a16:creationId xmlns:a16="http://schemas.microsoft.com/office/drawing/2014/main" id="{B1644787-7947-46CD-1F7B-C7DEEC4C5F37}"/>
              </a:ext>
            </a:extLst>
          </p:cNvPr>
          <p:cNvPicPr>
            <a:picLocks noChangeAspect="1"/>
          </p:cNvPicPr>
          <p:nvPr/>
        </p:nvPicPr>
        <p:blipFill>
          <a:blip r:embed="rId4"/>
          <a:stretch>
            <a:fillRect/>
          </a:stretch>
        </p:blipFill>
        <p:spPr>
          <a:xfrm>
            <a:off x="416634" y="5647103"/>
            <a:ext cx="1809524" cy="847619"/>
          </a:xfrm>
          <a:prstGeom prst="rect">
            <a:avLst/>
          </a:prstGeom>
        </p:spPr>
      </p:pic>
      <p:pic>
        <p:nvPicPr>
          <p:cNvPr id="4" name="Picture 3">
            <a:extLst>
              <a:ext uri="{FF2B5EF4-FFF2-40B4-BE49-F238E27FC236}">
                <a16:creationId xmlns:a16="http://schemas.microsoft.com/office/drawing/2014/main" id="{63D225C0-36EA-7802-86E6-E15FDD89F184}"/>
              </a:ext>
            </a:extLst>
          </p:cNvPr>
          <p:cNvPicPr>
            <a:picLocks noChangeAspect="1"/>
          </p:cNvPicPr>
          <p:nvPr/>
        </p:nvPicPr>
        <p:blipFill>
          <a:blip r:embed="rId5"/>
          <a:stretch>
            <a:fillRect/>
          </a:stretch>
        </p:blipFill>
        <p:spPr>
          <a:xfrm>
            <a:off x="4404603" y="4909205"/>
            <a:ext cx="1943100" cy="1828800"/>
          </a:xfrm>
          <a:prstGeom prst="rect">
            <a:avLst/>
          </a:prstGeom>
        </p:spPr>
      </p:pic>
      <p:sp>
        <p:nvSpPr>
          <p:cNvPr id="5" name="Title 4">
            <a:extLst>
              <a:ext uri="{FF2B5EF4-FFF2-40B4-BE49-F238E27FC236}">
                <a16:creationId xmlns:a16="http://schemas.microsoft.com/office/drawing/2014/main" id="{1589F45B-41BB-412B-FF2F-BF78902CE065}"/>
              </a:ext>
            </a:extLst>
          </p:cNvPr>
          <p:cNvSpPr>
            <a:spLocks noGrp="1"/>
          </p:cNvSpPr>
          <p:nvPr>
            <p:ph type="title"/>
          </p:nvPr>
        </p:nvSpPr>
        <p:spPr>
          <a:xfrm>
            <a:off x="527300" y="455075"/>
            <a:ext cx="6393180" cy="769441"/>
          </a:xfrm>
        </p:spPr>
        <p:txBody>
          <a:bodyPr/>
          <a:lstStyle/>
          <a:p>
            <a:r>
              <a:rPr lang="en-GB" b="1" dirty="0"/>
              <a:t>Possible responses</a:t>
            </a:r>
            <a:endParaRPr lang="en-GB" dirty="0"/>
          </a:p>
        </p:txBody>
      </p:sp>
      <p:sp>
        <p:nvSpPr>
          <p:cNvPr id="6" name="Content Placeholder 5">
            <a:extLst>
              <a:ext uri="{FF2B5EF4-FFF2-40B4-BE49-F238E27FC236}">
                <a16:creationId xmlns:a16="http://schemas.microsoft.com/office/drawing/2014/main" id="{E2598707-6071-A84E-BB1B-873E7E66ABC5}"/>
              </a:ext>
            </a:extLst>
          </p:cNvPr>
          <p:cNvSpPr>
            <a:spLocks noGrp="1"/>
          </p:cNvSpPr>
          <p:nvPr>
            <p:ph sz="half" idx="2"/>
          </p:nvPr>
        </p:nvSpPr>
        <p:spPr>
          <a:xfrm>
            <a:off x="521981" y="1447703"/>
            <a:ext cx="5306282" cy="3877985"/>
          </a:xfrm>
        </p:spPr>
        <p:txBody>
          <a:bodyPr/>
          <a:lstStyle/>
          <a:p>
            <a:endParaRPr lang="en-GB" b="1" dirty="0"/>
          </a:p>
          <a:p>
            <a:r>
              <a:rPr lang="en-GB" b="1" dirty="0"/>
              <a:t>Negative:</a:t>
            </a:r>
          </a:p>
          <a:p>
            <a:endParaRPr lang="en-GB" b="1" dirty="0"/>
          </a:p>
          <a:p>
            <a:pPr marL="285750" indent="-285750">
              <a:buFont typeface="Wingdings" panose="05000000000000000000" pitchFamily="2" charset="2"/>
              <a:buChar char="§"/>
            </a:pPr>
            <a:r>
              <a:rPr lang="en-GB" dirty="0"/>
              <a:t>Vicarious traumatisation</a:t>
            </a:r>
          </a:p>
          <a:p>
            <a:pPr marL="285750" indent="-285750">
              <a:buFont typeface="Wingdings" panose="05000000000000000000" pitchFamily="2" charset="2"/>
              <a:buChar char="§"/>
            </a:pPr>
            <a:r>
              <a:rPr lang="en-GB" dirty="0"/>
              <a:t>Burnout</a:t>
            </a:r>
          </a:p>
          <a:p>
            <a:pPr marL="285750" indent="-285750">
              <a:buFont typeface="Wingdings" panose="05000000000000000000" pitchFamily="2" charset="2"/>
              <a:buChar char="§"/>
            </a:pPr>
            <a:r>
              <a:rPr lang="en-GB" dirty="0"/>
              <a:t>Compassion Fatigue</a:t>
            </a:r>
          </a:p>
          <a:p>
            <a:endParaRPr lang="en-GB" b="1" dirty="0"/>
          </a:p>
          <a:p>
            <a:r>
              <a:rPr lang="en-GB" b="1" dirty="0"/>
              <a:t>Neutral:</a:t>
            </a:r>
          </a:p>
          <a:p>
            <a:endParaRPr lang="en-GB" b="1" dirty="0"/>
          </a:p>
          <a:p>
            <a:pPr marL="285750" indent="-285750">
              <a:buFont typeface="Arial" panose="020B0604020202020204" pitchFamily="34" charset="0"/>
              <a:buChar char="•"/>
            </a:pPr>
            <a:r>
              <a:rPr lang="en-GB" dirty="0"/>
              <a:t>Impact is managed effectively – your experience, support and resilience enable you to cope with the impact of the material</a:t>
            </a:r>
          </a:p>
          <a:p>
            <a:pPr marL="285750" indent="-285750">
              <a:buFont typeface="Arial" panose="020B0604020202020204" pitchFamily="34" charset="0"/>
              <a:buChar char="•"/>
            </a:pPr>
            <a:endParaRPr lang="en-GB" dirty="0"/>
          </a:p>
          <a:p>
            <a:endParaRPr lang="en-GB" dirty="0"/>
          </a:p>
        </p:txBody>
      </p:sp>
      <p:sp>
        <p:nvSpPr>
          <p:cNvPr id="9" name="Content Placeholder 8">
            <a:extLst>
              <a:ext uri="{FF2B5EF4-FFF2-40B4-BE49-F238E27FC236}">
                <a16:creationId xmlns:a16="http://schemas.microsoft.com/office/drawing/2014/main" id="{4ABF5990-9DFB-FAD1-EFD3-1154D257F07E}"/>
              </a:ext>
            </a:extLst>
          </p:cNvPr>
          <p:cNvSpPr>
            <a:spLocks noGrp="1"/>
          </p:cNvSpPr>
          <p:nvPr>
            <p:ph sz="half" idx="3"/>
          </p:nvPr>
        </p:nvSpPr>
        <p:spPr>
          <a:xfrm>
            <a:off x="5896355" y="1577340"/>
            <a:ext cx="6010299" cy="4154984"/>
          </a:xfrm>
        </p:spPr>
        <p:txBody>
          <a:bodyPr/>
          <a:lstStyle/>
          <a:p>
            <a:r>
              <a:rPr lang="en-GB" b="1" dirty="0"/>
              <a:t>Positive: </a:t>
            </a:r>
          </a:p>
          <a:p>
            <a:endParaRPr lang="en-GB" b="1" dirty="0"/>
          </a:p>
          <a:p>
            <a:r>
              <a:rPr lang="en-GB" i="1" dirty="0">
                <a:solidFill>
                  <a:srgbClr val="0070C0"/>
                </a:solidFill>
              </a:rPr>
              <a:t>Vicarious Resilience </a:t>
            </a:r>
            <a:r>
              <a:rPr lang="en-GB" dirty="0"/>
              <a:t>- we draw inspiration from a client's resilience that serves to build our own.</a:t>
            </a:r>
          </a:p>
          <a:p>
            <a:r>
              <a:rPr lang="en-GB" dirty="0"/>
              <a:t> </a:t>
            </a:r>
          </a:p>
          <a:p>
            <a:r>
              <a:rPr lang="en-GB" i="1" dirty="0">
                <a:solidFill>
                  <a:srgbClr val="0070C0"/>
                </a:solidFill>
              </a:rPr>
              <a:t>Compassion Satisfaction </a:t>
            </a:r>
            <a:r>
              <a:rPr lang="en-GB" dirty="0"/>
              <a:t>- reflects the sense of meaningfulness that is gained from our work. </a:t>
            </a:r>
          </a:p>
          <a:p>
            <a:endParaRPr lang="en-GB" dirty="0"/>
          </a:p>
          <a:p>
            <a:r>
              <a:rPr lang="en-GB" b="1" i="1" dirty="0">
                <a:solidFill>
                  <a:srgbClr val="0070C0"/>
                </a:solidFill>
              </a:rPr>
              <a:t>Each one of these positive outcomes can motivate us and, in turn, protect us against the negative effects of trauma exposure.</a:t>
            </a:r>
          </a:p>
          <a:p>
            <a:endParaRPr lang="en-GB" dirty="0"/>
          </a:p>
          <a:p>
            <a:endParaRPr lang="en-GB" dirty="0"/>
          </a:p>
          <a:p>
            <a:endParaRPr lang="en-GB" dirty="0"/>
          </a:p>
          <a:p>
            <a:endParaRPr lang="en-GB" dirty="0"/>
          </a:p>
        </p:txBody>
      </p:sp>
      <p:pic>
        <p:nvPicPr>
          <p:cNvPr id="15" name="Picture 14" descr="Woman in headscarf with raised bicep">
            <a:extLst>
              <a:ext uri="{FF2B5EF4-FFF2-40B4-BE49-F238E27FC236}">
                <a16:creationId xmlns:a16="http://schemas.microsoft.com/office/drawing/2014/main" id="{DEE91340-B47E-6A74-A7AB-72CCA0A800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38842" y="183045"/>
            <a:ext cx="2400657" cy="1600438"/>
          </a:xfrm>
          <a:prstGeom prst="rect">
            <a:avLst/>
          </a:prstGeom>
        </p:spPr>
      </p:pic>
    </p:spTree>
    <p:extLst>
      <p:ext uri="{BB962C8B-B14F-4D97-AF65-F5344CB8AC3E}">
        <p14:creationId xmlns:p14="http://schemas.microsoft.com/office/powerpoint/2010/main" val="27487308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bg object 16">
            <a:extLst>
              <a:ext uri="{FF2B5EF4-FFF2-40B4-BE49-F238E27FC236}">
                <a16:creationId xmlns:a16="http://schemas.microsoft.com/office/drawing/2014/main" id="{B8A42815-2363-2BD2-849B-4641C6C8157E}"/>
              </a:ext>
            </a:extLst>
          </p:cNvPr>
          <p:cNvSpPr/>
          <p:nvPr/>
        </p:nvSpPr>
        <p:spPr>
          <a:xfrm>
            <a:off x="0" y="3313"/>
            <a:ext cx="12193270" cy="6858000"/>
          </a:xfrm>
          <a:custGeom>
            <a:avLst/>
            <a:gdLst/>
            <a:ahLst/>
            <a:cxnLst/>
            <a:rect l="l" t="t" r="r" b="b"/>
            <a:pathLst>
              <a:path w="12193270" h="6858000">
                <a:moveTo>
                  <a:pt x="12193206" y="0"/>
                </a:moveTo>
                <a:lnTo>
                  <a:pt x="0" y="0"/>
                </a:lnTo>
                <a:lnTo>
                  <a:pt x="0" y="6858000"/>
                </a:lnTo>
                <a:lnTo>
                  <a:pt x="12193206" y="6858000"/>
                </a:lnTo>
                <a:lnTo>
                  <a:pt x="12193206" y="0"/>
                </a:lnTo>
                <a:close/>
              </a:path>
            </a:pathLst>
          </a:custGeom>
          <a:solidFill>
            <a:srgbClr val="FEF2D5"/>
          </a:solidFill>
        </p:spPr>
        <p:txBody>
          <a:bodyPr wrap="square" lIns="0" tIns="0" rIns="0" bIns="0" rtlCol="0"/>
          <a:lstStyle/>
          <a:p>
            <a:pPr algn="l" rtl="0"/>
            <a:endParaRPr/>
          </a:p>
        </p:txBody>
      </p:sp>
      <p:pic>
        <p:nvPicPr>
          <p:cNvPr id="12" name="Picture 11" descr="Shape, circle&#10;&#10;Description automatically generated">
            <a:extLst>
              <a:ext uri="{FF2B5EF4-FFF2-40B4-BE49-F238E27FC236}">
                <a16:creationId xmlns:a16="http://schemas.microsoft.com/office/drawing/2014/main" id="{5256A3BF-3041-E69F-557B-6E4EC071E4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626"/>
            <a:ext cx="12191999" cy="6861313"/>
          </a:xfrm>
          <a:prstGeom prst="rect">
            <a:avLst/>
          </a:prstGeom>
        </p:spPr>
      </p:pic>
      <p:pic>
        <p:nvPicPr>
          <p:cNvPr id="7" name="Picture 6" descr="A picture containing logo&#10;&#10;Description automatically generated">
            <a:extLst>
              <a:ext uri="{FF2B5EF4-FFF2-40B4-BE49-F238E27FC236}">
                <a16:creationId xmlns:a16="http://schemas.microsoft.com/office/drawing/2014/main" id="{6A533980-F2B7-3EEF-7609-D5EFD685CB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46" t="2655" r="4557" b="17699"/>
          <a:stretch/>
        </p:blipFill>
        <p:spPr>
          <a:xfrm>
            <a:off x="9296400" y="5638800"/>
            <a:ext cx="2478966" cy="780688"/>
          </a:xfrm>
          <a:prstGeom prst="rect">
            <a:avLst/>
          </a:prstGeom>
        </p:spPr>
      </p:pic>
      <p:sp>
        <p:nvSpPr>
          <p:cNvPr id="2" name="TextBox 1">
            <a:extLst>
              <a:ext uri="{FF2B5EF4-FFF2-40B4-BE49-F238E27FC236}">
                <a16:creationId xmlns:a16="http://schemas.microsoft.com/office/drawing/2014/main" id="{C96EC1BF-A249-529C-10C7-8336D2F809CF}"/>
              </a:ext>
            </a:extLst>
          </p:cNvPr>
          <p:cNvSpPr txBox="1"/>
          <p:nvPr/>
        </p:nvSpPr>
        <p:spPr>
          <a:xfrm>
            <a:off x="68094" y="-13252"/>
            <a:ext cx="12052570" cy="1600438"/>
          </a:xfrm>
          <a:prstGeom prst="rect">
            <a:avLst/>
          </a:prstGeom>
          <a:noFill/>
        </p:spPr>
        <p:txBody>
          <a:bodyPr wrap="square" lIns="91440" tIns="45720" rIns="91440" bIns="45720" rtlCol="0" anchor="t">
            <a:spAutoFit/>
          </a:bodyPr>
          <a:lstStyle/>
          <a:p>
            <a:pPr algn="ctr"/>
            <a:endParaRPr lang="en-GB" sz="2800" kern="100" dirty="0">
              <a:solidFill>
                <a:srgbClr val="2F5496"/>
              </a:solidFill>
              <a:effectLst/>
              <a:latin typeface="Poppins"/>
              <a:ea typeface="Times New Roman" panose="02020603050405020304" pitchFamily="18" charset="0"/>
              <a:cs typeface="Poppins"/>
            </a:endParaRPr>
          </a:p>
          <a:p>
            <a:pPr algn="l"/>
            <a:endParaRPr lang="en-GB" b="1" kern="100" dirty="0">
              <a:solidFill>
                <a:srgbClr val="2F5496"/>
              </a:solidFill>
              <a:effectLst/>
              <a:latin typeface="Poppins"/>
              <a:ea typeface="Times New Roman" panose="02020603050405020304" pitchFamily="18" charset="0"/>
              <a:cs typeface="Poppins"/>
            </a:endParaRPr>
          </a:p>
          <a:p>
            <a:pPr marL="285750" indent="-285750" algn="l">
              <a:buFont typeface="Arial" panose="020B0604020202020204" pitchFamily="34" charset="0"/>
              <a:buChar char="•"/>
            </a:pPr>
            <a:endParaRPr lang="en-GB" sz="1600" kern="100" dirty="0">
              <a:solidFill>
                <a:srgbClr val="2F5496"/>
              </a:solidFill>
              <a:effectLst/>
              <a:latin typeface="Poppins"/>
              <a:ea typeface="Times New Roman" panose="02020603050405020304" pitchFamily="18" charset="0"/>
              <a:cs typeface="Poppins"/>
            </a:endParaRPr>
          </a:p>
          <a:p>
            <a:pPr algn="ctr"/>
            <a:endParaRPr lang="en-GB" sz="3600" b="1" kern="100" dirty="0">
              <a:solidFill>
                <a:srgbClr val="2F5496"/>
              </a:solidFill>
              <a:latin typeface="Poppins" panose="00000500000000000000" pitchFamily="2" charset="0"/>
              <a:ea typeface="Times New Roman" panose="02020603050405020304" pitchFamily="18" charset="0"/>
              <a:cs typeface="Poppins" panose="00000500000000000000" pitchFamily="2" charset="0"/>
            </a:endParaRPr>
          </a:p>
        </p:txBody>
      </p:sp>
      <p:pic>
        <p:nvPicPr>
          <p:cNvPr id="3" name="Picture 2">
            <a:extLst>
              <a:ext uri="{FF2B5EF4-FFF2-40B4-BE49-F238E27FC236}">
                <a16:creationId xmlns:a16="http://schemas.microsoft.com/office/drawing/2014/main" id="{B1644787-7947-46CD-1F7B-C7DEEC4C5F37}"/>
              </a:ext>
            </a:extLst>
          </p:cNvPr>
          <p:cNvPicPr>
            <a:picLocks noChangeAspect="1"/>
          </p:cNvPicPr>
          <p:nvPr/>
        </p:nvPicPr>
        <p:blipFill>
          <a:blip r:embed="rId4"/>
          <a:stretch>
            <a:fillRect/>
          </a:stretch>
        </p:blipFill>
        <p:spPr>
          <a:xfrm>
            <a:off x="416634" y="5647103"/>
            <a:ext cx="1809524" cy="847619"/>
          </a:xfrm>
          <a:prstGeom prst="rect">
            <a:avLst/>
          </a:prstGeom>
        </p:spPr>
      </p:pic>
      <p:pic>
        <p:nvPicPr>
          <p:cNvPr id="4" name="Picture 3">
            <a:extLst>
              <a:ext uri="{FF2B5EF4-FFF2-40B4-BE49-F238E27FC236}">
                <a16:creationId xmlns:a16="http://schemas.microsoft.com/office/drawing/2014/main" id="{63D225C0-36EA-7802-86E6-E15FDD89F184}"/>
              </a:ext>
            </a:extLst>
          </p:cNvPr>
          <p:cNvPicPr>
            <a:picLocks noChangeAspect="1"/>
          </p:cNvPicPr>
          <p:nvPr/>
        </p:nvPicPr>
        <p:blipFill>
          <a:blip r:embed="rId5"/>
          <a:stretch>
            <a:fillRect/>
          </a:stretch>
        </p:blipFill>
        <p:spPr>
          <a:xfrm>
            <a:off x="4404603" y="4909205"/>
            <a:ext cx="1943100" cy="1828800"/>
          </a:xfrm>
          <a:prstGeom prst="rect">
            <a:avLst/>
          </a:prstGeom>
        </p:spPr>
      </p:pic>
      <p:sp>
        <p:nvSpPr>
          <p:cNvPr id="5" name="Title 4">
            <a:extLst>
              <a:ext uri="{FF2B5EF4-FFF2-40B4-BE49-F238E27FC236}">
                <a16:creationId xmlns:a16="http://schemas.microsoft.com/office/drawing/2014/main" id="{1589F45B-41BB-412B-FF2F-BF78902CE065}"/>
              </a:ext>
            </a:extLst>
          </p:cNvPr>
          <p:cNvSpPr>
            <a:spLocks noGrp="1"/>
          </p:cNvSpPr>
          <p:nvPr>
            <p:ph type="title"/>
          </p:nvPr>
        </p:nvSpPr>
        <p:spPr>
          <a:xfrm>
            <a:off x="527300" y="455076"/>
            <a:ext cx="11248066" cy="1076862"/>
          </a:xfrm>
        </p:spPr>
        <p:txBody>
          <a:bodyPr/>
          <a:lstStyle/>
          <a:p>
            <a:r>
              <a:rPr lang="en-GB" b="1" dirty="0"/>
              <a:t>The Impact of Vicarious Resilience</a:t>
            </a:r>
            <a:br>
              <a:rPr lang="en-GB" b="1" dirty="0"/>
            </a:br>
            <a:endParaRPr lang="en-GB" dirty="0"/>
          </a:p>
        </p:txBody>
      </p:sp>
      <p:sp>
        <p:nvSpPr>
          <p:cNvPr id="11" name="TextBox 10">
            <a:extLst>
              <a:ext uri="{FF2B5EF4-FFF2-40B4-BE49-F238E27FC236}">
                <a16:creationId xmlns:a16="http://schemas.microsoft.com/office/drawing/2014/main" id="{8E34BE1A-FDC8-EF5E-6EB8-CEC0D00922EE}"/>
              </a:ext>
            </a:extLst>
          </p:cNvPr>
          <p:cNvSpPr txBox="1"/>
          <p:nvPr/>
        </p:nvSpPr>
        <p:spPr>
          <a:xfrm>
            <a:off x="272374" y="1759511"/>
            <a:ext cx="11206264" cy="3046988"/>
          </a:xfrm>
          <a:prstGeom prst="rect">
            <a:avLst/>
          </a:prstGeom>
          <a:noFill/>
        </p:spPr>
        <p:txBody>
          <a:bodyPr wrap="square">
            <a:spAutoFit/>
          </a:bodyPr>
          <a:lstStyle/>
          <a:p>
            <a:pPr marL="285750" indent="-285750">
              <a:buFont typeface="Wingdings" panose="05000000000000000000" pitchFamily="2" charset="2"/>
              <a:buChar char="ü"/>
            </a:pPr>
            <a:r>
              <a:rPr lang="en-GB" sz="2400" dirty="0">
                <a:solidFill>
                  <a:srgbClr val="0070C0"/>
                </a:solidFill>
                <a:latin typeface="Poppins" panose="00000500000000000000" pitchFamily="2" charset="0"/>
                <a:cs typeface="Poppins" panose="00000500000000000000" pitchFamily="2" charset="0"/>
              </a:rPr>
              <a:t>Greater perspective and appreciation of own problems</a:t>
            </a:r>
          </a:p>
          <a:p>
            <a:pPr marL="285750" indent="-285750">
              <a:buFont typeface="Wingdings" panose="05000000000000000000" pitchFamily="2" charset="2"/>
              <a:buChar char="ü"/>
            </a:pPr>
            <a:endParaRPr lang="en-GB" sz="2400" dirty="0">
              <a:solidFill>
                <a:srgbClr val="0070C0"/>
              </a:solidFill>
              <a:latin typeface="Poppins" panose="00000500000000000000" pitchFamily="2" charset="0"/>
              <a:cs typeface="Poppins" panose="00000500000000000000" pitchFamily="2" charset="0"/>
            </a:endParaRPr>
          </a:p>
          <a:p>
            <a:pPr marL="285750" indent="-285750">
              <a:buFont typeface="Wingdings" panose="05000000000000000000" pitchFamily="2" charset="2"/>
              <a:buChar char="ü"/>
            </a:pPr>
            <a:r>
              <a:rPr lang="en-GB" sz="2400" dirty="0">
                <a:solidFill>
                  <a:srgbClr val="0070C0"/>
                </a:solidFill>
                <a:latin typeface="Poppins" panose="00000500000000000000" pitchFamily="2" charset="0"/>
                <a:cs typeface="Poppins" panose="00000500000000000000" pitchFamily="2" charset="0"/>
              </a:rPr>
              <a:t>More optimistic, motivated, effective and re-energized</a:t>
            </a:r>
          </a:p>
          <a:p>
            <a:pPr marL="285750" indent="-285750">
              <a:buFont typeface="Wingdings" panose="05000000000000000000" pitchFamily="2" charset="2"/>
              <a:buChar char="ü"/>
            </a:pPr>
            <a:endParaRPr lang="en-GB" sz="2400" dirty="0">
              <a:solidFill>
                <a:srgbClr val="0070C0"/>
              </a:solidFill>
              <a:latin typeface="Poppins" panose="00000500000000000000" pitchFamily="2" charset="0"/>
              <a:cs typeface="Poppins" panose="00000500000000000000" pitchFamily="2" charset="0"/>
            </a:endParaRPr>
          </a:p>
          <a:p>
            <a:pPr marL="285750" indent="-285750">
              <a:buFont typeface="Wingdings" panose="05000000000000000000" pitchFamily="2" charset="2"/>
              <a:buChar char="ü"/>
            </a:pPr>
            <a:r>
              <a:rPr lang="en-GB" sz="2400" dirty="0">
                <a:solidFill>
                  <a:srgbClr val="0070C0"/>
                </a:solidFill>
                <a:latin typeface="Poppins" panose="00000500000000000000" pitchFamily="2" charset="0"/>
                <a:cs typeface="Poppins" panose="00000500000000000000" pitchFamily="2" charset="0"/>
              </a:rPr>
              <a:t>Increased sense of hope, understanding, and belief in the possibility of recovery from trauma and other serious challenges</a:t>
            </a:r>
          </a:p>
          <a:p>
            <a:pPr marL="285750" indent="-285750">
              <a:buFont typeface="Wingdings" panose="05000000000000000000" pitchFamily="2" charset="2"/>
              <a:buChar char="ü"/>
            </a:pPr>
            <a:endParaRPr lang="en-GB" sz="2400" dirty="0">
              <a:solidFill>
                <a:srgbClr val="0070C0"/>
              </a:solidFill>
              <a:latin typeface="Poppins" panose="00000500000000000000" pitchFamily="2" charset="0"/>
              <a:cs typeface="Poppins" panose="00000500000000000000" pitchFamily="2" charset="0"/>
            </a:endParaRPr>
          </a:p>
          <a:p>
            <a:pPr marL="285750" indent="-285750">
              <a:buFont typeface="Wingdings" panose="05000000000000000000" pitchFamily="2" charset="2"/>
              <a:buChar char="ü"/>
            </a:pPr>
            <a:r>
              <a:rPr lang="en-GB" sz="2400" dirty="0">
                <a:solidFill>
                  <a:srgbClr val="0070C0"/>
                </a:solidFill>
                <a:latin typeface="Poppins" panose="00000500000000000000" pitchFamily="2" charset="0"/>
                <a:cs typeface="Poppins" panose="00000500000000000000" pitchFamily="2" charset="0"/>
              </a:rPr>
              <a:t>Profound sense of commitment to, and finding meaning from the work</a:t>
            </a:r>
          </a:p>
        </p:txBody>
      </p:sp>
      <p:pic>
        <p:nvPicPr>
          <p:cNvPr id="8" name="Picture 7" descr="Sun shining through clouds in the sky&#10;&#10;Description automatically generated">
            <a:extLst>
              <a:ext uri="{FF2B5EF4-FFF2-40B4-BE49-F238E27FC236}">
                <a16:creationId xmlns:a16="http://schemas.microsoft.com/office/drawing/2014/main" id="{635F0C47-0FE7-E496-9118-966A07124947}"/>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9630382" y="1324312"/>
            <a:ext cx="2393347" cy="1761634"/>
          </a:xfrm>
          <a:prstGeom prst="rect">
            <a:avLst/>
          </a:prstGeom>
        </p:spPr>
      </p:pic>
    </p:spTree>
    <p:extLst>
      <p:ext uri="{BB962C8B-B14F-4D97-AF65-F5344CB8AC3E}">
        <p14:creationId xmlns:p14="http://schemas.microsoft.com/office/powerpoint/2010/main" val="91557031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bg object 16">
            <a:extLst>
              <a:ext uri="{FF2B5EF4-FFF2-40B4-BE49-F238E27FC236}">
                <a16:creationId xmlns:a16="http://schemas.microsoft.com/office/drawing/2014/main" id="{B8A42815-2363-2BD2-849B-4641C6C8157E}"/>
              </a:ext>
            </a:extLst>
          </p:cNvPr>
          <p:cNvSpPr/>
          <p:nvPr/>
        </p:nvSpPr>
        <p:spPr>
          <a:xfrm>
            <a:off x="0" y="3313"/>
            <a:ext cx="12193270" cy="6858000"/>
          </a:xfrm>
          <a:custGeom>
            <a:avLst/>
            <a:gdLst/>
            <a:ahLst/>
            <a:cxnLst/>
            <a:rect l="l" t="t" r="r" b="b"/>
            <a:pathLst>
              <a:path w="12193270" h="6858000">
                <a:moveTo>
                  <a:pt x="12193206" y="0"/>
                </a:moveTo>
                <a:lnTo>
                  <a:pt x="0" y="0"/>
                </a:lnTo>
                <a:lnTo>
                  <a:pt x="0" y="6858000"/>
                </a:lnTo>
                <a:lnTo>
                  <a:pt x="12193206" y="6858000"/>
                </a:lnTo>
                <a:lnTo>
                  <a:pt x="12193206" y="0"/>
                </a:lnTo>
                <a:close/>
              </a:path>
            </a:pathLst>
          </a:custGeom>
          <a:solidFill>
            <a:srgbClr val="FEF2D5"/>
          </a:solidFill>
        </p:spPr>
        <p:txBody>
          <a:bodyPr wrap="square" lIns="0" tIns="0" rIns="0" bIns="0" rtlCol="0"/>
          <a:lstStyle/>
          <a:p>
            <a:pPr algn="l" rtl="0"/>
            <a:endParaRPr/>
          </a:p>
        </p:txBody>
      </p:sp>
      <p:pic>
        <p:nvPicPr>
          <p:cNvPr id="12" name="Picture 11" descr="Shape, circle&#10;&#10;Description automatically generated">
            <a:extLst>
              <a:ext uri="{FF2B5EF4-FFF2-40B4-BE49-F238E27FC236}">
                <a16:creationId xmlns:a16="http://schemas.microsoft.com/office/drawing/2014/main" id="{5256A3BF-3041-E69F-557B-6E4EC071E4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626"/>
            <a:ext cx="12191999" cy="6861313"/>
          </a:xfrm>
          <a:prstGeom prst="rect">
            <a:avLst/>
          </a:prstGeom>
        </p:spPr>
      </p:pic>
      <p:pic>
        <p:nvPicPr>
          <p:cNvPr id="7" name="Picture 6" descr="A picture containing logo&#10;&#10;Description automatically generated">
            <a:extLst>
              <a:ext uri="{FF2B5EF4-FFF2-40B4-BE49-F238E27FC236}">
                <a16:creationId xmlns:a16="http://schemas.microsoft.com/office/drawing/2014/main" id="{6A533980-F2B7-3EEF-7609-D5EFD685CB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46" t="2655" r="4557" b="17699"/>
          <a:stretch/>
        </p:blipFill>
        <p:spPr>
          <a:xfrm>
            <a:off x="9296400" y="5638800"/>
            <a:ext cx="2478966" cy="780688"/>
          </a:xfrm>
          <a:prstGeom prst="rect">
            <a:avLst/>
          </a:prstGeom>
        </p:spPr>
      </p:pic>
      <p:sp>
        <p:nvSpPr>
          <p:cNvPr id="2" name="TextBox 1">
            <a:extLst>
              <a:ext uri="{FF2B5EF4-FFF2-40B4-BE49-F238E27FC236}">
                <a16:creationId xmlns:a16="http://schemas.microsoft.com/office/drawing/2014/main" id="{C96EC1BF-A249-529C-10C7-8336D2F809CF}"/>
              </a:ext>
            </a:extLst>
          </p:cNvPr>
          <p:cNvSpPr txBox="1"/>
          <p:nvPr/>
        </p:nvSpPr>
        <p:spPr>
          <a:xfrm>
            <a:off x="155644" y="119996"/>
            <a:ext cx="11780194" cy="5755422"/>
          </a:xfrm>
          <a:prstGeom prst="rect">
            <a:avLst/>
          </a:prstGeom>
          <a:noFill/>
        </p:spPr>
        <p:txBody>
          <a:bodyPr wrap="square" lIns="91440" tIns="45720" rIns="91440" bIns="45720" rtlCol="0" anchor="t">
            <a:spAutoFit/>
          </a:bodyPr>
          <a:lstStyle/>
          <a:p>
            <a:pPr algn="ctr"/>
            <a:endParaRPr lang="en-GB" sz="4000" b="1" kern="100" dirty="0">
              <a:solidFill>
                <a:srgbClr val="2F5496"/>
              </a:solidFill>
              <a:latin typeface="Poppins"/>
              <a:ea typeface="Times New Roman" panose="02020603050405020304" pitchFamily="18" charset="0"/>
              <a:cs typeface="Poppins"/>
            </a:endParaRPr>
          </a:p>
          <a:p>
            <a:pPr algn="ctr"/>
            <a:endParaRPr lang="en-GB" sz="2800" b="1" kern="100" dirty="0">
              <a:solidFill>
                <a:srgbClr val="2F5496"/>
              </a:solidFill>
              <a:latin typeface="Poppins"/>
              <a:ea typeface="Times New Roman" panose="02020603050405020304" pitchFamily="18" charset="0"/>
              <a:cs typeface="Poppins"/>
            </a:endParaRPr>
          </a:p>
          <a:p>
            <a:pPr algn="ctr"/>
            <a:endParaRPr lang="en-GB" sz="2800" b="1" kern="100" dirty="0">
              <a:solidFill>
                <a:srgbClr val="2F5496"/>
              </a:solidFill>
              <a:effectLst/>
              <a:latin typeface="Poppins"/>
              <a:ea typeface="Times New Roman" panose="02020603050405020304" pitchFamily="18" charset="0"/>
              <a:cs typeface="Poppins"/>
            </a:endParaRPr>
          </a:p>
          <a:p>
            <a:pPr algn="ctr"/>
            <a:r>
              <a:rPr lang="en-GB" sz="2800" kern="100" dirty="0">
                <a:solidFill>
                  <a:srgbClr val="2F5496"/>
                </a:solidFill>
                <a:effectLst/>
                <a:latin typeface="Poppins"/>
                <a:ea typeface="Times New Roman" panose="02020603050405020304" pitchFamily="18" charset="0"/>
                <a:cs typeface="Poppins"/>
              </a:rPr>
              <a:t> </a:t>
            </a:r>
          </a:p>
          <a:p>
            <a:pPr algn="ctr"/>
            <a:r>
              <a:rPr lang="en-GB" sz="3600" b="1" kern="100" dirty="0">
                <a:solidFill>
                  <a:srgbClr val="0070C0"/>
                </a:solidFill>
                <a:effectLst/>
                <a:latin typeface="Poppins"/>
                <a:ea typeface="Times New Roman" panose="02020603050405020304" pitchFamily="18" charset="0"/>
                <a:cs typeface="Poppins"/>
              </a:rPr>
              <a:t>What are the positive effects of this work on you?</a:t>
            </a:r>
          </a:p>
          <a:p>
            <a:pPr algn="ctr"/>
            <a:endParaRPr lang="en-GB" sz="3600" b="1" kern="100" dirty="0">
              <a:solidFill>
                <a:srgbClr val="0070C0"/>
              </a:solidFill>
              <a:effectLst/>
              <a:latin typeface="Poppins"/>
              <a:ea typeface="Times New Roman" panose="02020603050405020304" pitchFamily="18" charset="0"/>
              <a:cs typeface="Poppins"/>
            </a:endParaRPr>
          </a:p>
          <a:p>
            <a:pPr algn="ctr"/>
            <a:r>
              <a:rPr lang="en-GB" sz="3600" b="1" kern="100" dirty="0">
                <a:solidFill>
                  <a:srgbClr val="0070C0"/>
                </a:solidFill>
                <a:effectLst/>
                <a:latin typeface="Poppins"/>
                <a:ea typeface="Times New Roman" panose="02020603050405020304" pitchFamily="18" charset="0"/>
                <a:cs typeface="Poppins"/>
              </a:rPr>
              <a:t>Why do you stay doing this work?</a:t>
            </a:r>
          </a:p>
          <a:p>
            <a:pPr algn="ctr"/>
            <a:endParaRPr lang="en-GB" sz="3600" b="1" kern="100" dirty="0">
              <a:solidFill>
                <a:srgbClr val="0070C0"/>
              </a:solidFill>
              <a:effectLst/>
              <a:latin typeface="Poppins"/>
              <a:ea typeface="Times New Roman" panose="02020603050405020304" pitchFamily="18" charset="0"/>
              <a:cs typeface="Poppins"/>
            </a:endParaRPr>
          </a:p>
          <a:p>
            <a:pPr algn="ctr"/>
            <a:r>
              <a:rPr lang="en-GB" sz="3600" b="1" kern="100" dirty="0">
                <a:solidFill>
                  <a:srgbClr val="0070C0"/>
                </a:solidFill>
                <a:latin typeface="Poppins"/>
                <a:ea typeface="Times New Roman" panose="02020603050405020304" pitchFamily="18" charset="0"/>
                <a:cs typeface="Poppins"/>
              </a:rPr>
              <a:t>What has helped you?</a:t>
            </a:r>
            <a:endParaRPr lang="en-GB" sz="3600" b="1" kern="100" dirty="0">
              <a:solidFill>
                <a:srgbClr val="0070C0"/>
              </a:solidFill>
              <a:effectLst/>
              <a:latin typeface="Poppins"/>
              <a:ea typeface="Times New Roman" panose="02020603050405020304" pitchFamily="18" charset="0"/>
              <a:cs typeface="Poppins"/>
            </a:endParaRPr>
          </a:p>
          <a:p>
            <a:pPr algn="ctr"/>
            <a:r>
              <a:rPr lang="en-GB" sz="2800" kern="100" dirty="0">
                <a:solidFill>
                  <a:srgbClr val="2F5496"/>
                </a:solidFill>
                <a:effectLst/>
                <a:latin typeface="Poppins"/>
                <a:ea typeface="Times New Roman" panose="02020603050405020304" pitchFamily="18" charset="0"/>
                <a:cs typeface="Poppins"/>
              </a:rPr>
              <a:t> </a:t>
            </a:r>
            <a:endParaRPr lang="en-GB" sz="2800" dirty="0">
              <a:latin typeface="Poppins"/>
              <a:cs typeface="Poppins"/>
            </a:endParaRPr>
          </a:p>
          <a:p>
            <a:pPr algn="ctr"/>
            <a:endParaRPr lang="en-GB" sz="3600" b="1" kern="100" dirty="0">
              <a:solidFill>
                <a:srgbClr val="2F5496"/>
              </a:solidFill>
              <a:latin typeface="Poppins" panose="00000500000000000000" pitchFamily="2" charset="0"/>
              <a:ea typeface="Times New Roman" panose="02020603050405020304" pitchFamily="18" charset="0"/>
              <a:cs typeface="Poppins" panose="00000500000000000000" pitchFamily="2" charset="0"/>
            </a:endParaRPr>
          </a:p>
        </p:txBody>
      </p:sp>
      <p:pic>
        <p:nvPicPr>
          <p:cNvPr id="3" name="Picture 2">
            <a:extLst>
              <a:ext uri="{FF2B5EF4-FFF2-40B4-BE49-F238E27FC236}">
                <a16:creationId xmlns:a16="http://schemas.microsoft.com/office/drawing/2014/main" id="{B1644787-7947-46CD-1F7B-C7DEEC4C5F37}"/>
              </a:ext>
            </a:extLst>
          </p:cNvPr>
          <p:cNvPicPr>
            <a:picLocks noChangeAspect="1"/>
          </p:cNvPicPr>
          <p:nvPr/>
        </p:nvPicPr>
        <p:blipFill>
          <a:blip r:embed="rId4"/>
          <a:stretch>
            <a:fillRect/>
          </a:stretch>
        </p:blipFill>
        <p:spPr>
          <a:xfrm>
            <a:off x="416634" y="5647103"/>
            <a:ext cx="1809524" cy="847619"/>
          </a:xfrm>
          <a:prstGeom prst="rect">
            <a:avLst/>
          </a:prstGeom>
        </p:spPr>
      </p:pic>
      <p:pic>
        <p:nvPicPr>
          <p:cNvPr id="4" name="Picture 3">
            <a:extLst>
              <a:ext uri="{FF2B5EF4-FFF2-40B4-BE49-F238E27FC236}">
                <a16:creationId xmlns:a16="http://schemas.microsoft.com/office/drawing/2014/main" id="{63D225C0-36EA-7802-86E6-E15FDD89F184}"/>
              </a:ext>
            </a:extLst>
          </p:cNvPr>
          <p:cNvPicPr>
            <a:picLocks noChangeAspect="1"/>
          </p:cNvPicPr>
          <p:nvPr/>
        </p:nvPicPr>
        <p:blipFill>
          <a:blip r:embed="rId5"/>
          <a:stretch>
            <a:fillRect/>
          </a:stretch>
        </p:blipFill>
        <p:spPr>
          <a:xfrm>
            <a:off x="4404603" y="4909205"/>
            <a:ext cx="1943100" cy="1828800"/>
          </a:xfrm>
          <a:prstGeom prst="rect">
            <a:avLst/>
          </a:prstGeom>
        </p:spPr>
      </p:pic>
      <p:pic>
        <p:nvPicPr>
          <p:cNvPr id="6" name="Picture 5" descr="Person holding smiling emoji">
            <a:extLst>
              <a:ext uri="{FF2B5EF4-FFF2-40B4-BE49-F238E27FC236}">
                <a16:creationId xmlns:a16="http://schemas.microsoft.com/office/drawing/2014/main" id="{D18F4ECF-1B21-B13E-E886-8FB232E57C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04603" y="204281"/>
            <a:ext cx="2333225" cy="1312439"/>
          </a:xfrm>
          <a:prstGeom prst="rect">
            <a:avLst/>
          </a:prstGeom>
        </p:spPr>
      </p:pic>
    </p:spTree>
    <p:extLst>
      <p:ext uri="{BB962C8B-B14F-4D97-AF65-F5344CB8AC3E}">
        <p14:creationId xmlns:p14="http://schemas.microsoft.com/office/powerpoint/2010/main" val="305245941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bg object 16">
            <a:extLst>
              <a:ext uri="{FF2B5EF4-FFF2-40B4-BE49-F238E27FC236}">
                <a16:creationId xmlns:a16="http://schemas.microsoft.com/office/drawing/2014/main" id="{B8A42815-2363-2BD2-849B-4641C6C8157E}"/>
              </a:ext>
            </a:extLst>
          </p:cNvPr>
          <p:cNvSpPr/>
          <p:nvPr/>
        </p:nvSpPr>
        <p:spPr>
          <a:xfrm>
            <a:off x="0" y="3313"/>
            <a:ext cx="12193270" cy="6858000"/>
          </a:xfrm>
          <a:custGeom>
            <a:avLst/>
            <a:gdLst/>
            <a:ahLst/>
            <a:cxnLst/>
            <a:rect l="l" t="t" r="r" b="b"/>
            <a:pathLst>
              <a:path w="12193270" h="6858000">
                <a:moveTo>
                  <a:pt x="12193206" y="0"/>
                </a:moveTo>
                <a:lnTo>
                  <a:pt x="0" y="0"/>
                </a:lnTo>
                <a:lnTo>
                  <a:pt x="0" y="6858000"/>
                </a:lnTo>
                <a:lnTo>
                  <a:pt x="12193206" y="6858000"/>
                </a:lnTo>
                <a:lnTo>
                  <a:pt x="12193206" y="0"/>
                </a:lnTo>
                <a:close/>
              </a:path>
            </a:pathLst>
          </a:custGeom>
          <a:solidFill>
            <a:srgbClr val="FEF2D5"/>
          </a:solidFill>
        </p:spPr>
        <p:txBody>
          <a:bodyPr wrap="square" lIns="0" tIns="0" rIns="0" bIns="0" rtlCol="0"/>
          <a:lstStyle/>
          <a:p>
            <a:pPr algn="l" rtl="0"/>
            <a:endParaRPr/>
          </a:p>
        </p:txBody>
      </p:sp>
      <p:pic>
        <p:nvPicPr>
          <p:cNvPr id="12" name="Picture 11" descr="Shape, circle&#10;&#10;Description automatically generated">
            <a:extLst>
              <a:ext uri="{FF2B5EF4-FFF2-40B4-BE49-F238E27FC236}">
                <a16:creationId xmlns:a16="http://schemas.microsoft.com/office/drawing/2014/main" id="{5256A3BF-3041-E69F-557B-6E4EC071E4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626"/>
            <a:ext cx="12191999" cy="6861313"/>
          </a:xfrm>
          <a:prstGeom prst="rect">
            <a:avLst/>
          </a:prstGeom>
        </p:spPr>
      </p:pic>
      <p:pic>
        <p:nvPicPr>
          <p:cNvPr id="7" name="Picture 6" descr="A picture containing logo&#10;&#10;Description automatically generated">
            <a:extLst>
              <a:ext uri="{FF2B5EF4-FFF2-40B4-BE49-F238E27FC236}">
                <a16:creationId xmlns:a16="http://schemas.microsoft.com/office/drawing/2014/main" id="{6A533980-F2B7-3EEF-7609-D5EFD685CB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46" t="2655" r="4557" b="17699"/>
          <a:stretch/>
        </p:blipFill>
        <p:spPr>
          <a:xfrm>
            <a:off x="9296400" y="5638800"/>
            <a:ext cx="2478966" cy="780688"/>
          </a:xfrm>
          <a:prstGeom prst="rect">
            <a:avLst/>
          </a:prstGeom>
        </p:spPr>
      </p:pic>
      <p:sp>
        <p:nvSpPr>
          <p:cNvPr id="2" name="TextBox 1">
            <a:extLst>
              <a:ext uri="{FF2B5EF4-FFF2-40B4-BE49-F238E27FC236}">
                <a16:creationId xmlns:a16="http://schemas.microsoft.com/office/drawing/2014/main" id="{C96EC1BF-A249-529C-10C7-8336D2F809CF}"/>
              </a:ext>
            </a:extLst>
          </p:cNvPr>
          <p:cNvSpPr txBox="1"/>
          <p:nvPr/>
        </p:nvSpPr>
        <p:spPr>
          <a:xfrm>
            <a:off x="243192" y="119995"/>
            <a:ext cx="11361906" cy="5447645"/>
          </a:xfrm>
          <a:prstGeom prst="rect">
            <a:avLst/>
          </a:prstGeom>
          <a:noFill/>
        </p:spPr>
        <p:txBody>
          <a:bodyPr wrap="square" lIns="91440" tIns="45720" rIns="91440" bIns="45720" rtlCol="0" anchor="t">
            <a:spAutoFit/>
          </a:bodyPr>
          <a:lstStyle/>
          <a:p>
            <a:pPr algn="ctr"/>
            <a:endParaRPr lang="en-GB" sz="4000" b="1" kern="100" dirty="0">
              <a:solidFill>
                <a:srgbClr val="2F5496"/>
              </a:solidFill>
              <a:latin typeface="Poppins"/>
              <a:ea typeface="Times New Roman" panose="02020603050405020304" pitchFamily="18" charset="0"/>
              <a:cs typeface="Poppins"/>
            </a:endParaRPr>
          </a:p>
          <a:p>
            <a:pPr algn="ctr"/>
            <a:r>
              <a:rPr lang="en-GB" sz="2800" b="1" kern="100" dirty="0">
                <a:solidFill>
                  <a:srgbClr val="2F5496"/>
                </a:solidFill>
                <a:effectLst/>
                <a:latin typeface="Poppins"/>
                <a:ea typeface="Times New Roman" panose="02020603050405020304" pitchFamily="18" charset="0"/>
                <a:cs typeface="Poppins"/>
              </a:rPr>
              <a:t>Thank you and take care of yourself and your colleagues!</a:t>
            </a:r>
          </a:p>
          <a:p>
            <a:pPr algn="ctr"/>
            <a:endParaRPr lang="en-GB" sz="2800" dirty="0">
              <a:hlinkClick r:id="rId4"/>
            </a:endParaRPr>
          </a:p>
          <a:p>
            <a:pPr algn="ctr"/>
            <a:r>
              <a:rPr lang="en-GB" sz="2000" dirty="0">
                <a:hlinkClick r:id="rId4"/>
              </a:rPr>
              <a:t>https://www.solace-uk.org.uk/training/helpful-resources-for-refugees-and-people-seeking-safety</a:t>
            </a:r>
            <a:endParaRPr lang="en-GB" sz="2000" dirty="0">
              <a:solidFill>
                <a:srgbClr val="000000"/>
              </a:solidFill>
              <a:latin typeface="Calibri" panose="020F0502020204030204" pitchFamily="34" charset="0"/>
            </a:endParaRPr>
          </a:p>
          <a:p>
            <a:pPr algn="ctr"/>
            <a:endParaRPr lang="en-GB" sz="2800" b="1" kern="100" dirty="0">
              <a:solidFill>
                <a:srgbClr val="2F5496"/>
              </a:solidFill>
              <a:effectLst/>
              <a:latin typeface="Poppins"/>
              <a:ea typeface="Times New Roman" panose="02020603050405020304" pitchFamily="18" charset="0"/>
              <a:cs typeface="Poppins"/>
            </a:endParaRPr>
          </a:p>
          <a:p>
            <a:pPr algn="ctr"/>
            <a:r>
              <a:rPr lang="en-GB" sz="2800" b="1" kern="100" dirty="0">
                <a:solidFill>
                  <a:srgbClr val="00B050"/>
                </a:solidFill>
                <a:effectLst/>
                <a:latin typeface="Poppins"/>
                <a:ea typeface="Times New Roman" panose="02020603050405020304" pitchFamily="18" charset="0"/>
                <a:cs typeface="Poppins"/>
              </a:rPr>
              <a:t>Relaxation exercises</a:t>
            </a:r>
          </a:p>
          <a:p>
            <a:pPr algn="ctr"/>
            <a:r>
              <a:rPr lang="en-GB" sz="2800" b="1" kern="100" dirty="0">
                <a:solidFill>
                  <a:srgbClr val="00B050"/>
                </a:solidFill>
                <a:effectLst/>
                <a:latin typeface="Poppins"/>
                <a:ea typeface="Times New Roman" panose="02020603050405020304" pitchFamily="18" charset="0"/>
                <a:cs typeface="Poppins"/>
              </a:rPr>
              <a:t>Dealing with stress and tension</a:t>
            </a:r>
          </a:p>
          <a:p>
            <a:pPr algn="ctr"/>
            <a:r>
              <a:rPr lang="en-GB" sz="2800" b="1" kern="100" dirty="0">
                <a:solidFill>
                  <a:srgbClr val="00B050"/>
                </a:solidFill>
                <a:effectLst/>
                <a:latin typeface="Poppins"/>
                <a:ea typeface="Times New Roman" panose="02020603050405020304" pitchFamily="18" charset="0"/>
                <a:cs typeface="Poppins"/>
              </a:rPr>
              <a:t>Preparing to go to sleep</a:t>
            </a:r>
          </a:p>
          <a:p>
            <a:pPr algn="ctr"/>
            <a:r>
              <a:rPr lang="en-GB" sz="2800" b="1" kern="100" dirty="0">
                <a:solidFill>
                  <a:srgbClr val="00B050"/>
                </a:solidFill>
                <a:effectLst/>
                <a:latin typeface="Poppins"/>
                <a:ea typeface="Times New Roman" panose="02020603050405020304" pitchFamily="18" charset="0"/>
                <a:cs typeface="Poppins"/>
              </a:rPr>
              <a:t>Feeling disorientated</a:t>
            </a:r>
          </a:p>
          <a:p>
            <a:pPr algn="ctr"/>
            <a:r>
              <a:rPr lang="en-GB" sz="2800" b="1" kern="100" dirty="0">
                <a:solidFill>
                  <a:srgbClr val="00B050"/>
                </a:solidFill>
                <a:effectLst/>
                <a:latin typeface="Poppins"/>
                <a:ea typeface="Times New Roman" panose="02020603050405020304" pitchFamily="18" charset="0"/>
                <a:cs typeface="Poppins"/>
              </a:rPr>
              <a:t>and others……….</a:t>
            </a:r>
          </a:p>
          <a:p>
            <a:pPr algn="ctr"/>
            <a:endParaRPr lang="en-GB" sz="2800" b="1" kern="100" dirty="0">
              <a:solidFill>
                <a:srgbClr val="2F5496"/>
              </a:solidFill>
              <a:effectLst/>
              <a:latin typeface="Poppins"/>
              <a:ea typeface="Times New Roman" panose="02020603050405020304" pitchFamily="18" charset="0"/>
              <a:cs typeface="Poppins"/>
            </a:endParaRPr>
          </a:p>
          <a:p>
            <a:pPr algn="ctr"/>
            <a:endParaRPr lang="en-GB" sz="3600" b="1" kern="100" dirty="0">
              <a:solidFill>
                <a:srgbClr val="2F5496"/>
              </a:solidFill>
              <a:latin typeface="Poppins" panose="00000500000000000000" pitchFamily="2" charset="0"/>
              <a:ea typeface="Times New Roman" panose="02020603050405020304" pitchFamily="18" charset="0"/>
              <a:cs typeface="Poppins" panose="00000500000000000000" pitchFamily="2" charset="0"/>
            </a:endParaRPr>
          </a:p>
        </p:txBody>
      </p:sp>
      <p:pic>
        <p:nvPicPr>
          <p:cNvPr id="3" name="Picture 2">
            <a:extLst>
              <a:ext uri="{FF2B5EF4-FFF2-40B4-BE49-F238E27FC236}">
                <a16:creationId xmlns:a16="http://schemas.microsoft.com/office/drawing/2014/main" id="{B1644787-7947-46CD-1F7B-C7DEEC4C5F37}"/>
              </a:ext>
            </a:extLst>
          </p:cNvPr>
          <p:cNvPicPr>
            <a:picLocks noChangeAspect="1"/>
          </p:cNvPicPr>
          <p:nvPr/>
        </p:nvPicPr>
        <p:blipFill>
          <a:blip r:embed="rId5"/>
          <a:stretch>
            <a:fillRect/>
          </a:stretch>
        </p:blipFill>
        <p:spPr>
          <a:xfrm>
            <a:off x="416634" y="5647103"/>
            <a:ext cx="1809524" cy="847619"/>
          </a:xfrm>
          <a:prstGeom prst="rect">
            <a:avLst/>
          </a:prstGeom>
        </p:spPr>
      </p:pic>
      <p:pic>
        <p:nvPicPr>
          <p:cNvPr id="4" name="Picture 3">
            <a:extLst>
              <a:ext uri="{FF2B5EF4-FFF2-40B4-BE49-F238E27FC236}">
                <a16:creationId xmlns:a16="http://schemas.microsoft.com/office/drawing/2014/main" id="{63D225C0-36EA-7802-86E6-E15FDD89F184}"/>
              </a:ext>
            </a:extLst>
          </p:cNvPr>
          <p:cNvPicPr>
            <a:picLocks noChangeAspect="1"/>
          </p:cNvPicPr>
          <p:nvPr/>
        </p:nvPicPr>
        <p:blipFill>
          <a:blip r:embed="rId6"/>
          <a:stretch>
            <a:fillRect/>
          </a:stretch>
        </p:blipFill>
        <p:spPr>
          <a:xfrm>
            <a:off x="4404603" y="4909205"/>
            <a:ext cx="1943100" cy="1828800"/>
          </a:xfrm>
          <a:prstGeom prst="rect">
            <a:avLst/>
          </a:prstGeom>
        </p:spPr>
      </p:pic>
      <p:pic>
        <p:nvPicPr>
          <p:cNvPr id="6" name="Graphic 5">
            <a:extLst>
              <a:ext uri="{FF2B5EF4-FFF2-40B4-BE49-F238E27FC236}">
                <a16:creationId xmlns:a16="http://schemas.microsoft.com/office/drawing/2014/main" id="{A278544F-C815-8EB1-FEEC-1B2818957EA5}"/>
              </a:ext>
            </a:extLst>
          </p:cNvPr>
          <p:cNvPicPr>
            <a:picLocks noChangeAspect="1"/>
          </p:cNvPicPr>
          <p:nvPr/>
        </p:nvPicPr>
        <p:blipFill>
          <a:blip r:embed="rId7">
            <a:extLst>
              <a:ext uri="{96DAC541-7B7A-43D3-8B79-37D633B846F1}">
                <asvg:svgBlip xmlns:asvg="http://schemas.microsoft.com/office/drawing/2016/SVG/main" r:embed="rId8"/>
              </a:ext>
              <a:ext uri="{837473B0-CC2E-450A-ABE3-18F120FF3D39}">
                <a1611:picAttrSrcUrl xmlns:a1611="http://schemas.microsoft.com/office/drawing/2016/11/main" r:id="rId9"/>
              </a:ext>
            </a:extLst>
          </a:blip>
          <a:stretch>
            <a:fillRect/>
          </a:stretch>
        </p:blipFill>
        <p:spPr>
          <a:xfrm>
            <a:off x="586903" y="3005846"/>
            <a:ext cx="2343994" cy="1925437"/>
          </a:xfrm>
          <a:prstGeom prst="rect">
            <a:avLst/>
          </a:prstGeom>
        </p:spPr>
      </p:pic>
      <p:pic>
        <p:nvPicPr>
          <p:cNvPr id="13" name="Picture 12" descr="Person with book in bed illustration">
            <a:extLst>
              <a:ext uri="{FF2B5EF4-FFF2-40B4-BE49-F238E27FC236}">
                <a16:creationId xmlns:a16="http://schemas.microsoft.com/office/drawing/2014/main" id="{1E43F6CA-FEEC-BAAC-79C0-DFA184A9510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76807" y="3005846"/>
            <a:ext cx="2571482" cy="1928844"/>
          </a:xfrm>
          <a:prstGeom prst="rect">
            <a:avLst/>
          </a:prstGeom>
        </p:spPr>
      </p:pic>
    </p:spTree>
    <p:extLst>
      <p:ext uri="{BB962C8B-B14F-4D97-AF65-F5344CB8AC3E}">
        <p14:creationId xmlns:p14="http://schemas.microsoft.com/office/powerpoint/2010/main" val="337822000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bg object 16">
            <a:extLst>
              <a:ext uri="{FF2B5EF4-FFF2-40B4-BE49-F238E27FC236}">
                <a16:creationId xmlns:a16="http://schemas.microsoft.com/office/drawing/2014/main" id="{B8A42815-2363-2BD2-849B-4641C6C8157E}"/>
              </a:ext>
            </a:extLst>
          </p:cNvPr>
          <p:cNvSpPr/>
          <p:nvPr/>
        </p:nvSpPr>
        <p:spPr>
          <a:xfrm>
            <a:off x="0" y="3313"/>
            <a:ext cx="12193270" cy="6858000"/>
          </a:xfrm>
          <a:custGeom>
            <a:avLst/>
            <a:gdLst/>
            <a:ahLst/>
            <a:cxnLst/>
            <a:rect l="l" t="t" r="r" b="b"/>
            <a:pathLst>
              <a:path w="12193270" h="6858000">
                <a:moveTo>
                  <a:pt x="12193206" y="0"/>
                </a:moveTo>
                <a:lnTo>
                  <a:pt x="0" y="0"/>
                </a:lnTo>
                <a:lnTo>
                  <a:pt x="0" y="6858000"/>
                </a:lnTo>
                <a:lnTo>
                  <a:pt x="12193206" y="6858000"/>
                </a:lnTo>
                <a:lnTo>
                  <a:pt x="12193206" y="0"/>
                </a:lnTo>
                <a:close/>
              </a:path>
            </a:pathLst>
          </a:custGeom>
          <a:solidFill>
            <a:srgbClr val="FEF2D5"/>
          </a:solidFill>
        </p:spPr>
        <p:txBody>
          <a:bodyPr wrap="square" lIns="0" tIns="0" rIns="0" bIns="0" rtlCol="0"/>
          <a:lstStyle/>
          <a:p>
            <a:pPr algn="l" rtl="0"/>
            <a:endParaRPr/>
          </a:p>
        </p:txBody>
      </p:sp>
      <p:pic>
        <p:nvPicPr>
          <p:cNvPr id="12" name="Picture 11" descr="Shape, circle&#10;&#10;Description automatically generated">
            <a:extLst>
              <a:ext uri="{FF2B5EF4-FFF2-40B4-BE49-F238E27FC236}">
                <a16:creationId xmlns:a16="http://schemas.microsoft.com/office/drawing/2014/main" id="{5256A3BF-3041-E69F-557B-6E4EC071E4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6626"/>
            <a:ext cx="12191999" cy="6861313"/>
          </a:xfrm>
          <a:prstGeom prst="rect">
            <a:avLst/>
          </a:prstGeom>
        </p:spPr>
      </p:pic>
      <p:pic>
        <p:nvPicPr>
          <p:cNvPr id="7" name="Picture 6" descr="A picture containing logo&#10;&#10;Description automatically generated">
            <a:extLst>
              <a:ext uri="{FF2B5EF4-FFF2-40B4-BE49-F238E27FC236}">
                <a16:creationId xmlns:a16="http://schemas.microsoft.com/office/drawing/2014/main" id="{6A533980-F2B7-3EEF-7609-D5EFD685CB5C}"/>
              </a:ext>
            </a:extLst>
          </p:cNvPr>
          <p:cNvPicPr>
            <a:picLocks noChangeAspect="1"/>
          </p:cNvPicPr>
          <p:nvPr/>
        </p:nvPicPr>
        <p:blipFill rotWithShape="1">
          <a:blip r:embed="rId3">
            <a:extLst>
              <a:ext uri="{28A0092B-C50C-407E-A947-70E740481C1C}">
                <a14:useLocalDpi xmlns:a14="http://schemas.microsoft.com/office/drawing/2010/main" val="0"/>
              </a:ext>
            </a:extLst>
          </a:blip>
          <a:srcRect l="3846" t="2655" r="4557" b="17699"/>
          <a:stretch/>
        </p:blipFill>
        <p:spPr>
          <a:xfrm>
            <a:off x="9296400" y="5638800"/>
            <a:ext cx="2478966" cy="780688"/>
          </a:xfrm>
          <a:prstGeom prst="rect">
            <a:avLst/>
          </a:prstGeom>
        </p:spPr>
      </p:pic>
      <p:sp>
        <p:nvSpPr>
          <p:cNvPr id="2" name="TextBox 1">
            <a:extLst>
              <a:ext uri="{FF2B5EF4-FFF2-40B4-BE49-F238E27FC236}">
                <a16:creationId xmlns:a16="http://schemas.microsoft.com/office/drawing/2014/main" id="{C5B474ED-4771-D52C-6D18-307306A34B1A}"/>
              </a:ext>
            </a:extLst>
          </p:cNvPr>
          <p:cNvSpPr txBox="1"/>
          <p:nvPr/>
        </p:nvSpPr>
        <p:spPr>
          <a:xfrm>
            <a:off x="368595" y="2171345"/>
            <a:ext cx="9753600" cy="2308324"/>
          </a:xfrm>
          <a:prstGeom prst="rect">
            <a:avLst/>
          </a:prstGeom>
          <a:noFill/>
        </p:spPr>
        <p:txBody>
          <a:bodyPr wrap="square" rtlCol="0">
            <a:spAutoFit/>
          </a:bodyPr>
          <a:lstStyle/>
          <a:p>
            <a:pPr lvl="0">
              <a:tabLst>
                <a:tab pos="2743200" algn="ctr"/>
                <a:tab pos="5486400" algn="r"/>
                <a:tab pos="457200" algn="l"/>
              </a:tabLst>
            </a:pPr>
            <a:r>
              <a:rPr lang="en-GB" sz="4800" dirty="0">
                <a:solidFill>
                  <a:srgbClr val="5B4897"/>
                </a:solidFill>
                <a:effectLst/>
                <a:latin typeface="Poppins" panose="00000500000000000000" pitchFamily="2" charset="0"/>
                <a:ea typeface="Times" panose="02020603050405020304" pitchFamily="18" charset="0"/>
                <a:cs typeface="Times New Roman" panose="02020603050405020304" pitchFamily="18" charset="0"/>
              </a:rPr>
              <a:t>How do you to pitch your ideas to funders in times of uncertainty? </a:t>
            </a:r>
            <a:endParaRPr lang="en-GB" sz="4800" dirty="0">
              <a:solidFill>
                <a:srgbClr val="5B4897"/>
              </a:solidFill>
              <a:effectLst/>
              <a:latin typeface="GillSans"/>
              <a:ea typeface="Times"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220770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00D26B1-3BEB-FCCE-EC23-2C526CAC682E}"/>
              </a:ext>
            </a:extLst>
          </p:cNvPr>
          <p:cNvSpPr/>
          <p:nvPr/>
        </p:nvSpPr>
        <p:spPr>
          <a:xfrm>
            <a:off x="430619" y="583806"/>
            <a:ext cx="9067800" cy="954106"/>
          </a:xfrm>
          <a:prstGeom prst="rect">
            <a:avLst/>
          </a:prstGeom>
          <a:solidFill>
            <a:srgbClr val="2E8A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 name="TextBox 3">
            <a:extLst>
              <a:ext uri="{FF2B5EF4-FFF2-40B4-BE49-F238E27FC236}">
                <a16:creationId xmlns:a16="http://schemas.microsoft.com/office/drawing/2014/main" id="{9E2E97DA-A0DB-3D92-C382-60816A1DD165}"/>
              </a:ext>
            </a:extLst>
          </p:cNvPr>
          <p:cNvSpPr txBox="1"/>
          <p:nvPr/>
        </p:nvSpPr>
        <p:spPr>
          <a:xfrm>
            <a:off x="457200" y="587350"/>
            <a:ext cx="8458200" cy="954107"/>
          </a:xfrm>
          <a:prstGeom prst="rect">
            <a:avLst/>
          </a:prstGeom>
          <a:noFill/>
        </p:spPr>
        <p:txBody>
          <a:bodyPr wrap="square" lIns="91440" tIns="45720" rIns="91440" bIns="45720" rtlCol="0" anchor="t">
            <a:spAutoFit/>
          </a:bodyPr>
          <a:lstStyle/>
          <a:p>
            <a:r>
              <a:rPr lang="en-GB" sz="2800" dirty="0">
                <a:solidFill>
                  <a:schemeClr val="bg1"/>
                </a:solidFill>
                <a:latin typeface="Poppins Medium" pitchFamily="2" charset="77"/>
                <a:cs typeface="Poppins Medium" pitchFamily="2" charset="77"/>
              </a:rPr>
              <a:t>Who are we, and why are we running this session?</a:t>
            </a:r>
            <a:endParaRPr lang="en-US" sz="2800" dirty="0">
              <a:solidFill>
                <a:schemeClr val="bg1"/>
              </a:solidFill>
              <a:latin typeface="Poppins Medium" pitchFamily="2" charset="77"/>
              <a:cs typeface="Poppins Medium" pitchFamily="2" charset="77"/>
            </a:endParaRPr>
          </a:p>
        </p:txBody>
      </p:sp>
      <p:sp>
        <p:nvSpPr>
          <p:cNvPr id="5" name="TextBox 4">
            <a:extLst>
              <a:ext uri="{FF2B5EF4-FFF2-40B4-BE49-F238E27FC236}">
                <a16:creationId xmlns:a16="http://schemas.microsoft.com/office/drawing/2014/main" id="{79B2B356-B44A-512F-31F2-6AE8C414D7C7}"/>
              </a:ext>
            </a:extLst>
          </p:cNvPr>
          <p:cNvSpPr txBox="1"/>
          <p:nvPr/>
        </p:nvSpPr>
        <p:spPr>
          <a:xfrm>
            <a:off x="457200" y="1874728"/>
            <a:ext cx="11277600" cy="3970318"/>
          </a:xfrm>
          <a:prstGeom prst="rect">
            <a:avLst/>
          </a:prstGeom>
          <a:noFill/>
        </p:spPr>
        <p:txBody>
          <a:bodyPr wrap="square" lIns="91440" tIns="45720" rIns="91440" bIns="45720" rtlCol="0" anchor="t">
            <a:spAutoFit/>
          </a:bodyPr>
          <a:lstStyle/>
          <a:p>
            <a:pPr marL="457200" indent="-457200" algn="l" rtl="0">
              <a:buFont typeface="Arial" panose="020B0604020202020204" pitchFamily="34" charset="0"/>
              <a:buChar char="•"/>
            </a:pPr>
            <a:r>
              <a:rPr lang="en-US" sz="2800" dirty="0">
                <a:solidFill>
                  <a:srgbClr val="2A206F"/>
                </a:solidFill>
                <a:latin typeface="Poppins"/>
                <a:cs typeface="Poppins"/>
              </a:rPr>
              <a:t>Introductions – Vicky, Pip, Hannah</a:t>
            </a:r>
          </a:p>
          <a:p>
            <a:pPr algn="l" rtl="0"/>
            <a:endParaRPr lang="en-US" sz="2800" dirty="0">
              <a:solidFill>
                <a:srgbClr val="2A206F"/>
              </a:solidFill>
              <a:latin typeface="Poppins"/>
              <a:cs typeface="Poppins"/>
            </a:endParaRPr>
          </a:p>
          <a:p>
            <a:pPr marL="457200" indent="-457200" algn="l" rtl="0">
              <a:buFont typeface="Arial" panose="020B0604020202020204" pitchFamily="34" charset="0"/>
              <a:buChar char="•"/>
            </a:pPr>
            <a:r>
              <a:rPr lang="en-US" sz="2800" dirty="0">
                <a:solidFill>
                  <a:srgbClr val="2A206F"/>
                </a:solidFill>
                <a:latin typeface="Poppins"/>
                <a:cs typeface="Poppins"/>
              </a:rPr>
              <a:t>Availability of funding has dramatically changed</a:t>
            </a:r>
          </a:p>
          <a:p>
            <a:pPr algn="l" rtl="0"/>
            <a:endParaRPr lang="en-US" sz="2800" dirty="0">
              <a:solidFill>
                <a:srgbClr val="2A206F"/>
              </a:solidFill>
              <a:latin typeface="Poppins"/>
              <a:cs typeface="Poppins"/>
            </a:endParaRPr>
          </a:p>
          <a:p>
            <a:pPr marL="457200" indent="-457200" algn="l" rtl="0">
              <a:buFont typeface="Arial" panose="020B0604020202020204" pitchFamily="34" charset="0"/>
              <a:buChar char="•"/>
            </a:pPr>
            <a:r>
              <a:rPr lang="en-US" sz="2800" dirty="0">
                <a:solidFill>
                  <a:srgbClr val="2A206F"/>
                </a:solidFill>
                <a:latin typeface="Poppins"/>
                <a:cs typeface="Poppins"/>
              </a:rPr>
              <a:t>VCS organisations are now doing more with fewer resources and less money</a:t>
            </a:r>
          </a:p>
          <a:p>
            <a:pPr algn="l" rtl="0"/>
            <a:endParaRPr lang="en-US" sz="2800" dirty="0">
              <a:solidFill>
                <a:srgbClr val="2A206F"/>
              </a:solidFill>
              <a:latin typeface="Poppins"/>
              <a:cs typeface="Poppins"/>
            </a:endParaRPr>
          </a:p>
          <a:p>
            <a:pPr marL="457200" indent="-457200" algn="l" rtl="0">
              <a:buFont typeface="Arial" panose="020B0604020202020204" pitchFamily="34" charset="0"/>
              <a:buChar char="•"/>
            </a:pPr>
            <a:r>
              <a:rPr lang="en-US" sz="2800" dirty="0">
                <a:solidFill>
                  <a:srgbClr val="2A206F"/>
                </a:solidFill>
                <a:latin typeface="Poppins"/>
                <a:cs typeface="Poppins"/>
              </a:rPr>
              <a:t>Competition for funding is high</a:t>
            </a:r>
          </a:p>
          <a:p>
            <a:pPr algn="l" rtl="0"/>
            <a:endParaRPr lang="en-US" sz="2800" dirty="0">
              <a:solidFill>
                <a:srgbClr val="2A206F"/>
              </a:solidFill>
              <a:latin typeface="Poppins"/>
              <a:cs typeface="Poppins"/>
            </a:endParaRPr>
          </a:p>
        </p:txBody>
      </p:sp>
    </p:spTree>
    <p:extLst>
      <p:ext uri="{BB962C8B-B14F-4D97-AF65-F5344CB8AC3E}">
        <p14:creationId xmlns:p14="http://schemas.microsoft.com/office/powerpoint/2010/main" val="202382362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bg object 16">
            <a:extLst>
              <a:ext uri="{FF2B5EF4-FFF2-40B4-BE49-F238E27FC236}">
                <a16:creationId xmlns:a16="http://schemas.microsoft.com/office/drawing/2014/main" id="{B8A42815-2363-2BD2-849B-4641C6C8157E}"/>
              </a:ext>
            </a:extLst>
          </p:cNvPr>
          <p:cNvSpPr/>
          <p:nvPr/>
        </p:nvSpPr>
        <p:spPr>
          <a:xfrm>
            <a:off x="0" y="3313"/>
            <a:ext cx="12193270" cy="6858000"/>
          </a:xfrm>
          <a:custGeom>
            <a:avLst/>
            <a:gdLst/>
            <a:ahLst/>
            <a:cxnLst/>
            <a:rect l="l" t="t" r="r" b="b"/>
            <a:pathLst>
              <a:path w="12193270" h="6858000">
                <a:moveTo>
                  <a:pt x="12193206" y="0"/>
                </a:moveTo>
                <a:lnTo>
                  <a:pt x="0" y="0"/>
                </a:lnTo>
                <a:lnTo>
                  <a:pt x="0" y="6858000"/>
                </a:lnTo>
                <a:lnTo>
                  <a:pt x="12193206" y="6858000"/>
                </a:lnTo>
                <a:lnTo>
                  <a:pt x="12193206" y="0"/>
                </a:lnTo>
                <a:close/>
              </a:path>
            </a:pathLst>
          </a:custGeom>
          <a:solidFill>
            <a:srgbClr val="FEF2D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2" name="Picture 11" descr="Shape, circle&#10;&#10;Description automatically generated">
            <a:extLst>
              <a:ext uri="{FF2B5EF4-FFF2-40B4-BE49-F238E27FC236}">
                <a16:creationId xmlns:a16="http://schemas.microsoft.com/office/drawing/2014/main" id="{5256A3BF-3041-E69F-557B-6E4EC071E4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6626"/>
            <a:ext cx="12191999" cy="6861313"/>
          </a:xfrm>
          <a:prstGeom prst="rect">
            <a:avLst/>
          </a:prstGeom>
        </p:spPr>
      </p:pic>
      <p:pic>
        <p:nvPicPr>
          <p:cNvPr id="7" name="Picture 6" descr="A picture containing logo&#10;&#10;Description automatically generated">
            <a:extLst>
              <a:ext uri="{FF2B5EF4-FFF2-40B4-BE49-F238E27FC236}">
                <a16:creationId xmlns:a16="http://schemas.microsoft.com/office/drawing/2014/main" id="{6A533980-F2B7-3EEF-7609-D5EFD685CB5C}"/>
              </a:ext>
            </a:extLst>
          </p:cNvPr>
          <p:cNvPicPr>
            <a:picLocks noChangeAspect="1"/>
          </p:cNvPicPr>
          <p:nvPr/>
        </p:nvPicPr>
        <p:blipFill rotWithShape="1">
          <a:blip r:embed="rId3">
            <a:extLst>
              <a:ext uri="{28A0092B-C50C-407E-A947-70E740481C1C}">
                <a14:useLocalDpi xmlns:a14="http://schemas.microsoft.com/office/drawing/2010/main" val="0"/>
              </a:ext>
            </a:extLst>
          </a:blip>
          <a:srcRect l="3846" t="2655" r="4557" b="17699"/>
          <a:stretch/>
        </p:blipFill>
        <p:spPr>
          <a:xfrm>
            <a:off x="9296400" y="5638800"/>
            <a:ext cx="2478966" cy="780688"/>
          </a:xfrm>
          <a:prstGeom prst="rect">
            <a:avLst/>
          </a:prstGeom>
        </p:spPr>
      </p:pic>
      <p:sp>
        <p:nvSpPr>
          <p:cNvPr id="2" name="TextBox 1">
            <a:extLst>
              <a:ext uri="{FF2B5EF4-FFF2-40B4-BE49-F238E27FC236}">
                <a16:creationId xmlns:a16="http://schemas.microsoft.com/office/drawing/2014/main" id="{C5B474ED-4771-D52C-6D18-307306A34B1A}"/>
              </a:ext>
            </a:extLst>
          </p:cNvPr>
          <p:cNvSpPr txBox="1"/>
          <p:nvPr/>
        </p:nvSpPr>
        <p:spPr>
          <a:xfrm>
            <a:off x="457200" y="2057400"/>
            <a:ext cx="9753600" cy="1569660"/>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GB" sz="4800" b="0" i="0" u="none" strike="noStrike" kern="0" cap="none" spc="0" normalizeH="0" baseline="0" noProof="0" dirty="0">
                <a:ln>
                  <a:noFill/>
                </a:ln>
                <a:solidFill>
                  <a:srgbClr val="2A206F"/>
                </a:solidFill>
                <a:effectLst/>
                <a:uLnTx/>
                <a:uFillTx/>
                <a:latin typeface="Poppins"/>
                <a:cs typeface="Poppins"/>
              </a:rPr>
              <a:t>What resources are at your fingertips?</a:t>
            </a:r>
          </a:p>
        </p:txBody>
      </p:sp>
    </p:spTree>
    <p:extLst>
      <p:ext uri="{BB962C8B-B14F-4D97-AF65-F5344CB8AC3E}">
        <p14:creationId xmlns:p14="http://schemas.microsoft.com/office/powerpoint/2010/main" val="64568631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2630" y="-93945"/>
            <a:ext cx="12193270" cy="6858000"/>
          </a:xfrm>
          <a:custGeom>
            <a:avLst/>
            <a:gdLst/>
            <a:ahLst/>
            <a:cxnLst/>
            <a:rect l="l" t="t" r="r" b="b"/>
            <a:pathLst>
              <a:path w="12193270" h="6858000">
                <a:moveTo>
                  <a:pt x="12193206" y="0"/>
                </a:moveTo>
                <a:lnTo>
                  <a:pt x="0" y="0"/>
                </a:lnTo>
                <a:lnTo>
                  <a:pt x="0" y="6858000"/>
                </a:lnTo>
                <a:lnTo>
                  <a:pt x="12193206" y="6858000"/>
                </a:lnTo>
                <a:lnTo>
                  <a:pt x="12193206" y="0"/>
                </a:lnTo>
                <a:close/>
              </a:path>
            </a:pathLst>
          </a:custGeom>
          <a:solidFill>
            <a:srgbClr val="FEF2D5"/>
          </a:solidFill>
        </p:spPr>
        <p:txBody>
          <a:bodyPr wrap="square" lIns="0" tIns="0" rIns="0" bIns="0" rtlCol="0"/>
          <a:lstStyle/>
          <a:p>
            <a:pPr algn="l" rtl="0"/>
            <a:endParaRPr/>
          </a:p>
        </p:txBody>
      </p:sp>
      <p:sp>
        <p:nvSpPr>
          <p:cNvPr id="3" name="object 3"/>
          <p:cNvSpPr/>
          <p:nvPr/>
        </p:nvSpPr>
        <p:spPr>
          <a:xfrm>
            <a:off x="744023" y="1471808"/>
            <a:ext cx="4284770" cy="4509370"/>
          </a:xfrm>
          <a:custGeom>
            <a:avLst/>
            <a:gdLst/>
            <a:ahLst/>
            <a:cxnLst/>
            <a:rect l="l" t="t" r="r" b="b"/>
            <a:pathLst>
              <a:path w="10579100" h="6858000">
                <a:moveTo>
                  <a:pt x="10530070" y="0"/>
                </a:moveTo>
                <a:lnTo>
                  <a:pt x="0" y="0"/>
                </a:lnTo>
                <a:lnTo>
                  <a:pt x="0" y="6858000"/>
                </a:lnTo>
                <a:lnTo>
                  <a:pt x="7208843" y="6858000"/>
                </a:lnTo>
                <a:lnTo>
                  <a:pt x="7236188" y="6841167"/>
                </a:lnTo>
                <a:lnTo>
                  <a:pt x="7282377" y="6812240"/>
                </a:lnTo>
                <a:lnTo>
                  <a:pt x="7328326" y="6782969"/>
                </a:lnTo>
                <a:lnTo>
                  <a:pt x="7374033" y="6753354"/>
                </a:lnTo>
                <a:lnTo>
                  <a:pt x="7419497" y="6723398"/>
                </a:lnTo>
                <a:lnTo>
                  <a:pt x="7464716" y="6693101"/>
                </a:lnTo>
                <a:lnTo>
                  <a:pt x="7509687" y="6662467"/>
                </a:lnTo>
                <a:lnTo>
                  <a:pt x="7554409" y="6631496"/>
                </a:lnTo>
                <a:lnTo>
                  <a:pt x="7598881" y="6600191"/>
                </a:lnTo>
                <a:lnTo>
                  <a:pt x="7643100" y="6568553"/>
                </a:lnTo>
                <a:lnTo>
                  <a:pt x="7687064" y="6536585"/>
                </a:lnTo>
                <a:lnTo>
                  <a:pt x="7730773" y="6504287"/>
                </a:lnTo>
                <a:lnTo>
                  <a:pt x="7774223" y="6471663"/>
                </a:lnTo>
                <a:lnTo>
                  <a:pt x="7817414" y="6438713"/>
                </a:lnTo>
                <a:lnTo>
                  <a:pt x="7860342" y="6405439"/>
                </a:lnTo>
                <a:lnTo>
                  <a:pt x="7903008" y="6371844"/>
                </a:lnTo>
                <a:lnTo>
                  <a:pt x="7945407" y="6337930"/>
                </a:lnTo>
                <a:lnTo>
                  <a:pt x="7987540" y="6303697"/>
                </a:lnTo>
                <a:lnTo>
                  <a:pt x="8029404" y="6269148"/>
                </a:lnTo>
                <a:lnTo>
                  <a:pt x="8070997" y="6234284"/>
                </a:lnTo>
                <a:lnTo>
                  <a:pt x="8112318" y="6199108"/>
                </a:lnTo>
                <a:lnTo>
                  <a:pt x="8153364" y="6163621"/>
                </a:lnTo>
                <a:lnTo>
                  <a:pt x="8194133" y="6127825"/>
                </a:lnTo>
                <a:lnTo>
                  <a:pt x="8234625" y="6091722"/>
                </a:lnTo>
                <a:lnTo>
                  <a:pt x="8274837" y="6055314"/>
                </a:lnTo>
                <a:lnTo>
                  <a:pt x="8314767" y="6018602"/>
                </a:lnTo>
                <a:lnTo>
                  <a:pt x="8354414" y="5981589"/>
                </a:lnTo>
                <a:lnTo>
                  <a:pt x="8393775" y="5944275"/>
                </a:lnTo>
                <a:lnTo>
                  <a:pt x="8432850" y="5906664"/>
                </a:lnTo>
                <a:lnTo>
                  <a:pt x="8471635" y="5868756"/>
                </a:lnTo>
                <a:lnTo>
                  <a:pt x="8510130" y="5830554"/>
                </a:lnTo>
                <a:lnTo>
                  <a:pt x="8548332" y="5792060"/>
                </a:lnTo>
                <a:lnTo>
                  <a:pt x="8586239" y="5753274"/>
                </a:lnTo>
                <a:lnTo>
                  <a:pt x="8623850" y="5714200"/>
                </a:lnTo>
                <a:lnTo>
                  <a:pt x="8661164" y="5674839"/>
                </a:lnTo>
                <a:lnTo>
                  <a:pt x="8698177" y="5635192"/>
                </a:lnTo>
                <a:lnTo>
                  <a:pt x="8734889" y="5595262"/>
                </a:lnTo>
                <a:lnTo>
                  <a:pt x="8771297" y="5555050"/>
                </a:lnTo>
                <a:lnTo>
                  <a:pt x="8807400" y="5514558"/>
                </a:lnTo>
                <a:lnTo>
                  <a:pt x="8843196" y="5473788"/>
                </a:lnTo>
                <a:lnTo>
                  <a:pt x="8878683" y="5432742"/>
                </a:lnTo>
                <a:lnTo>
                  <a:pt x="8913859" y="5391421"/>
                </a:lnTo>
                <a:lnTo>
                  <a:pt x="8948722" y="5349828"/>
                </a:lnTo>
                <a:lnTo>
                  <a:pt x="8983271" y="5307964"/>
                </a:lnTo>
                <a:lnTo>
                  <a:pt x="9017504" y="5265832"/>
                </a:lnTo>
                <a:lnTo>
                  <a:pt x="9051419" y="5223432"/>
                </a:lnTo>
                <a:lnTo>
                  <a:pt x="9085014" y="5180766"/>
                </a:lnTo>
                <a:lnTo>
                  <a:pt x="9118287" y="5137838"/>
                </a:lnTo>
                <a:lnTo>
                  <a:pt x="9151237" y="5094647"/>
                </a:lnTo>
                <a:lnTo>
                  <a:pt x="9183862" y="5051197"/>
                </a:lnTo>
                <a:lnTo>
                  <a:pt x="9216159" y="5007488"/>
                </a:lnTo>
                <a:lnTo>
                  <a:pt x="9248127" y="4963524"/>
                </a:lnTo>
                <a:lnTo>
                  <a:pt x="9279765" y="4919305"/>
                </a:lnTo>
                <a:lnTo>
                  <a:pt x="9311070" y="4874833"/>
                </a:lnTo>
                <a:lnTo>
                  <a:pt x="9342041" y="4830111"/>
                </a:lnTo>
                <a:lnTo>
                  <a:pt x="9372675" y="4785139"/>
                </a:lnTo>
                <a:lnTo>
                  <a:pt x="9402971" y="4739921"/>
                </a:lnTo>
                <a:lnTo>
                  <a:pt x="9432928" y="4694457"/>
                </a:lnTo>
                <a:lnTo>
                  <a:pt x="9462543" y="4648750"/>
                </a:lnTo>
                <a:lnTo>
                  <a:pt x="9491814" y="4602801"/>
                </a:lnTo>
                <a:lnTo>
                  <a:pt x="9520740" y="4556612"/>
                </a:lnTo>
                <a:lnTo>
                  <a:pt x="9549319" y="4510185"/>
                </a:lnTo>
                <a:lnTo>
                  <a:pt x="9577549" y="4463522"/>
                </a:lnTo>
                <a:lnTo>
                  <a:pt x="9605428" y="4416624"/>
                </a:lnTo>
                <a:lnTo>
                  <a:pt x="9632955" y="4369494"/>
                </a:lnTo>
                <a:lnTo>
                  <a:pt x="9660127" y="4322133"/>
                </a:lnTo>
                <a:lnTo>
                  <a:pt x="9686943" y="4274543"/>
                </a:lnTo>
                <a:lnTo>
                  <a:pt x="9713401" y="4226726"/>
                </a:lnTo>
                <a:lnTo>
                  <a:pt x="9739499" y="4178684"/>
                </a:lnTo>
                <a:lnTo>
                  <a:pt x="9765236" y="4130418"/>
                </a:lnTo>
                <a:lnTo>
                  <a:pt x="9790609" y="4081930"/>
                </a:lnTo>
                <a:lnTo>
                  <a:pt x="9815617" y="4033223"/>
                </a:lnTo>
                <a:lnTo>
                  <a:pt x="9840257" y="3984297"/>
                </a:lnTo>
                <a:lnTo>
                  <a:pt x="9864529" y="3935156"/>
                </a:lnTo>
                <a:lnTo>
                  <a:pt x="9888430" y="3885800"/>
                </a:lnTo>
                <a:lnTo>
                  <a:pt x="9911958" y="3836231"/>
                </a:lnTo>
                <a:lnTo>
                  <a:pt x="9935112" y="3786451"/>
                </a:lnTo>
                <a:lnTo>
                  <a:pt x="9957889" y="3736463"/>
                </a:lnTo>
                <a:lnTo>
                  <a:pt x="9980289" y="3686267"/>
                </a:lnTo>
                <a:lnTo>
                  <a:pt x="10002309" y="3635866"/>
                </a:lnTo>
                <a:lnTo>
                  <a:pt x="10023947" y="3585262"/>
                </a:lnTo>
                <a:lnTo>
                  <a:pt x="10045201" y="3534456"/>
                </a:lnTo>
                <a:lnTo>
                  <a:pt x="10066071" y="3483450"/>
                </a:lnTo>
                <a:lnTo>
                  <a:pt x="10086553" y="3432245"/>
                </a:lnTo>
                <a:lnTo>
                  <a:pt x="10106646" y="3380845"/>
                </a:lnTo>
                <a:lnTo>
                  <a:pt x="10126349" y="3329250"/>
                </a:lnTo>
                <a:lnTo>
                  <a:pt x="10145659" y="3277463"/>
                </a:lnTo>
                <a:lnTo>
                  <a:pt x="10164574" y="3225485"/>
                </a:lnTo>
                <a:lnTo>
                  <a:pt x="10183093" y="3173318"/>
                </a:lnTo>
                <a:lnTo>
                  <a:pt x="10201215" y="3120964"/>
                </a:lnTo>
                <a:lnTo>
                  <a:pt x="10218936" y="3068424"/>
                </a:lnTo>
                <a:lnTo>
                  <a:pt x="10236256" y="3015701"/>
                </a:lnTo>
                <a:lnTo>
                  <a:pt x="10253172" y="2962796"/>
                </a:lnTo>
                <a:lnTo>
                  <a:pt x="10269683" y="2909711"/>
                </a:lnTo>
                <a:lnTo>
                  <a:pt x="10285787" y="2856449"/>
                </a:lnTo>
                <a:lnTo>
                  <a:pt x="10301482" y="2803010"/>
                </a:lnTo>
                <a:lnTo>
                  <a:pt x="10316766" y="2749396"/>
                </a:lnTo>
                <a:lnTo>
                  <a:pt x="10331638" y="2695610"/>
                </a:lnTo>
                <a:lnTo>
                  <a:pt x="10346095" y="2641653"/>
                </a:lnTo>
                <a:lnTo>
                  <a:pt x="10360136" y="2587528"/>
                </a:lnTo>
                <a:lnTo>
                  <a:pt x="10373759" y="2533235"/>
                </a:lnTo>
                <a:lnTo>
                  <a:pt x="10386962" y="2478777"/>
                </a:lnTo>
                <a:lnTo>
                  <a:pt x="10399744" y="2424155"/>
                </a:lnTo>
                <a:lnTo>
                  <a:pt x="10412102" y="2369371"/>
                </a:lnTo>
                <a:lnTo>
                  <a:pt x="10424035" y="2314428"/>
                </a:lnTo>
                <a:lnTo>
                  <a:pt x="10435540" y="2259327"/>
                </a:lnTo>
                <a:lnTo>
                  <a:pt x="10446617" y="2204069"/>
                </a:lnTo>
                <a:lnTo>
                  <a:pt x="10457263" y="2148657"/>
                </a:lnTo>
                <a:lnTo>
                  <a:pt x="10467476" y="2093092"/>
                </a:lnTo>
                <a:lnTo>
                  <a:pt x="10477255" y="2037377"/>
                </a:lnTo>
                <a:lnTo>
                  <a:pt x="10486598" y="1981512"/>
                </a:lnTo>
                <a:lnTo>
                  <a:pt x="10495502" y="1925501"/>
                </a:lnTo>
                <a:lnTo>
                  <a:pt x="10503967" y="1869344"/>
                </a:lnTo>
                <a:lnTo>
                  <a:pt x="10511991" y="1813044"/>
                </a:lnTo>
                <a:lnTo>
                  <a:pt x="10519570" y="1756601"/>
                </a:lnTo>
                <a:lnTo>
                  <a:pt x="10526705" y="1700019"/>
                </a:lnTo>
                <a:lnTo>
                  <a:pt x="10533392" y="1643299"/>
                </a:lnTo>
                <a:lnTo>
                  <a:pt x="10539631" y="1586443"/>
                </a:lnTo>
                <a:lnTo>
                  <a:pt x="10545418" y="1529452"/>
                </a:lnTo>
                <a:lnTo>
                  <a:pt x="10550753" y="1472329"/>
                </a:lnTo>
                <a:lnTo>
                  <a:pt x="10555634" y="1415075"/>
                </a:lnTo>
                <a:lnTo>
                  <a:pt x="10560059" y="1357692"/>
                </a:lnTo>
                <a:lnTo>
                  <a:pt x="10564025" y="1300181"/>
                </a:lnTo>
                <a:lnTo>
                  <a:pt x="10567532" y="1242546"/>
                </a:lnTo>
                <a:lnTo>
                  <a:pt x="10570577" y="1184787"/>
                </a:lnTo>
                <a:lnTo>
                  <a:pt x="10573158" y="1126906"/>
                </a:lnTo>
                <a:lnTo>
                  <a:pt x="10575274" y="1068905"/>
                </a:lnTo>
                <a:lnTo>
                  <a:pt x="10576924" y="1010786"/>
                </a:lnTo>
                <a:lnTo>
                  <a:pt x="10578104" y="952551"/>
                </a:lnTo>
                <a:lnTo>
                  <a:pt x="10578813" y="894202"/>
                </a:lnTo>
                <a:lnTo>
                  <a:pt x="10579050" y="835740"/>
                </a:lnTo>
                <a:lnTo>
                  <a:pt x="10578813" y="777277"/>
                </a:lnTo>
                <a:lnTo>
                  <a:pt x="10578104" y="718928"/>
                </a:lnTo>
                <a:lnTo>
                  <a:pt x="10576924" y="660692"/>
                </a:lnTo>
                <a:lnTo>
                  <a:pt x="10575274" y="602573"/>
                </a:lnTo>
                <a:lnTo>
                  <a:pt x="10573158" y="544572"/>
                </a:lnTo>
                <a:lnTo>
                  <a:pt x="10570577" y="486691"/>
                </a:lnTo>
                <a:lnTo>
                  <a:pt x="10567532" y="428932"/>
                </a:lnTo>
                <a:lnTo>
                  <a:pt x="10564025" y="371296"/>
                </a:lnTo>
                <a:lnTo>
                  <a:pt x="10560059" y="313786"/>
                </a:lnTo>
                <a:lnTo>
                  <a:pt x="10555634" y="256403"/>
                </a:lnTo>
                <a:lnTo>
                  <a:pt x="10550753" y="199148"/>
                </a:lnTo>
                <a:lnTo>
                  <a:pt x="10545418" y="142025"/>
                </a:lnTo>
                <a:lnTo>
                  <a:pt x="10539631" y="85034"/>
                </a:lnTo>
                <a:lnTo>
                  <a:pt x="10533392" y="28177"/>
                </a:lnTo>
                <a:lnTo>
                  <a:pt x="10530070" y="0"/>
                </a:lnTo>
                <a:close/>
              </a:path>
            </a:pathLst>
          </a:custGeom>
          <a:noFill/>
        </p:spPr>
        <p:txBody>
          <a:bodyPr wrap="square" lIns="0" tIns="0" rIns="0" bIns="0" rtlCol="0" anchor="t"/>
          <a:lstStyle/>
          <a:p>
            <a:endParaRPr lang="en-US" sz="2000" b="1" dirty="0">
              <a:solidFill>
                <a:srgbClr val="2A206F"/>
              </a:solidFill>
              <a:latin typeface="Poppins"/>
              <a:cs typeface="Poppins Medium"/>
            </a:endParaRPr>
          </a:p>
          <a:p>
            <a:r>
              <a:rPr lang="en-US" sz="2400" b="1" dirty="0">
                <a:solidFill>
                  <a:srgbClr val="2A206F"/>
                </a:solidFill>
                <a:latin typeface="Poppins"/>
                <a:cs typeface="Poppins Medium"/>
              </a:rPr>
              <a:t>What expertise can you demonstrate about working in this ‘migration’ landscape?</a:t>
            </a:r>
          </a:p>
          <a:p>
            <a:endParaRPr lang="en-US" sz="2000" dirty="0">
              <a:latin typeface="Poppins"/>
              <a:cs typeface="Poppins Medium"/>
            </a:endParaRPr>
          </a:p>
          <a:p>
            <a:pPr marL="457200" lvl="0" indent="-457200">
              <a:buAutoNum type="arabicPeriod"/>
            </a:pPr>
            <a:endParaRPr lang="en-US" sz="2000" dirty="0">
              <a:latin typeface="Poppins"/>
              <a:cs typeface="Poppins Medium"/>
            </a:endParaRPr>
          </a:p>
        </p:txBody>
      </p:sp>
      <p:sp>
        <p:nvSpPr>
          <p:cNvPr id="4" name="object 4"/>
          <p:cNvSpPr txBox="1">
            <a:spLocks noGrp="1"/>
          </p:cNvSpPr>
          <p:nvPr>
            <p:ph type="title"/>
          </p:nvPr>
        </p:nvSpPr>
        <p:spPr>
          <a:xfrm>
            <a:off x="527300" y="455075"/>
            <a:ext cx="10547645" cy="733359"/>
          </a:xfrm>
          <a:prstGeom prst="rect">
            <a:avLst/>
          </a:prstGeom>
        </p:spPr>
        <p:txBody>
          <a:bodyPr vert="horz" wrap="square" lIns="0" tIns="116667" rIns="0" bIns="0" rtlCol="0" anchor="t">
            <a:spAutoFit/>
          </a:bodyPr>
          <a:lstStyle/>
          <a:p>
            <a:pPr algn="l"/>
            <a:r>
              <a:rPr lang="en-US" sz="4000" spc="-10" dirty="0">
                <a:latin typeface="Poppins"/>
                <a:cs typeface="Poppins"/>
              </a:rPr>
              <a:t>Some sources of info, research, and data</a:t>
            </a:r>
            <a:endParaRPr lang="en-US" sz="4000" dirty="0"/>
          </a:p>
        </p:txBody>
      </p:sp>
      <p:pic>
        <p:nvPicPr>
          <p:cNvPr id="7" name="Content Placeholder 6" descr="A concerned face">
            <a:extLst>
              <a:ext uri="{FF2B5EF4-FFF2-40B4-BE49-F238E27FC236}">
                <a16:creationId xmlns:a16="http://schemas.microsoft.com/office/drawing/2014/main" id="{A4DA3C37-B239-7160-3FDF-4021005AFF76}"/>
              </a:ext>
            </a:extLst>
          </p:cNvPr>
          <p:cNvPicPr>
            <a:picLocks noGrp="1" noChangeAspect="1"/>
          </p:cNvPicPr>
          <p:nvPr>
            <p:ph sz="half" idx="2"/>
          </p:nvPr>
        </p:nvPicPr>
        <p:blipFill>
          <a:blip r:embed="rId2">
            <a:extLst>
              <a:ext uri="{96DAC541-7B7A-43D3-8B79-37D633B846F1}">
                <asvg:svgBlip xmlns:asvg="http://schemas.microsoft.com/office/drawing/2016/SVG/main" r:embed="rId3"/>
              </a:ext>
            </a:extLst>
          </a:blip>
          <a:stretch>
            <a:fillRect/>
          </a:stretch>
        </p:blipFill>
        <p:spPr>
          <a:xfrm>
            <a:off x="1796334" y="3606574"/>
            <a:ext cx="1891430" cy="2024387"/>
          </a:xfrm>
        </p:spPr>
      </p:pic>
      <p:sp>
        <p:nvSpPr>
          <p:cNvPr id="6" name="Content Placeholder 5">
            <a:extLst>
              <a:ext uri="{FF2B5EF4-FFF2-40B4-BE49-F238E27FC236}">
                <a16:creationId xmlns:a16="http://schemas.microsoft.com/office/drawing/2014/main" id="{B8E35176-348D-1AAD-A3DF-482FF97F0FB6}"/>
              </a:ext>
            </a:extLst>
          </p:cNvPr>
          <p:cNvSpPr>
            <a:spLocks noGrp="1"/>
          </p:cNvSpPr>
          <p:nvPr>
            <p:ph sz="half" idx="3"/>
          </p:nvPr>
        </p:nvSpPr>
        <p:spPr>
          <a:xfrm>
            <a:off x="5804886" y="1571734"/>
            <a:ext cx="5984775" cy="4308872"/>
          </a:xfrm>
        </p:spPr>
        <p:txBody>
          <a:bodyPr wrap="square" lIns="0" tIns="0" rIns="0" bIns="0" anchor="t">
            <a:spAutoFit/>
          </a:bodyPr>
          <a:lstStyle/>
          <a:p>
            <a:endParaRPr lang="en-US" sz="2000" dirty="0"/>
          </a:p>
          <a:p>
            <a:pPr marL="457200" indent="-457200">
              <a:buAutoNum type="arabicPeriod"/>
            </a:pPr>
            <a:r>
              <a:rPr lang="en-US" sz="2000" dirty="0"/>
              <a:t>How the system currently works</a:t>
            </a:r>
          </a:p>
          <a:p>
            <a:pPr marL="457200" indent="-457200">
              <a:buAutoNum type="arabicPeriod"/>
            </a:pPr>
            <a:endParaRPr lang="en-US" sz="2000" dirty="0"/>
          </a:p>
          <a:p>
            <a:pPr marL="457200" indent="-457200">
              <a:buAutoNum type="arabicPeriod"/>
            </a:pPr>
            <a:r>
              <a:rPr lang="en-US" sz="2000" dirty="0"/>
              <a:t>What won’t change under the new government</a:t>
            </a:r>
          </a:p>
          <a:p>
            <a:pPr marL="457200" indent="-457200">
              <a:buAutoNum type="arabicPeriod"/>
            </a:pPr>
            <a:endParaRPr lang="en-US" sz="2000" dirty="0"/>
          </a:p>
          <a:p>
            <a:pPr marL="457200" indent="-457200">
              <a:buAutoNum type="arabicPeriod"/>
            </a:pPr>
            <a:r>
              <a:rPr lang="en-US" sz="2000" dirty="0"/>
              <a:t>What is changing under the new government</a:t>
            </a:r>
          </a:p>
          <a:p>
            <a:pPr marL="457200" indent="-457200">
              <a:buAutoNum type="arabicPeriod"/>
            </a:pPr>
            <a:endParaRPr lang="en-US" sz="2000" dirty="0"/>
          </a:p>
          <a:p>
            <a:pPr marL="457200" indent="-457200">
              <a:buAutoNum type="arabicPeriod"/>
            </a:pPr>
            <a:r>
              <a:rPr lang="en-US" sz="2000" dirty="0"/>
              <a:t>What are the needs of people in (or exiting) this system</a:t>
            </a:r>
          </a:p>
          <a:p>
            <a:pPr marL="457200" indent="-457200">
              <a:buAutoNum type="arabicPeriod"/>
            </a:pPr>
            <a:endParaRPr lang="en-US" sz="2000" dirty="0"/>
          </a:p>
          <a:p>
            <a:pPr marL="457200" indent="-457200">
              <a:buAutoNum type="arabicPeriod"/>
            </a:pPr>
            <a:r>
              <a:rPr lang="en-US" sz="2000" dirty="0"/>
              <a:t>What types of support are effective in meeting those needs</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F65E0B48-20BF-D13C-0D04-66AAE8796A57}"/>
              </a:ext>
            </a:extLst>
          </p:cNvPr>
          <p:cNvSpPr/>
          <p:nvPr/>
        </p:nvSpPr>
        <p:spPr>
          <a:xfrm>
            <a:off x="4156710" y="10886"/>
            <a:ext cx="8035290" cy="6858000"/>
          </a:xfrm>
          <a:custGeom>
            <a:avLst/>
            <a:gdLst/>
            <a:ahLst/>
            <a:cxnLst/>
            <a:rect l="l" t="t" r="r" b="b"/>
            <a:pathLst>
              <a:path w="8035290" h="6858000">
                <a:moveTo>
                  <a:pt x="8035192" y="0"/>
                </a:moveTo>
                <a:lnTo>
                  <a:pt x="2663912" y="0"/>
                </a:lnTo>
                <a:lnTo>
                  <a:pt x="2641502" y="18208"/>
                </a:lnTo>
                <a:lnTo>
                  <a:pt x="2598830" y="53423"/>
                </a:lnTo>
                <a:lnTo>
                  <a:pt x="2556435" y="88960"/>
                </a:lnTo>
                <a:lnTo>
                  <a:pt x="2514317" y="124814"/>
                </a:lnTo>
                <a:lnTo>
                  <a:pt x="2472479" y="160986"/>
                </a:lnTo>
                <a:lnTo>
                  <a:pt x="2430923" y="197472"/>
                </a:lnTo>
                <a:lnTo>
                  <a:pt x="2389650" y="234271"/>
                </a:lnTo>
                <a:lnTo>
                  <a:pt x="2348663" y="271382"/>
                </a:lnTo>
                <a:lnTo>
                  <a:pt x="2307962" y="308802"/>
                </a:lnTo>
                <a:lnTo>
                  <a:pt x="2267551" y="346529"/>
                </a:lnTo>
                <a:lnTo>
                  <a:pt x="2227430" y="384562"/>
                </a:lnTo>
                <a:lnTo>
                  <a:pt x="2187602" y="422899"/>
                </a:lnTo>
                <a:lnTo>
                  <a:pt x="2148068" y="461538"/>
                </a:lnTo>
                <a:lnTo>
                  <a:pt x="2108831" y="500477"/>
                </a:lnTo>
                <a:lnTo>
                  <a:pt x="2069892" y="539714"/>
                </a:lnTo>
                <a:lnTo>
                  <a:pt x="2031254" y="579247"/>
                </a:lnTo>
                <a:lnTo>
                  <a:pt x="1992917" y="619075"/>
                </a:lnTo>
                <a:lnTo>
                  <a:pt x="1954884" y="659196"/>
                </a:lnTo>
                <a:lnTo>
                  <a:pt x="1917156" y="699608"/>
                </a:lnTo>
                <a:lnTo>
                  <a:pt x="1879736" y="740308"/>
                </a:lnTo>
                <a:lnTo>
                  <a:pt x="1842626" y="781296"/>
                </a:lnTo>
                <a:lnTo>
                  <a:pt x="1805826" y="822569"/>
                </a:lnTo>
                <a:lnTo>
                  <a:pt x="1769340" y="864125"/>
                </a:lnTo>
                <a:lnTo>
                  <a:pt x="1733169" y="905963"/>
                </a:lnTo>
                <a:lnTo>
                  <a:pt x="1697314" y="948080"/>
                </a:lnTo>
                <a:lnTo>
                  <a:pt x="1661778" y="990476"/>
                </a:lnTo>
                <a:lnTo>
                  <a:pt x="1626562" y="1033147"/>
                </a:lnTo>
                <a:lnTo>
                  <a:pt x="1591669" y="1076093"/>
                </a:lnTo>
                <a:lnTo>
                  <a:pt x="1557100" y="1119310"/>
                </a:lnTo>
                <a:lnTo>
                  <a:pt x="1522857" y="1162799"/>
                </a:lnTo>
                <a:lnTo>
                  <a:pt x="1488942" y="1206556"/>
                </a:lnTo>
                <a:lnTo>
                  <a:pt x="1455357" y="1250579"/>
                </a:lnTo>
                <a:lnTo>
                  <a:pt x="1422103" y="1294868"/>
                </a:lnTo>
                <a:lnTo>
                  <a:pt x="1389182" y="1339419"/>
                </a:lnTo>
                <a:lnTo>
                  <a:pt x="1356597" y="1384232"/>
                </a:lnTo>
                <a:lnTo>
                  <a:pt x="1324349" y="1429304"/>
                </a:lnTo>
                <a:lnTo>
                  <a:pt x="1292440" y="1474633"/>
                </a:lnTo>
                <a:lnTo>
                  <a:pt x="1260872" y="1520218"/>
                </a:lnTo>
                <a:lnTo>
                  <a:pt x="1229647" y="1566057"/>
                </a:lnTo>
                <a:lnTo>
                  <a:pt x="1198766" y="1612148"/>
                </a:lnTo>
                <a:lnTo>
                  <a:pt x="1168232" y="1658489"/>
                </a:lnTo>
                <a:lnTo>
                  <a:pt x="1138046" y="1705078"/>
                </a:lnTo>
                <a:lnTo>
                  <a:pt x="1108210" y="1751913"/>
                </a:lnTo>
                <a:lnTo>
                  <a:pt x="1078725" y="1798993"/>
                </a:lnTo>
                <a:lnTo>
                  <a:pt x="1049595" y="1846315"/>
                </a:lnTo>
                <a:lnTo>
                  <a:pt x="1020821" y="1893879"/>
                </a:lnTo>
                <a:lnTo>
                  <a:pt x="992404" y="1941681"/>
                </a:lnTo>
                <a:lnTo>
                  <a:pt x="964346" y="1989720"/>
                </a:lnTo>
                <a:lnTo>
                  <a:pt x="936650" y="2037995"/>
                </a:lnTo>
                <a:lnTo>
                  <a:pt x="909316" y="2086502"/>
                </a:lnTo>
                <a:lnTo>
                  <a:pt x="882348" y="2135242"/>
                </a:lnTo>
                <a:lnTo>
                  <a:pt x="855746" y="2184211"/>
                </a:lnTo>
                <a:lnTo>
                  <a:pt x="829513" y="2233408"/>
                </a:lnTo>
                <a:lnTo>
                  <a:pt x="803651" y="2282831"/>
                </a:lnTo>
                <a:lnTo>
                  <a:pt x="778161" y="2332478"/>
                </a:lnTo>
                <a:lnTo>
                  <a:pt x="753045" y="2382347"/>
                </a:lnTo>
                <a:lnTo>
                  <a:pt x="728305" y="2432437"/>
                </a:lnTo>
                <a:lnTo>
                  <a:pt x="703943" y="2482745"/>
                </a:lnTo>
                <a:lnTo>
                  <a:pt x="679961" y="2533270"/>
                </a:lnTo>
                <a:lnTo>
                  <a:pt x="656360" y="2584010"/>
                </a:lnTo>
                <a:lnTo>
                  <a:pt x="633143" y="2634963"/>
                </a:lnTo>
                <a:lnTo>
                  <a:pt x="610312" y="2686126"/>
                </a:lnTo>
                <a:lnTo>
                  <a:pt x="587867" y="2737500"/>
                </a:lnTo>
                <a:lnTo>
                  <a:pt x="565811" y="2789080"/>
                </a:lnTo>
                <a:lnTo>
                  <a:pt x="544147" y="2840867"/>
                </a:lnTo>
                <a:lnTo>
                  <a:pt x="522875" y="2892856"/>
                </a:lnTo>
                <a:lnTo>
                  <a:pt x="501998" y="2945048"/>
                </a:lnTo>
                <a:lnTo>
                  <a:pt x="481517" y="2997440"/>
                </a:lnTo>
                <a:lnTo>
                  <a:pt x="461434" y="3050030"/>
                </a:lnTo>
                <a:lnTo>
                  <a:pt x="441752" y="3102817"/>
                </a:lnTo>
                <a:lnTo>
                  <a:pt x="422471" y="3155797"/>
                </a:lnTo>
                <a:lnTo>
                  <a:pt x="403595" y="3208971"/>
                </a:lnTo>
                <a:lnTo>
                  <a:pt x="385124" y="3262335"/>
                </a:lnTo>
                <a:lnTo>
                  <a:pt x="367060" y="3315888"/>
                </a:lnTo>
                <a:lnTo>
                  <a:pt x="349407" y="3369628"/>
                </a:lnTo>
                <a:lnTo>
                  <a:pt x="332164" y="3423554"/>
                </a:lnTo>
                <a:lnTo>
                  <a:pt x="315334" y="3477662"/>
                </a:lnTo>
                <a:lnTo>
                  <a:pt x="298920" y="3531952"/>
                </a:lnTo>
                <a:lnTo>
                  <a:pt x="282922" y="3586422"/>
                </a:lnTo>
                <a:lnTo>
                  <a:pt x="267343" y="3641070"/>
                </a:lnTo>
                <a:lnTo>
                  <a:pt x="252185" y="3695894"/>
                </a:lnTo>
                <a:lnTo>
                  <a:pt x="237448" y="3750891"/>
                </a:lnTo>
                <a:lnTo>
                  <a:pt x="223137" y="3806061"/>
                </a:lnTo>
                <a:lnTo>
                  <a:pt x="209251" y="3861401"/>
                </a:lnTo>
                <a:lnTo>
                  <a:pt x="195793" y="3916910"/>
                </a:lnTo>
                <a:lnTo>
                  <a:pt x="182765" y="3972586"/>
                </a:lnTo>
                <a:lnTo>
                  <a:pt x="170168" y="4028426"/>
                </a:lnTo>
                <a:lnTo>
                  <a:pt x="158006" y="4084429"/>
                </a:lnTo>
                <a:lnTo>
                  <a:pt x="146278" y="4140593"/>
                </a:lnTo>
                <a:lnTo>
                  <a:pt x="134988" y="4196917"/>
                </a:lnTo>
                <a:lnTo>
                  <a:pt x="124136" y="4253398"/>
                </a:lnTo>
                <a:lnTo>
                  <a:pt x="113726" y="4310035"/>
                </a:lnTo>
                <a:lnTo>
                  <a:pt x="103758" y="4366825"/>
                </a:lnTo>
                <a:lnTo>
                  <a:pt x="94235" y="4423767"/>
                </a:lnTo>
                <a:lnTo>
                  <a:pt x="85159" y="4480859"/>
                </a:lnTo>
                <a:lnTo>
                  <a:pt x="76531" y="4538099"/>
                </a:lnTo>
                <a:lnTo>
                  <a:pt x="68353" y="4595486"/>
                </a:lnTo>
                <a:lnTo>
                  <a:pt x="60627" y="4653017"/>
                </a:lnTo>
                <a:lnTo>
                  <a:pt x="53355" y="4710690"/>
                </a:lnTo>
                <a:lnTo>
                  <a:pt x="46538" y="4768505"/>
                </a:lnTo>
                <a:lnTo>
                  <a:pt x="40180" y="4826458"/>
                </a:lnTo>
                <a:lnTo>
                  <a:pt x="34280" y="4884548"/>
                </a:lnTo>
                <a:lnTo>
                  <a:pt x="28842" y="4942773"/>
                </a:lnTo>
                <a:lnTo>
                  <a:pt x="23867" y="5001132"/>
                </a:lnTo>
                <a:lnTo>
                  <a:pt x="19357" y="5059622"/>
                </a:lnTo>
                <a:lnTo>
                  <a:pt x="15314" y="5118242"/>
                </a:lnTo>
                <a:lnTo>
                  <a:pt x="11740" y="5176989"/>
                </a:lnTo>
                <a:lnTo>
                  <a:pt x="8636" y="5235863"/>
                </a:lnTo>
                <a:lnTo>
                  <a:pt x="6005" y="5294860"/>
                </a:lnTo>
                <a:lnTo>
                  <a:pt x="3848" y="5353980"/>
                </a:lnTo>
                <a:lnTo>
                  <a:pt x="2167" y="5413220"/>
                </a:lnTo>
                <a:lnTo>
                  <a:pt x="964" y="5472578"/>
                </a:lnTo>
                <a:lnTo>
                  <a:pt x="241" y="5532053"/>
                </a:lnTo>
                <a:lnTo>
                  <a:pt x="0" y="5591643"/>
                </a:lnTo>
                <a:lnTo>
                  <a:pt x="241" y="5651233"/>
                </a:lnTo>
                <a:lnTo>
                  <a:pt x="964" y="5710709"/>
                </a:lnTo>
                <a:lnTo>
                  <a:pt x="2167" y="5770067"/>
                </a:lnTo>
                <a:lnTo>
                  <a:pt x="3848" y="5829308"/>
                </a:lnTo>
                <a:lnTo>
                  <a:pt x="6005" y="5888427"/>
                </a:lnTo>
                <a:lnTo>
                  <a:pt x="8636" y="5947425"/>
                </a:lnTo>
                <a:lnTo>
                  <a:pt x="11740" y="6006299"/>
                </a:lnTo>
                <a:lnTo>
                  <a:pt x="15314" y="6065046"/>
                </a:lnTo>
                <a:lnTo>
                  <a:pt x="19357" y="6123666"/>
                </a:lnTo>
                <a:lnTo>
                  <a:pt x="23867" y="6182156"/>
                </a:lnTo>
                <a:lnTo>
                  <a:pt x="28842" y="6240515"/>
                </a:lnTo>
                <a:lnTo>
                  <a:pt x="34280" y="6298741"/>
                </a:lnTo>
                <a:lnTo>
                  <a:pt x="40180" y="6356831"/>
                </a:lnTo>
                <a:lnTo>
                  <a:pt x="46538" y="6414784"/>
                </a:lnTo>
                <a:lnTo>
                  <a:pt x="53355" y="6472599"/>
                </a:lnTo>
                <a:lnTo>
                  <a:pt x="60627" y="6530272"/>
                </a:lnTo>
                <a:lnTo>
                  <a:pt x="68353" y="6587803"/>
                </a:lnTo>
                <a:lnTo>
                  <a:pt x="76531" y="6645190"/>
                </a:lnTo>
                <a:lnTo>
                  <a:pt x="85159" y="6702431"/>
                </a:lnTo>
                <a:lnTo>
                  <a:pt x="94235" y="6759523"/>
                </a:lnTo>
                <a:lnTo>
                  <a:pt x="103758" y="6816465"/>
                </a:lnTo>
                <a:lnTo>
                  <a:pt x="111048" y="6858000"/>
                </a:lnTo>
                <a:lnTo>
                  <a:pt x="8035192" y="6858000"/>
                </a:lnTo>
                <a:lnTo>
                  <a:pt x="8035192" y="0"/>
                </a:lnTo>
                <a:close/>
              </a:path>
            </a:pathLst>
          </a:custGeom>
          <a:solidFill>
            <a:srgbClr val="FEF2D5"/>
          </a:solidFill>
        </p:spPr>
        <p:txBody>
          <a:bodyPr wrap="square" lIns="0" tIns="0" rIns="0" bIns="0" rtlCol="0"/>
          <a:lstStyle/>
          <a:p>
            <a:pPr algn="l" rtl="0"/>
            <a:endParaRPr/>
          </a:p>
        </p:txBody>
      </p:sp>
      <p:sp>
        <p:nvSpPr>
          <p:cNvPr id="7" name="TextBox 6">
            <a:extLst>
              <a:ext uri="{FF2B5EF4-FFF2-40B4-BE49-F238E27FC236}">
                <a16:creationId xmlns:a16="http://schemas.microsoft.com/office/drawing/2014/main" id="{5FAC27F5-715B-7D49-68B0-4691C4B15850}"/>
              </a:ext>
            </a:extLst>
          </p:cNvPr>
          <p:cNvSpPr txBox="1"/>
          <p:nvPr/>
        </p:nvSpPr>
        <p:spPr>
          <a:xfrm>
            <a:off x="519830" y="440353"/>
            <a:ext cx="10697482" cy="707886"/>
          </a:xfrm>
          <a:prstGeom prst="rect">
            <a:avLst/>
          </a:prstGeom>
          <a:noFill/>
        </p:spPr>
        <p:txBody>
          <a:bodyPr wrap="square" lIns="91440" tIns="45720" rIns="91440" bIns="45720" rtlCol="0" anchor="t">
            <a:spAutoFit/>
          </a:bodyPr>
          <a:lstStyle/>
          <a:p>
            <a:r>
              <a:rPr lang="en-US" sz="4000" dirty="0">
                <a:solidFill>
                  <a:srgbClr val="2A206F"/>
                </a:solidFill>
                <a:latin typeface="Poppins"/>
                <a:cs typeface="Poppins"/>
              </a:rPr>
              <a:t>Some sources of info, research, </a:t>
            </a:r>
            <a:r>
              <a:rPr lang="en-US" sz="4000" dirty="0">
                <a:solidFill>
                  <a:srgbClr val="2A206F"/>
                </a:solidFill>
                <a:effectLst/>
                <a:latin typeface="Poppins"/>
                <a:cs typeface="Poppins"/>
              </a:rPr>
              <a:t>and</a:t>
            </a:r>
            <a:r>
              <a:rPr lang="en-US" sz="4000" dirty="0">
                <a:solidFill>
                  <a:srgbClr val="2A206F"/>
                </a:solidFill>
                <a:latin typeface="Poppins"/>
                <a:cs typeface="Poppins"/>
              </a:rPr>
              <a:t> data</a:t>
            </a:r>
            <a:endParaRPr lang="en-US" dirty="0"/>
          </a:p>
        </p:txBody>
      </p:sp>
      <p:sp>
        <p:nvSpPr>
          <p:cNvPr id="2" name="TextBox 1">
            <a:extLst>
              <a:ext uri="{FF2B5EF4-FFF2-40B4-BE49-F238E27FC236}">
                <a16:creationId xmlns:a16="http://schemas.microsoft.com/office/drawing/2014/main" id="{245C0409-0A86-9DE2-4E67-2D7527CA10BE}"/>
              </a:ext>
            </a:extLst>
          </p:cNvPr>
          <p:cNvSpPr txBox="1"/>
          <p:nvPr/>
        </p:nvSpPr>
        <p:spPr>
          <a:xfrm>
            <a:off x="658226" y="1276450"/>
            <a:ext cx="1094716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rgbClr val="2A206F"/>
                </a:solidFill>
                <a:latin typeface="Poppins"/>
                <a:cs typeface="Poppins"/>
              </a:rPr>
              <a:t>Where can you find information to support the claims in your bid and what questions do you ask of it?</a:t>
            </a:r>
            <a:r>
              <a:rPr lang="en-US" b="1" dirty="0">
                <a:solidFill>
                  <a:srgbClr val="2A206F"/>
                </a:solidFill>
                <a:latin typeface="Poppins"/>
                <a:cs typeface="Poppins"/>
              </a:rPr>
              <a:t> </a:t>
            </a:r>
          </a:p>
        </p:txBody>
      </p:sp>
      <p:graphicFrame>
        <p:nvGraphicFramePr>
          <p:cNvPr id="6" name="Table 5">
            <a:extLst>
              <a:ext uri="{FF2B5EF4-FFF2-40B4-BE49-F238E27FC236}">
                <a16:creationId xmlns:a16="http://schemas.microsoft.com/office/drawing/2014/main" id="{2FBD3B2C-34B3-F386-3DCD-ABC261B8B6B9}"/>
              </a:ext>
            </a:extLst>
          </p:cNvPr>
          <p:cNvGraphicFramePr>
            <a:graphicFrameLocks noGrp="1"/>
          </p:cNvGraphicFramePr>
          <p:nvPr/>
        </p:nvGraphicFramePr>
        <p:xfrm>
          <a:off x="686758" y="2238980"/>
          <a:ext cx="10906663" cy="3544763"/>
        </p:xfrm>
        <a:graphic>
          <a:graphicData uri="http://schemas.openxmlformats.org/drawingml/2006/table">
            <a:tbl>
              <a:tblPr firstRow="1" firstCol="1" bandRow="1">
                <a:tableStyleId>{5C22544A-7EE6-4342-B048-85BDC9FD1C3A}</a:tableStyleId>
              </a:tblPr>
              <a:tblGrid>
                <a:gridCol w="1541343">
                  <a:extLst>
                    <a:ext uri="{9D8B030D-6E8A-4147-A177-3AD203B41FA5}">
                      <a16:colId xmlns:a16="http://schemas.microsoft.com/office/drawing/2014/main" val="3884868235"/>
                    </a:ext>
                  </a:extLst>
                </a:gridCol>
                <a:gridCol w="2623948">
                  <a:extLst>
                    <a:ext uri="{9D8B030D-6E8A-4147-A177-3AD203B41FA5}">
                      <a16:colId xmlns:a16="http://schemas.microsoft.com/office/drawing/2014/main" val="3087874411"/>
                    </a:ext>
                  </a:extLst>
                </a:gridCol>
                <a:gridCol w="3347805">
                  <a:extLst>
                    <a:ext uri="{9D8B030D-6E8A-4147-A177-3AD203B41FA5}">
                      <a16:colId xmlns:a16="http://schemas.microsoft.com/office/drawing/2014/main" val="643883529"/>
                    </a:ext>
                  </a:extLst>
                </a:gridCol>
                <a:gridCol w="3393567">
                  <a:extLst>
                    <a:ext uri="{9D8B030D-6E8A-4147-A177-3AD203B41FA5}">
                      <a16:colId xmlns:a16="http://schemas.microsoft.com/office/drawing/2014/main" val="4101477745"/>
                    </a:ext>
                  </a:extLst>
                </a:gridCol>
              </a:tblGrid>
              <a:tr h="582083">
                <a:tc>
                  <a:txBody>
                    <a:bodyPr/>
                    <a:lstStyle/>
                    <a:p>
                      <a:pPr algn="ctr"/>
                      <a:endParaRPr lang="en-US" sz="1800" kern="100" dirty="0">
                        <a:solidFill>
                          <a:schemeClr val="bg1"/>
                        </a:solidFill>
                        <a:effectLst/>
                        <a:latin typeface="Poppins"/>
                        <a:ea typeface="Calibri" panose="020F0502020204030204" pitchFamily="34" charset="0"/>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50000"/>
                      </a:schemeClr>
                    </a:solidFill>
                  </a:tcPr>
                </a:tc>
                <a:tc>
                  <a:txBody>
                    <a:bodyPr/>
                    <a:lstStyle/>
                    <a:p>
                      <a:pPr lvl="0" algn="ctr">
                        <a:buNone/>
                      </a:pPr>
                      <a:r>
                        <a:rPr lang="en-US" sz="1800" b="1" kern="100" dirty="0">
                          <a:solidFill>
                            <a:schemeClr val="bg1"/>
                          </a:solidFill>
                          <a:effectLst/>
                          <a:latin typeface="Poppins"/>
                          <a:ea typeface="Calibri" panose="020F0502020204030204" pitchFamily="34" charset="0"/>
                          <a:cs typeface="Times New Roman"/>
                        </a:rPr>
                        <a:t>Local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50000"/>
                      </a:schemeClr>
                    </a:solidFill>
                  </a:tcPr>
                </a:tc>
                <a:tc>
                  <a:txBody>
                    <a:bodyPr/>
                    <a:lstStyle/>
                    <a:p>
                      <a:pPr algn="ctr"/>
                      <a:r>
                        <a:rPr lang="en-US" sz="1800" b="1" kern="100" dirty="0">
                          <a:solidFill>
                            <a:schemeClr val="bg1"/>
                          </a:solidFill>
                          <a:effectLst/>
                          <a:latin typeface="Poppins"/>
                          <a:ea typeface="Calibri" panose="020F0502020204030204" pitchFamily="34" charset="0"/>
                          <a:cs typeface="Times New Roman"/>
                        </a:rPr>
                        <a:t>UK</a:t>
                      </a:r>
                      <a:endParaRPr lang="en-US" sz="1800" kern="100">
                        <a:solidFill>
                          <a:schemeClr val="bg1"/>
                        </a:solidFill>
                        <a:effectLst/>
                        <a:latin typeface="Poppins"/>
                        <a:ea typeface="Calibri" panose="020F0502020204030204" pitchFamily="34" charset="0"/>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50000"/>
                      </a:schemeClr>
                    </a:solidFill>
                  </a:tcPr>
                </a:tc>
                <a:tc>
                  <a:txBody>
                    <a:bodyPr/>
                    <a:lstStyle/>
                    <a:p>
                      <a:pPr algn="ctr"/>
                      <a:r>
                        <a:rPr lang="en-US" sz="1800" b="1" kern="100" dirty="0">
                          <a:solidFill>
                            <a:schemeClr val="bg1"/>
                          </a:solidFill>
                          <a:effectLst/>
                          <a:latin typeface="Poppins"/>
                          <a:ea typeface="Calibri" panose="020F0502020204030204" pitchFamily="34" charset="0"/>
                          <a:cs typeface="Times New Roman"/>
                        </a:rPr>
                        <a:t>Global</a:t>
                      </a:r>
                      <a:endParaRPr lang="en-US" sz="1800" kern="100">
                        <a:solidFill>
                          <a:schemeClr val="bg1"/>
                        </a:solidFill>
                        <a:effectLst/>
                        <a:latin typeface="Poppins"/>
                        <a:ea typeface="Calibri" panose="020F0502020204030204" pitchFamily="34" charset="0"/>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50000"/>
                      </a:schemeClr>
                    </a:solidFill>
                  </a:tcPr>
                </a:tc>
                <a:extLst>
                  <a:ext uri="{0D108BD9-81ED-4DB2-BD59-A6C34878D82A}">
                    <a16:rowId xmlns:a16="http://schemas.microsoft.com/office/drawing/2014/main" val="1171510969"/>
                  </a:ext>
                </a:extLst>
              </a:tr>
              <a:tr h="987560">
                <a:tc>
                  <a:txBody>
                    <a:bodyPr/>
                    <a:lstStyle/>
                    <a:p>
                      <a:pPr algn="ctr"/>
                      <a:r>
                        <a:rPr lang="en-US" sz="1800" b="1" kern="100" dirty="0">
                          <a:solidFill>
                            <a:schemeClr val="bg1"/>
                          </a:solidFill>
                          <a:effectLst/>
                          <a:latin typeface="Poppins"/>
                          <a:ea typeface="Calibri" panose="020F0502020204030204" pitchFamily="34" charset="0"/>
                          <a:cs typeface="Times New Roman"/>
                        </a:rPr>
                        <a:t>Data and trends</a:t>
                      </a:r>
                      <a:endParaRPr lang="en-US" sz="1800" kern="100" dirty="0">
                        <a:solidFill>
                          <a:schemeClr val="bg1"/>
                        </a:solidFill>
                        <a:effectLst/>
                        <a:latin typeface="Poppins"/>
                        <a:ea typeface="Calibri" panose="020F0502020204030204" pitchFamily="34" charset="0"/>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50000"/>
                      </a:schemeClr>
                    </a:solidFill>
                  </a:tcPr>
                </a:tc>
                <a:tc>
                  <a:txBody>
                    <a:bodyPr/>
                    <a:lstStyle/>
                    <a:p>
                      <a:pPr algn="ctr"/>
                      <a:endParaRPr lang="en-US" sz="1800" kern="100" dirty="0">
                        <a:solidFill>
                          <a:srgbClr val="2A206F"/>
                        </a:solidFill>
                        <a:effectLst/>
                        <a:latin typeface="Poppins"/>
                        <a:ea typeface="Calibri" panose="020F0502020204030204" pitchFamily="34" charset="0"/>
                        <a:cs typeface="Times New Roman"/>
                      </a:endParaRPr>
                    </a:p>
                    <a:p>
                      <a:pPr algn="ctr"/>
                      <a:endParaRPr lang="en-US" sz="1800" b="1" kern="100" dirty="0">
                        <a:solidFill>
                          <a:srgbClr val="2A206F"/>
                        </a:solidFill>
                        <a:effectLst/>
                        <a:latin typeface="Poppins"/>
                        <a:ea typeface="Calibri" panose="020F0502020204030204" pitchFamily="34" charset="0"/>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en-US" sz="1800" kern="100" dirty="0">
                        <a:solidFill>
                          <a:srgbClr val="2A206F"/>
                        </a:solidFill>
                        <a:effectLst/>
                        <a:latin typeface="Poppins"/>
                        <a:ea typeface="Calibri" panose="020F0502020204030204" pitchFamily="34" charset="0"/>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en-US" sz="1800" u="none" kern="100" dirty="0">
                        <a:solidFill>
                          <a:srgbClr val="2A206F"/>
                        </a:solidFill>
                        <a:effectLst/>
                        <a:latin typeface="Poppins"/>
                        <a:ea typeface="Calibri" panose="020F0502020204030204" pitchFamily="34" charset="0"/>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50860049"/>
                  </a:ext>
                </a:extLst>
              </a:tr>
              <a:tr h="987560">
                <a:tc>
                  <a:txBody>
                    <a:bodyPr/>
                    <a:lstStyle/>
                    <a:p>
                      <a:pPr algn="ctr"/>
                      <a:r>
                        <a:rPr lang="en-US" sz="1800" b="1" kern="100" dirty="0">
                          <a:solidFill>
                            <a:schemeClr val="bg1"/>
                          </a:solidFill>
                          <a:effectLst/>
                          <a:latin typeface="Poppins"/>
                          <a:ea typeface="Calibri" panose="020F0502020204030204" pitchFamily="34" charset="0"/>
                          <a:cs typeface="Times New Roman"/>
                        </a:rPr>
                        <a:t>Policy </a:t>
                      </a:r>
                      <a:endParaRPr lang="en-US" sz="1800" kern="100" dirty="0">
                        <a:solidFill>
                          <a:schemeClr val="bg1"/>
                        </a:solidFill>
                        <a:effectLst/>
                        <a:latin typeface="Poppins"/>
                        <a:ea typeface="Calibri" panose="020F0502020204030204" pitchFamily="34" charset="0"/>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50000"/>
                      </a:schemeClr>
                    </a:solidFill>
                  </a:tcPr>
                </a:tc>
                <a:tc>
                  <a:txBody>
                    <a:bodyPr/>
                    <a:lstStyle/>
                    <a:p>
                      <a:pPr algn="ctr"/>
                      <a:endParaRPr lang="en-US" sz="1800" kern="100" dirty="0">
                        <a:solidFill>
                          <a:srgbClr val="2A206F"/>
                        </a:solidFill>
                        <a:effectLst/>
                        <a:latin typeface="Poppins"/>
                        <a:ea typeface="Calibri" panose="020F0502020204030204" pitchFamily="34" charset="0"/>
                        <a:cs typeface="Times New Roman"/>
                      </a:endParaRPr>
                    </a:p>
                    <a:p>
                      <a:pPr algn="ctr"/>
                      <a:endParaRPr lang="en-US" sz="1800" kern="100" dirty="0">
                        <a:solidFill>
                          <a:srgbClr val="2A206F"/>
                        </a:solidFill>
                        <a:effectLst/>
                        <a:latin typeface="Poppins"/>
                        <a:ea typeface="Calibri" panose="020F0502020204030204" pitchFamily="34" charset="0"/>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en-US" sz="1800" b="1" kern="100" dirty="0">
                        <a:solidFill>
                          <a:srgbClr val="2A206F"/>
                        </a:solidFill>
                        <a:effectLst/>
                        <a:latin typeface="Poppins"/>
                        <a:ea typeface="Calibri" panose="020F0502020204030204" pitchFamily="34" charset="0"/>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en-US" sz="1800" kern="100" dirty="0">
                        <a:solidFill>
                          <a:srgbClr val="2A206F"/>
                        </a:solidFill>
                        <a:effectLst/>
                        <a:latin typeface="Poppins"/>
                        <a:ea typeface="Calibri" panose="020F0502020204030204" pitchFamily="34" charset="0"/>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45879494"/>
                  </a:ext>
                </a:extLst>
              </a:tr>
              <a:tr h="987560">
                <a:tc>
                  <a:txBody>
                    <a:bodyPr/>
                    <a:lstStyle/>
                    <a:p>
                      <a:pPr algn="ctr"/>
                      <a:r>
                        <a:rPr lang="en-US" sz="1800" b="1" kern="100" dirty="0">
                          <a:solidFill>
                            <a:schemeClr val="bg1"/>
                          </a:solidFill>
                          <a:effectLst/>
                          <a:latin typeface="Poppins"/>
                          <a:ea typeface="Calibri" panose="020F0502020204030204" pitchFamily="34" charset="0"/>
                          <a:cs typeface="Times New Roman"/>
                        </a:rPr>
                        <a:t>Research</a:t>
                      </a:r>
                      <a:endParaRPr lang="en-US" sz="1800" kern="100" dirty="0">
                        <a:solidFill>
                          <a:schemeClr val="bg1"/>
                        </a:solidFill>
                        <a:effectLst/>
                        <a:latin typeface="Poppins"/>
                        <a:ea typeface="Calibri" panose="020F0502020204030204" pitchFamily="34" charset="0"/>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50000"/>
                      </a:schemeClr>
                    </a:solidFill>
                  </a:tcPr>
                </a:tc>
                <a:tc>
                  <a:txBody>
                    <a:bodyPr/>
                    <a:lstStyle/>
                    <a:p>
                      <a:pPr algn="ctr"/>
                      <a:endParaRPr lang="en-US" sz="1800" u="sng" kern="100" dirty="0">
                        <a:solidFill>
                          <a:srgbClr val="2A206F"/>
                        </a:solidFill>
                        <a:effectLst/>
                        <a:latin typeface="Poppins"/>
                        <a:ea typeface="Calibri" panose="020F0502020204030204" pitchFamily="34" charset="0"/>
                        <a:cs typeface="Times New Roman"/>
                      </a:endParaRPr>
                    </a:p>
                    <a:p>
                      <a:pPr algn="ctr"/>
                      <a:endParaRPr lang="en-US" sz="1800" u="none" kern="100" dirty="0">
                        <a:solidFill>
                          <a:srgbClr val="2A206F"/>
                        </a:solidFill>
                        <a:effectLst/>
                        <a:latin typeface="Poppins"/>
                        <a:ea typeface="Calibri" panose="020F0502020204030204" pitchFamily="34" charset="0"/>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en-US" sz="1800" b="1" kern="100" dirty="0">
                        <a:solidFill>
                          <a:srgbClr val="2A206F"/>
                        </a:solidFill>
                        <a:effectLst/>
                        <a:latin typeface="Poppins"/>
                        <a:ea typeface="Calibri" panose="020F0502020204030204" pitchFamily="34" charset="0"/>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en-US" sz="1800" kern="100" dirty="0">
                        <a:solidFill>
                          <a:srgbClr val="2A206F"/>
                        </a:solidFill>
                        <a:effectLst/>
                        <a:latin typeface="Poppins"/>
                        <a:ea typeface="Calibri" panose="020F0502020204030204" pitchFamily="34" charset="0"/>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767291598"/>
                  </a:ext>
                </a:extLst>
              </a:tr>
            </a:tbl>
          </a:graphicData>
        </a:graphic>
      </p:graphicFrame>
    </p:spTree>
    <p:extLst>
      <p:ext uri="{BB962C8B-B14F-4D97-AF65-F5344CB8AC3E}">
        <p14:creationId xmlns:p14="http://schemas.microsoft.com/office/powerpoint/2010/main" val="172735965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F65E0B48-20BF-D13C-0D04-66AAE8796A57}"/>
              </a:ext>
            </a:extLst>
          </p:cNvPr>
          <p:cNvSpPr/>
          <p:nvPr/>
        </p:nvSpPr>
        <p:spPr>
          <a:xfrm>
            <a:off x="4156710" y="10886"/>
            <a:ext cx="8035290" cy="6858000"/>
          </a:xfrm>
          <a:custGeom>
            <a:avLst/>
            <a:gdLst/>
            <a:ahLst/>
            <a:cxnLst/>
            <a:rect l="l" t="t" r="r" b="b"/>
            <a:pathLst>
              <a:path w="8035290" h="6858000">
                <a:moveTo>
                  <a:pt x="8035192" y="0"/>
                </a:moveTo>
                <a:lnTo>
                  <a:pt x="2663912" y="0"/>
                </a:lnTo>
                <a:lnTo>
                  <a:pt x="2641502" y="18208"/>
                </a:lnTo>
                <a:lnTo>
                  <a:pt x="2598830" y="53423"/>
                </a:lnTo>
                <a:lnTo>
                  <a:pt x="2556435" y="88960"/>
                </a:lnTo>
                <a:lnTo>
                  <a:pt x="2514317" y="124814"/>
                </a:lnTo>
                <a:lnTo>
                  <a:pt x="2472479" y="160986"/>
                </a:lnTo>
                <a:lnTo>
                  <a:pt x="2430923" y="197472"/>
                </a:lnTo>
                <a:lnTo>
                  <a:pt x="2389650" y="234271"/>
                </a:lnTo>
                <a:lnTo>
                  <a:pt x="2348663" y="271382"/>
                </a:lnTo>
                <a:lnTo>
                  <a:pt x="2307962" y="308802"/>
                </a:lnTo>
                <a:lnTo>
                  <a:pt x="2267551" y="346529"/>
                </a:lnTo>
                <a:lnTo>
                  <a:pt x="2227430" y="384562"/>
                </a:lnTo>
                <a:lnTo>
                  <a:pt x="2187602" y="422899"/>
                </a:lnTo>
                <a:lnTo>
                  <a:pt x="2148068" y="461538"/>
                </a:lnTo>
                <a:lnTo>
                  <a:pt x="2108831" y="500477"/>
                </a:lnTo>
                <a:lnTo>
                  <a:pt x="2069892" y="539714"/>
                </a:lnTo>
                <a:lnTo>
                  <a:pt x="2031254" y="579247"/>
                </a:lnTo>
                <a:lnTo>
                  <a:pt x="1992917" y="619075"/>
                </a:lnTo>
                <a:lnTo>
                  <a:pt x="1954884" y="659196"/>
                </a:lnTo>
                <a:lnTo>
                  <a:pt x="1917156" y="699608"/>
                </a:lnTo>
                <a:lnTo>
                  <a:pt x="1879736" y="740308"/>
                </a:lnTo>
                <a:lnTo>
                  <a:pt x="1842626" y="781296"/>
                </a:lnTo>
                <a:lnTo>
                  <a:pt x="1805826" y="822569"/>
                </a:lnTo>
                <a:lnTo>
                  <a:pt x="1769340" y="864125"/>
                </a:lnTo>
                <a:lnTo>
                  <a:pt x="1733169" y="905963"/>
                </a:lnTo>
                <a:lnTo>
                  <a:pt x="1697314" y="948080"/>
                </a:lnTo>
                <a:lnTo>
                  <a:pt x="1661778" y="990476"/>
                </a:lnTo>
                <a:lnTo>
                  <a:pt x="1626562" y="1033147"/>
                </a:lnTo>
                <a:lnTo>
                  <a:pt x="1591669" y="1076093"/>
                </a:lnTo>
                <a:lnTo>
                  <a:pt x="1557100" y="1119310"/>
                </a:lnTo>
                <a:lnTo>
                  <a:pt x="1522857" y="1162799"/>
                </a:lnTo>
                <a:lnTo>
                  <a:pt x="1488942" y="1206556"/>
                </a:lnTo>
                <a:lnTo>
                  <a:pt x="1455357" y="1250579"/>
                </a:lnTo>
                <a:lnTo>
                  <a:pt x="1422103" y="1294868"/>
                </a:lnTo>
                <a:lnTo>
                  <a:pt x="1389182" y="1339419"/>
                </a:lnTo>
                <a:lnTo>
                  <a:pt x="1356597" y="1384232"/>
                </a:lnTo>
                <a:lnTo>
                  <a:pt x="1324349" y="1429304"/>
                </a:lnTo>
                <a:lnTo>
                  <a:pt x="1292440" y="1474633"/>
                </a:lnTo>
                <a:lnTo>
                  <a:pt x="1260872" y="1520218"/>
                </a:lnTo>
                <a:lnTo>
                  <a:pt x="1229647" y="1566057"/>
                </a:lnTo>
                <a:lnTo>
                  <a:pt x="1198766" y="1612148"/>
                </a:lnTo>
                <a:lnTo>
                  <a:pt x="1168232" y="1658489"/>
                </a:lnTo>
                <a:lnTo>
                  <a:pt x="1138046" y="1705078"/>
                </a:lnTo>
                <a:lnTo>
                  <a:pt x="1108210" y="1751913"/>
                </a:lnTo>
                <a:lnTo>
                  <a:pt x="1078725" y="1798993"/>
                </a:lnTo>
                <a:lnTo>
                  <a:pt x="1049595" y="1846315"/>
                </a:lnTo>
                <a:lnTo>
                  <a:pt x="1020821" y="1893879"/>
                </a:lnTo>
                <a:lnTo>
                  <a:pt x="992404" y="1941681"/>
                </a:lnTo>
                <a:lnTo>
                  <a:pt x="964346" y="1989720"/>
                </a:lnTo>
                <a:lnTo>
                  <a:pt x="936650" y="2037995"/>
                </a:lnTo>
                <a:lnTo>
                  <a:pt x="909316" y="2086502"/>
                </a:lnTo>
                <a:lnTo>
                  <a:pt x="882348" y="2135242"/>
                </a:lnTo>
                <a:lnTo>
                  <a:pt x="855746" y="2184211"/>
                </a:lnTo>
                <a:lnTo>
                  <a:pt x="829513" y="2233408"/>
                </a:lnTo>
                <a:lnTo>
                  <a:pt x="803651" y="2282831"/>
                </a:lnTo>
                <a:lnTo>
                  <a:pt x="778161" y="2332478"/>
                </a:lnTo>
                <a:lnTo>
                  <a:pt x="753045" y="2382347"/>
                </a:lnTo>
                <a:lnTo>
                  <a:pt x="728305" y="2432437"/>
                </a:lnTo>
                <a:lnTo>
                  <a:pt x="703943" y="2482745"/>
                </a:lnTo>
                <a:lnTo>
                  <a:pt x="679961" y="2533270"/>
                </a:lnTo>
                <a:lnTo>
                  <a:pt x="656360" y="2584010"/>
                </a:lnTo>
                <a:lnTo>
                  <a:pt x="633143" y="2634963"/>
                </a:lnTo>
                <a:lnTo>
                  <a:pt x="610312" y="2686126"/>
                </a:lnTo>
                <a:lnTo>
                  <a:pt x="587867" y="2737500"/>
                </a:lnTo>
                <a:lnTo>
                  <a:pt x="565811" y="2789080"/>
                </a:lnTo>
                <a:lnTo>
                  <a:pt x="544147" y="2840867"/>
                </a:lnTo>
                <a:lnTo>
                  <a:pt x="522875" y="2892856"/>
                </a:lnTo>
                <a:lnTo>
                  <a:pt x="501998" y="2945048"/>
                </a:lnTo>
                <a:lnTo>
                  <a:pt x="481517" y="2997440"/>
                </a:lnTo>
                <a:lnTo>
                  <a:pt x="461434" y="3050030"/>
                </a:lnTo>
                <a:lnTo>
                  <a:pt x="441752" y="3102817"/>
                </a:lnTo>
                <a:lnTo>
                  <a:pt x="422471" y="3155797"/>
                </a:lnTo>
                <a:lnTo>
                  <a:pt x="403595" y="3208971"/>
                </a:lnTo>
                <a:lnTo>
                  <a:pt x="385124" y="3262335"/>
                </a:lnTo>
                <a:lnTo>
                  <a:pt x="367060" y="3315888"/>
                </a:lnTo>
                <a:lnTo>
                  <a:pt x="349407" y="3369628"/>
                </a:lnTo>
                <a:lnTo>
                  <a:pt x="332164" y="3423554"/>
                </a:lnTo>
                <a:lnTo>
                  <a:pt x="315334" y="3477662"/>
                </a:lnTo>
                <a:lnTo>
                  <a:pt x="298920" y="3531952"/>
                </a:lnTo>
                <a:lnTo>
                  <a:pt x="282922" y="3586422"/>
                </a:lnTo>
                <a:lnTo>
                  <a:pt x="267343" y="3641070"/>
                </a:lnTo>
                <a:lnTo>
                  <a:pt x="252185" y="3695894"/>
                </a:lnTo>
                <a:lnTo>
                  <a:pt x="237448" y="3750891"/>
                </a:lnTo>
                <a:lnTo>
                  <a:pt x="223137" y="3806061"/>
                </a:lnTo>
                <a:lnTo>
                  <a:pt x="209251" y="3861401"/>
                </a:lnTo>
                <a:lnTo>
                  <a:pt x="195793" y="3916910"/>
                </a:lnTo>
                <a:lnTo>
                  <a:pt x="182765" y="3972586"/>
                </a:lnTo>
                <a:lnTo>
                  <a:pt x="170168" y="4028426"/>
                </a:lnTo>
                <a:lnTo>
                  <a:pt x="158006" y="4084429"/>
                </a:lnTo>
                <a:lnTo>
                  <a:pt x="146278" y="4140593"/>
                </a:lnTo>
                <a:lnTo>
                  <a:pt x="134988" y="4196917"/>
                </a:lnTo>
                <a:lnTo>
                  <a:pt x="124136" y="4253398"/>
                </a:lnTo>
                <a:lnTo>
                  <a:pt x="113726" y="4310035"/>
                </a:lnTo>
                <a:lnTo>
                  <a:pt x="103758" y="4366825"/>
                </a:lnTo>
                <a:lnTo>
                  <a:pt x="94235" y="4423767"/>
                </a:lnTo>
                <a:lnTo>
                  <a:pt x="85159" y="4480859"/>
                </a:lnTo>
                <a:lnTo>
                  <a:pt x="76531" y="4538099"/>
                </a:lnTo>
                <a:lnTo>
                  <a:pt x="68353" y="4595486"/>
                </a:lnTo>
                <a:lnTo>
                  <a:pt x="60627" y="4653017"/>
                </a:lnTo>
                <a:lnTo>
                  <a:pt x="53355" y="4710690"/>
                </a:lnTo>
                <a:lnTo>
                  <a:pt x="46538" y="4768505"/>
                </a:lnTo>
                <a:lnTo>
                  <a:pt x="40180" y="4826458"/>
                </a:lnTo>
                <a:lnTo>
                  <a:pt x="34280" y="4884548"/>
                </a:lnTo>
                <a:lnTo>
                  <a:pt x="28842" y="4942773"/>
                </a:lnTo>
                <a:lnTo>
                  <a:pt x="23867" y="5001132"/>
                </a:lnTo>
                <a:lnTo>
                  <a:pt x="19357" y="5059622"/>
                </a:lnTo>
                <a:lnTo>
                  <a:pt x="15314" y="5118242"/>
                </a:lnTo>
                <a:lnTo>
                  <a:pt x="11740" y="5176989"/>
                </a:lnTo>
                <a:lnTo>
                  <a:pt x="8636" y="5235863"/>
                </a:lnTo>
                <a:lnTo>
                  <a:pt x="6005" y="5294860"/>
                </a:lnTo>
                <a:lnTo>
                  <a:pt x="3848" y="5353980"/>
                </a:lnTo>
                <a:lnTo>
                  <a:pt x="2167" y="5413220"/>
                </a:lnTo>
                <a:lnTo>
                  <a:pt x="964" y="5472578"/>
                </a:lnTo>
                <a:lnTo>
                  <a:pt x="241" y="5532053"/>
                </a:lnTo>
                <a:lnTo>
                  <a:pt x="0" y="5591643"/>
                </a:lnTo>
                <a:lnTo>
                  <a:pt x="241" y="5651233"/>
                </a:lnTo>
                <a:lnTo>
                  <a:pt x="964" y="5710709"/>
                </a:lnTo>
                <a:lnTo>
                  <a:pt x="2167" y="5770067"/>
                </a:lnTo>
                <a:lnTo>
                  <a:pt x="3848" y="5829308"/>
                </a:lnTo>
                <a:lnTo>
                  <a:pt x="6005" y="5888427"/>
                </a:lnTo>
                <a:lnTo>
                  <a:pt x="8636" y="5947425"/>
                </a:lnTo>
                <a:lnTo>
                  <a:pt x="11740" y="6006299"/>
                </a:lnTo>
                <a:lnTo>
                  <a:pt x="15314" y="6065046"/>
                </a:lnTo>
                <a:lnTo>
                  <a:pt x="19357" y="6123666"/>
                </a:lnTo>
                <a:lnTo>
                  <a:pt x="23867" y="6182156"/>
                </a:lnTo>
                <a:lnTo>
                  <a:pt x="28842" y="6240515"/>
                </a:lnTo>
                <a:lnTo>
                  <a:pt x="34280" y="6298741"/>
                </a:lnTo>
                <a:lnTo>
                  <a:pt x="40180" y="6356831"/>
                </a:lnTo>
                <a:lnTo>
                  <a:pt x="46538" y="6414784"/>
                </a:lnTo>
                <a:lnTo>
                  <a:pt x="53355" y="6472599"/>
                </a:lnTo>
                <a:lnTo>
                  <a:pt x="60627" y="6530272"/>
                </a:lnTo>
                <a:lnTo>
                  <a:pt x="68353" y="6587803"/>
                </a:lnTo>
                <a:lnTo>
                  <a:pt x="76531" y="6645190"/>
                </a:lnTo>
                <a:lnTo>
                  <a:pt x="85159" y="6702431"/>
                </a:lnTo>
                <a:lnTo>
                  <a:pt x="94235" y="6759523"/>
                </a:lnTo>
                <a:lnTo>
                  <a:pt x="103758" y="6816465"/>
                </a:lnTo>
                <a:lnTo>
                  <a:pt x="111048" y="6858000"/>
                </a:lnTo>
                <a:lnTo>
                  <a:pt x="8035192" y="6858000"/>
                </a:lnTo>
                <a:lnTo>
                  <a:pt x="8035192" y="0"/>
                </a:lnTo>
                <a:close/>
              </a:path>
            </a:pathLst>
          </a:custGeom>
          <a:solidFill>
            <a:srgbClr val="FEF2D5"/>
          </a:solidFill>
        </p:spPr>
        <p:txBody>
          <a:bodyPr wrap="square" lIns="0" tIns="0" rIns="0" bIns="0" rtlCol="0"/>
          <a:lstStyle/>
          <a:p>
            <a:pPr algn="l" rtl="0"/>
            <a:endParaRPr/>
          </a:p>
        </p:txBody>
      </p:sp>
      <p:sp>
        <p:nvSpPr>
          <p:cNvPr id="7" name="TextBox 6">
            <a:extLst>
              <a:ext uri="{FF2B5EF4-FFF2-40B4-BE49-F238E27FC236}">
                <a16:creationId xmlns:a16="http://schemas.microsoft.com/office/drawing/2014/main" id="{5FAC27F5-715B-7D49-68B0-4691C4B15850}"/>
              </a:ext>
            </a:extLst>
          </p:cNvPr>
          <p:cNvSpPr txBox="1"/>
          <p:nvPr/>
        </p:nvSpPr>
        <p:spPr>
          <a:xfrm>
            <a:off x="519830" y="440353"/>
            <a:ext cx="10697482" cy="707886"/>
          </a:xfrm>
          <a:prstGeom prst="rect">
            <a:avLst/>
          </a:prstGeom>
          <a:noFill/>
        </p:spPr>
        <p:txBody>
          <a:bodyPr wrap="square" lIns="91440" tIns="45720" rIns="91440" bIns="45720" rtlCol="0" anchor="t">
            <a:spAutoFit/>
          </a:bodyPr>
          <a:lstStyle/>
          <a:p>
            <a:r>
              <a:rPr lang="en-US" sz="4000" dirty="0">
                <a:solidFill>
                  <a:srgbClr val="2A206F"/>
                </a:solidFill>
                <a:latin typeface="Poppins"/>
                <a:cs typeface="Poppins"/>
              </a:rPr>
              <a:t>Some sources of info, research, </a:t>
            </a:r>
            <a:r>
              <a:rPr lang="en-US" sz="4000" dirty="0">
                <a:solidFill>
                  <a:srgbClr val="2A206F"/>
                </a:solidFill>
                <a:effectLst/>
                <a:latin typeface="Poppins"/>
                <a:cs typeface="Poppins"/>
              </a:rPr>
              <a:t>and</a:t>
            </a:r>
            <a:r>
              <a:rPr lang="en-US" sz="4000" dirty="0">
                <a:solidFill>
                  <a:srgbClr val="2A206F"/>
                </a:solidFill>
                <a:latin typeface="Poppins"/>
                <a:cs typeface="Poppins"/>
              </a:rPr>
              <a:t> data</a:t>
            </a:r>
            <a:endParaRPr lang="en-US" dirty="0"/>
          </a:p>
        </p:txBody>
      </p:sp>
      <p:sp>
        <p:nvSpPr>
          <p:cNvPr id="2" name="TextBox 1">
            <a:extLst>
              <a:ext uri="{FF2B5EF4-FFF2-40B4-BE49-F238E27FC236}">
                <a16:creationId xmlns:a16="http://schemas.microsoft.com/office/drawing/2014/main" id="{245C0409-0A86-9DE2-4E67-2D7527CA10BE}"/>
              </a:ext>
            </a:extLst>
          </p:cNvPr>
          <p:cNvSpPr txBox="1"/>
          <p:nvPr/>
        </p:nvSpPr>
        <p:spPr>
          <a:xfrm>
            <a:off x="658226" y="1506094"/>
            <a:ext cx="1094716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rgbClr val="2A206F"/>
                </a:solidFill>
                <a:latin typeface="Poppins"/>
                <a:cs typeface="Poppins"/>
              </a:rPr>
              <a:t>Where can you find information to support the claims in your bid?</a:t>
            </a:r>
            <a:r>
              <a:rPr lang="en-US" b="1" dirty="0">
                <a:solidFill>
                  <a:srgbClr val="2A206F"/>
                </a:solidFill>
                <a:latin typeface="Poppins"/>
                <a:cs typeface="Poppins"/>
              </a:rPr>
              <a:t> </a:t>
            </a:r>
          </a:p>
        </p:txBody>
      </p:sp>
      <p:graphicFrame>
        <p:nvGraphicFramePr>
          <p:cNvPr id="6" name="Table 5">
            <a:extLst>
              <a:ext uri="{FF2B5EF4-FFF2-40B4-BE49-F238E27FC236}">
                <a16:creationId xmlns:a16="http://schemas.microsoft.com/office/drawing/2014/main" id="{2FBD3B2C-34B3-F386-3DCD-ABC261B8B6B9}"/>
              </a:ext>
            </a:extLst>
          </p:cNvPr>
          <p:cNvGraphicFramePr>
            <a:graphicFrameLocks noGrp="1"/>
          </p:cNvGraphicFramePr>
          <p:nvPr/>
        </p:nvGraphicFramePr>
        <p:xfrm>
          <a:off x="686758" y="2238980"/>
          <a:ext cx="10906663" cy="4310663"/>
        </p:xfrm>
        <a:graphic>
          <a:graphicData uri="http://schemas.openxmlformats.org/drawingml/2006/table">
            <a:tbl>
              <a:tblPr firstRow="1" firstCol="1" bandRow="1">
                <a:tableStyleId>{5C22544A-7EE6-4342-B048-85BDC9FD1C3A}</a:tableStyleId>
              </a:tblPr>
              <a:tblGrid>
                <a:gridCol w="1541343">
                  <a:extLst>
                    <a:ext uri="{9D8B030D-6E8A-4147-A177-3AD203B41FA5}">
                      <a16:colId xmlns:a16="http://schemas.microsoft.com/office/drawing/2014/main" val="3884868235"/>
                    </a:ext>
                  </a:extLst>
                </a:gridCol>
                <a:gridCol w="2623948">
                  <a:extLst>
                    <a:ext uri="{9D8B030D-6E8A-4147-A177-3AD203B41FA5}">
                      <a16:colId xmlns:a16="http://schemas.microsoft.com/office/drawing/2014/main" val="3087874411"/>
                    </a:ext>
                  </a:extLst>
                </a:gridCol>
                <a:gridCol w="3347805">
                  <a:extLst>
                    <a:ext uri="{9D8B030D-6E8A-4147-A177-3AD203B41FA5}">
                      <a16:colId xmlns:a16="http://schemas.microsoft.com/office/drawing/2014/main" val="643883529"/>
                    </a:ext>
                  </a:extLst>
                </a:gridCol>
                <a:gridCol w="3393567">
                  <a:extLst>
                    <a:ext uri="{9D8B030D-6E8A-4147-A177-3AD203B41FA5}">
                      <a16:colId xmlns:a16="http://schemas.microsoft.com/office/drawing/2014/main" val="4101477745"/>
                    </a:ext>
                  </a:extLst>
                </a:gridCol>
              </a:tblGrid>
              <a:tr h="582083">
                <a:tc>
                  <a:txBody>
                    <a:bodyPr/>
                    <a:lstStyle/>
                    <a:p>
                      <a:pPr algn="ctr"/>
                      <a:endParaRPr lang="en-US" sz="1800" kern="100" dirty="0">
                        <a:solidFill>
                          <a:schemeClr val="bg1"/>
                        </a:solidFill>
                        <a:effectLst/>
                        <a:latin typeface="Poppins"/>
                        <a:ea typeface="Calibri" panose="020F0502020204030204" pitchFamily="34" charset="0"/>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50000"/>
                      </a:schemeClr>
                    </a:solidFill>
                  </a:tcPr>
                </a:tc>
                <a:tc>
                  <a:txBody>
                    <a:bodyPr/>
                    <a:lstStyle/>
                    <a:p>
                      <a:pPr lvl="0" algn="ctr">
                        <a:buNone/>
                      </a:pPr>
                      <a:r>
                        <a:rPr lang="en-US" sz="1800" b="1" kern="100" dirty="0">
                          <a:solidFill>
                            <a:schemeClr val="bg1"/>
                          </a:solidFill>
                          <a:effectLst/>
                          <a:latin typeface="Poppins"/>
                          <a:ea typeface="Calibri" panose="020F0502020204030204" pitchFamily="34" charset="0"/>
                          <a:cs typeface="Times New Roman"/>
                        </a:rPr>
                        <a:t>Local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50000"/>
                      </a:schemeClr>
                    </a:solidFill>
                  </a:tcPr>
                </a:tc>
                <a:tc>
                  <a:txBody>
                    <a:bodyPr/>
                    <a:lstStyle/>
                    <a:p>
                      <a:pPr algn="ctr"/>
                      <a:r>
                        <a:rPr lang="en-US" sz="1800" b="1" kern="100" dirty="0">
                          <a:solidFill>
                            <a:schemeClr val="bg1"/>
                          </a:solidFill>
                          <a:effectLst/>
                          <a:latin typeface="Poppins"/>
                          <a:ea typeface="Calibri" panose="020F0502020204030204" pitchFamily="34" charset="0"/>
                          <a:cs typeface="Times New Roman"/>
                        </a:rPr>
                        <a:t>UK</a:t>
                      </a:r>
                      <a:endParaRPr lang="en-US" sz="1800" kern="100">
                        <a:solidFill>
                          <a:schemeClr val="bg1"/>
                        </a:solidFill>
                        <a:effectLst/>
                        <a:latin typeface="Poppins"/>
                        <a:ea typeface="Calibri" panose="020F0502020204030204" pitchFamily="34" charset="0"/>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50000"/>
                      </a:schemeClr>
                    </a:solidFill>
                  </a:tcPr>
                </a:tc>
                <a:tc>
                  <a:txBody>
                    <a:bodyPr/>
                    <a:lstStyle/>
                    <a:p>
                      <a:pPr algn="ctr"/>
                      <a:r>
                        <a:rPr lang="en-US" sz="1800" b="1" kern="100" dirty="0">
                          <a:solidFill>
                            <a:schemeClr val="bg1"/>
                          </a:solidFill>
                          <a:effectLst/>
                          <a:latin typeface="Poppins"/>
                          <a:ea typeface="Calibri" panose="020F0502020204030204" pitchFamily="34" charset="0"/>
                          <a:cs typeface="Times New Roman"/>
                        </a:rPr>
                        <a:t>Global</a:t>
                      </a:r>
                      <a:endParaRPr lang="en-US" sz="1800" kern="100">
                        <a:solidFill>
                          <a:schemeClr val="bg1"/>
                        </a:solidFill>
                        <a:effectLst/>
                        <a:latin typeface="Poppins"/>
                        <a:ea typeface="Calibri" panose="020F0502020204030204" pitchFamily="34" charset="0"/>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50000"/>
                      </a:schemeClr>
                    </a:solidFill>
                  </a:tcPr>
                </a:tc>
                <a:extLst>
                  <a:ext uri="{0D108BD9-81ED-4DB2-BD59-A6C34878D82A}">
                    <a16:rowId xmlns:a16="http://schemas.microsoft.com/office/drawing/2014/main" val="1171510969"/>
                  </a:ext>
                </a:extLst>
              </a:tr>
              <a:tr h="1474417">
                <a:tc>
                  <a:txBody>
                    <a:bodyPr/>
                    <a:lstStyle/>
                    <a:p>
                      <a:pPr algn="ctr"/>
                      <a:r>
                        <a:rPr lang="en-US" sz="1800" b="1" kern="100" dirty="0">
                          <a:solidFill>
                            <a:schemeClr val="bg1"/>
                          </a:solidFill>
                          <a:effectLst/>
                          <a:latin typeface="Poppins"/>
                          <a:ea typeface="Calibri" panose="020F0502020204030204" pitchFamily="34" charset="0"/>
                          <a:cs typeface="Times New Roman"/>
                        </a:rPr>
                        <a:t>Data and trends</a:t>
                      </a:r>
                      <a:endParaRPr lang="en-US" sz="1800" kern="100" dirty="0">
                        <a:solidFill>
                          <a:schemeClr val="bg1"/>
                        </a:solidFill>
                        <a:effectLst/>
                        <a:latin typeface="Poppins"/>
                        <a:ea typeface="Calibri" panose="020F0502020204030204" pitchFamily="34" charset="0"/>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50000"/>
                      </a:schemeClr>
                    </a:solidFill>
                  </a:tcPr>
                </a:tc>
                <a:tc>
                  <a:txBody>
                    <a:bodyPr/>
                    <a:lstStyle/>
                    <a:p>
                      <a:pPr marL="0" marR="0" lvl="0" indent="0" algn="l">
                        <a:lnSpc>
                          <a:spcPct val="100000"/>
                        </a:lnSpc>
                        <a:spcBef>
                          <a:spcPts val="0"/>
                        </a:spcBef>
                        <a:spcAft>
                          <a:spcPts val="0"/>
                        </a:spcAft>
                        <a:buNone/>
                      </a:pPr>
                      <a:r>
                        <a:rPr lang="en-US" sz="1400" b="0" i="0" u="none" strike="noStrike" kern="100" noProof="0" dirty="0">
                          <a:solidFill>
                            <a:srgbClr val="000000"/>
                          </a:solidFill>
                          <a:effectLst/>
                          <a:latin typeface="Calibri"/>
                        </a:rPr>
                        <a:t>Your service monitoring data</a:t>
                      </a:r>
                      <a:endParaRPr lang="en-US" sz="1400" b="0" i="0" u="none" strike="noStrike" kern="100" noProof="0">
                        <a:solidFill>
                          <a:srgbClr val="000000"/>
                        </a:solidFill>
                        <a:effectLst/>
                        <a:latin typeface="Poppins"/>
                      </a:endParaRPr>
                    </a:p>
                    <a:p>
                      <a:pPr marL="0" marR="0" lvl="0" indent="0" algn="l">
                        <a:lnSpc>
                          <a:spcPct val="100000"/>
                        </a:lnSpc>
                        <a:spcBef>
                          <a:spcPts val="0"/>
                        </a:spcBef>
                        <a:spcAft>
                          <a:spcPts val="0"/>
                        </a:spcAft>
                        <a:buNone/>
                      </a:pPr>
                      <a:r>
                        <a:rPr lang="en-US" sz="1400" b="0" i="0" u="none" strike="noStrike" kern="100" noProof="0" dirty="0">
                          <a:solidFill>
                            <a:srgbClr val="000000"/>
                          </a:solidFill>
                          <a:effectLst/>
                          <a:latin typeface="Calibri"/>
                        </a:rPr>
                        <a:t>MY </a:t>
                      </a:r>
                      <a:r>
                        <a:rPr lang="en-US" sz="1400" b="0" i="0" u="none" strike="noStrike" kern="100" noProof="0" dirty="0">
                          <a:solidFill>
                            <a:srgbClr val="000000"/>
                          </a:solidFill>
                          <a:effectLst/>
                          <a:latin typeface="Calibri"/>
                          <a:hlinkClick r:id="rId2"/>
                        </a:rPr>
                        <a:t>dashboards</a:t>
                      </a:r>
                      <a:endParaRPr lang="en-US" sz="1400" b="0" i="0" u="none" strike="noStrike" kern="100" noProof="0">
                        <a:solidFill>
                          <a:srgbClr val="000000"/>
                        </a:solidFill>
                        <a:effectLst/>
                        <a:latin typeface="Poppins"/>
                      </a:endParaRPr>
                    </a:p>
                    <a:p>
                      <a:pPr marL="0" marR="0" lvl="0" indent="0" algn="l">
                        <a:lnSpc>
                          <a:spcPct val="100000"/>
                        </a:lnSpc>
                        <a:spcBef>
                          <a:spcPts val="0"/>
                        </a:spcBef>
                        <a:spcAft>
                          <a:spcPts val="0"/>
                        </a:spcAft>
                        <a:buNone/>
                      </a:pPr>
                      <a:r>
                        <a:rPr lang="en-US" sz="1400" b="0" i="0" u="none" strike="noStrike" kern="100" noProof="0" dirty="0">
                          <a:solidFill>
                            <a:srgbClr val="000000"/>
                          </a:solidFill>
                          <a:effectLst/>
                          <a:latin typeface="Calibri"/>
                        </a:rPr>
                        <a:t>DWP Stat Xplore for </a:t>
                      </a:r>
                      <a:r>
                        <a:rPr lang="en-US" sz="1400" b="0" i="0" u="none" strike="noStrike" kern="100" noProof="0" dirty="0">
                          <a:solidFill>
                            <a:srgbClr val="000000"/>
                          </a:solidFill>
                          <a:effectLst/>
                          <a:latin typeface="Calibri"/>
                          <a:hlinkClick r:id="rId3"/>
                        </a:rPr>
                        <a:t>NINOs</a:t>
                      </a:r>
                      <a:r>
                        <a:rPr lang="en-US" sz="1400" b="0" i="0" u="none" strike="noStrike" kern="100" noProof="0" dirty="0">
                          <a:solidFill>
                            <a:srgbClr val="000000"/>
                          </a:solidFill>
                          <a:effectLst/>
                          <a:latin typeface="Calibri"/>
                        </a:rPr>
                        <a:t> (a proxy for local migration trends by nationality) </a:t>
                      </a:r>
                      <a:endParaRPr lang="en-US" sz="1400" dirty="0">
                        <a:latin typeface="Poppin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US" sz="1400" b="0" i="0" u="none" strike="noStrike" kern="100" noProof="0" dirty="0">
                          <a:solidFill>
                            <a:srgbClr val="2A206F"/>
                          </a:solidFill>
                          <a:effectLst/>
                          <a:latin typeface="Calibri"/>
                          <a:hlinkClick r:id="rId4"/>
                        </a:rPr>
                        <a:t>Migration Observatory</a:t>
                      </a:r>
                      <a:r>
                        <a:rPr lang="en-US" sz="1400" b="0" i="0" u="none" strike="noStrike" kern="100" noProof="0" dirty="0">
                          <a:solidFill>
                            <a:srgbClr val="2A206F"/>
                          </a:solidFill>
                          <a:effectLst/>
                          <a:latin typeface="Calibri"/>
                        </a:rPr>
                        <a:t> – specific analysis of data that’s linked to policy</a:t>
                      </a:r>
                      <a:endParaRPr lang="en-US" sz="1400" dirty="0">
                        <a:latin typeface="Poppins"/>
                      </a:endParaRPr>
                    </a:p>
                    <a:p>
                      <a:pPr lvl="0" algn="l">
                        <a:lnSpc>
                          <a:spcPct val="100000"/>
                        </a:lnSpc>
                        <a:spcBef>
                          <a:spcPts val="0"/>
                        </a:spcBef>
                        <a:spcAft>
                          <a:spcPts val="0"/>
                        </a:spcAft>
                        <a:buNone/>
                      </a:pPr>
                      <a:r>
                        <a:rPr lang="en-US" sz="1400" b="0" i="0" u="none" strike="noStrike" kern="100" noProof="0" dirty="0">
                          <a:solidFill>
                            <a:srgbClr val="2A206F"/>
                          </a:solidFill>
                          <a:effectLst/>
                          <a:latin typeface="Calibri"/>
                          <a:hlinkClick r:id="rId5"/>
                        </a:rPr>
                        <a:t>Home Office quarterly immigration stats</a:t>
                      </a:r>
                      <a:r>
                        <a:rPr lang="en-US" sz="1400" b="0" i="0" u="none" strike="noStrike" kern="100" noProof="0" dirty="0">
                          <a:solidFill>
                            <a:srgbClr val="2A206F"/>
                          </a:solidFill>
                          <a:effectLst/>
                          <a:latin typeface="Calibri"/>
                        </a:rPr>
                        <a:t> – data on specific migrant groups</a:t>
                      </a:r>
                      <a:endParaRPr lang="en-US" sz="1400" dirty="0">
                        <a:latin typeface="Poppins"/>
                      </a:endParaRPr>
                    </a:p>
                    <a:p>
                      <a:pPr lvl="0" algn="l">
                        <a:buNone/>
                      </a:pPr>
                      <a:r>
                        <a:rPr lang="en-US" sz="1400" b="0" i="0" u="none" strike="noStrike" kern="100" noProof="0" dirty="0">
                          <a:solidFill>
                            <a:srgbClr val="2A206F"/>
                          </a:solidFill>
                          <a:effectLst/>
                          <a:latin typeface="Calibri"/>
                        </a:rPr>
                        <a:t>ONS (</a:t>
                      </a:r>
                      <a:r>
                        <a:rPr lang="en-US" sz="1400" b="0" i="0" u="none" strike="noStrike" kern="100" noProof="0" dirty="0">
                          <a:solidFill>
                            <a:srgbClr val="2A206F"/>
                          </a:solidFill>
                          <a:effectLst/>
                          <a:latin typeface="Calibri"/>
                          <a:hlinkClick r:id="rId6"/>
                        </a:rPr>
                        <a:t>Census</a:t>
                      </a:r>
                      <a:r>
                        <a:rPr lang="en-US" sz="1400" b="0" i="0" u="none" strike="noStrike" kern="100" noProof="0" dirty="0">
                          <a:solidFill>
                            <a:srgbClr val="2A206F"/>
                          </a:solidFill>
                          <a:effectLst/>
                          <a:latin typeface="Calibri"/>
                        </a:rPr>
                        <a:t>, </a:t>
                      </a:r>
                      <a:r>
                        <a:rPr lang="en-US" sz="1400" b="0" i="0" u="none" strike="noStrike" kern="100" noProof="0" dirty="0">
                          <a:solidFill>
                            <a:srgbClr val="2A206F"/>
                          </a:solidFill>
                          <a:effectLst/>
                          <a:latin typeface="Calibri"/>
                          <a:hlinkClick r:id="rId7"/>
                        </a:rPr>
                        <a:t>population publications</a:t>
                      </a:r>
                      <a:r>
                        <a:rPr lang="en-US" sz="1400" b="0" i="0" u="none" strike="noStrike" kern="100" noProof="0" dirty="0">
                          <a:solidFill>
                            <a:srgbClr val="2A206F"/>
                          </a:solidFill>
                          <a:effectLst/>
                          <a:latin typeface="Calibri"/>
                        </a:rPr>
                        <a:t>) – data on general population diversity</a:t>
                      </a:r>
                      <a:endParaRPr lang="en-US" sz="1400" dirty="0">
                        <a:latin typeface="Poppin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US" sz="1400" b="0" i="0" u="none" strike="noStrike" kern="100" noProof="0" dirty="0">
                          <a:solidFill>
                            <a:srgbClr val="2A206F"/>
                          </a:solidFill>
                          <a:effectLst/>
                          <a:latin typeface="Calibri"/>
                        </a:rPr>
                        <a:t>UNHCR annual </a:t>
                      </a:r>
                      <a:r>
                        <a:rPr lang="en-US" sz="1400" b="0" i="0" u="none" strike="noStrike" kern="100" noProof="0" dirty="0">
                          <a:solidFill>
                            <a:srgbClr val="2A206F"/>
                          </a:solidFill>
                          <a:effectLst/>
                          <a:latin typeface="Calibri"/>
                          <a:hlinkClick r:id="rId8"/>
                        </a:rPr>
                        <a:t>global trends report</a:t>
                      </a:r>
                      <a:endParaRPr lang="en-US" sz="1400" dirty="0">
                        <a:latin typeface="Poppins"/>
                      </a:endParaRPr>
                    </a:p>
                    <a:p>
                      <a:pPr lvl="0" algn="l">
                        <a:lnSpc>
                          <a:spcPct val="100000"/>
                        </a:lnSpc>
                        <a:spcBef>
                          <a:spcPts val="0"/>
                        </a:spcBef>
                        <a:spcAft>
                          <a:spcPts val="0"/>
                        </a:spcAft>
                        <a:buNone/>
                      </a:pPr>
                      <a:r>
                        <a:rPr lang="en-US" sz="1400" b="0" i="0" u="none" strike="noStrike" kern="100" noProof="0" dirty="0">
                          <a:solidFill>
                            <a:srgbClr val="2A206F"/>
                          </a:solidFill>
                          <a:effectLst/>
                          <a:latin typeface="Calibri"/>
                          <a:hlinkClick r:id="rId9"/>
                        </a:rPr>
                        <a:t>OECD annual migration outlook</a:t>
                      </a:r>
                      <a:endParaRPr lang="en-US" sz="1400" dirty="0">
                        <a:latin typeface="Poppins"/>
                      </a:endParaRPr>
                    </a:p>
                    <a:p>
                      <a:pPr lvl="0" algn="l">
                        <a:lnSpc>
                          <a:spcPct val="100000"/>
                        </a:lnSpc>
                        <a:spcBef>
                          <a:spcPts val="0"/>
                        </a:spcBef>
                        <a:spcAft>
                          <a:spcPts val="0"/>
                        </a:spcAft>
                        <a:buNone/>
                      </a:pPr>
                      <a:r>
                        <a:rPr lang="en-US" sz="1400" b="0" i="0" u="none" strike="noStrike" kern="100" noProof="0" dirty="0">
                          <a:solidFill>
                            <a:srgbClr val="2A206F"/>
                          </a:solidFill>
                          <a:effectLst/>
                          <a:latin typeface="Calibri"/>
                          <a:hlinkClick r:id="rId10"/>
                        </a:rPr>
                        <a:t>IOM</a:t>
                      </a:r>
                      <a:endParaRPr lang="en-US" sz="1400" dirty="0">
                        <a:latin typeface="Poppins"/>
                      </a:endParaRPr>
                    </a:p>
                    <a:p>
                      <a:pPr lvl="0" algn="l">
                        <a:buNone/>
                      </a:pPr>
                      <a:endParaRPr lang="en-US" sz="1400" u="none" kern="100" dirty="0">
                        <a:solidFill>
                          <a:srgbClr val="2A206F"/>
                        </a:solidFill>
                        <a:effectLst/>
                        <a:latin typeface="Poppins"/>
                        <a:ea typeface="Calibri" panose="020F0502020204030204" pitchFamily="34" charset="0"/>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50860049"/>
                  </a:ext>
                </a:extLst>
              </a:tr>
              <a:tr h="1187363">
                <a:tc>
                  <a:txBody>
                    <a:bodyPr/>
                    <a:lstStyle/>
                    <a:p>
                      <a:pPr algn="ctr"/>
                      <a:r>
                        <a:rPr lang="en-US" sz="1800" b="1" kern="100" dirty="0">
                          <a:solidFill>
                            <a:schemeClr val="bg1"/>
                          </a:solidFill>
                          <a:effectLst/>
                          <a:latin typeface="Poppins"/>
                          <a:ea typeface="Calibri" panose="020F0502020204030204" pitchFamily="34" charset="0"/>
                          <a:cs typeface="Times New Roman"/>
                        </a:rPr>
                        <a:t>Policy </a:t>
                      </a:r>
                      <a:endParaRPr lang="en-US" sz="1800" kern="100" dirty="0">
                        <a:solidFill>
                          <a:schemeClr val="bg1"/>
                        </a:solidFill>
                        <a:effectLst/>
                        <a:latin typeface="Poppins"/>
                        <a:ea typeface="Calibri" panose="020F0502020204030204" pitchFamily="34" charset="0"/>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50000"/>
                      </a:schemeClr>
                    </a:solidFill>
                  </a:tcPr>
                </a:tc>
                <a:tc>
                  <a:txBody>
                    <a:bodyPr/>
                    <a:lstStyle/>
                    <a:p>
                      <a:pPr lvl="0" algn="l">
                        <a:lnSpc>
                          <a:spcPct val="100000"/>
                        </a:lnSpc>
                        <a:spcBef>
                          <a:spcPts val="0"/>
                        </a:spcBef>
                        <a:spcAft>
                          <a:spcPts val="0"/>
                        </a:spcAft>
                        <a:buNone/>
                      </a:pPr>
                      <a:r>
                        <a:rPr lang="en-US" sz="1400" b="0" i="0" u="none" strike="noStrike" kern="100" noProof="0" dirty="0">
                          <a:solidFill>
                            <a:srgbClr val="2A206F"/>
                          </a:solidFill>
                          <a:effectLst/>
                          <a:latin typeface="Calibri"/>
                        </a:rPr>
                        <a:t>Your service strategy/plan</a:t>
                      </a:r>
                      <a:endParaRPr lang="en-US" sz="1400" dirty="0">
                        <a:latin typeface="Poppins"/>
                      </a:endParaRPr>
                    </a:p>
                    <a:p>
                      <a:pPr lvl="0" algn="l">
                        <a:lnSpc>
                          <a:spcPct val="100000"/>
                        </a:lnSpc>
                        <a:spcBef>
                          <a:spcPts val="0"/>
                        </a:spcBef>
                        <a:spcAft>
                          <a:spcPts val="0"/>
                        </a:spcAft>
                        <a:buNone/>
                      </a:pPr>
                      <a:r>
                        <a:rPr lang="en-US" sz="1400" b="0" i="0" u="none" strike="noStrike" kern="100" noProof="0" dirty="0">
                          <a:solidFill>
                            <a:srgbClr val="2A206F"/>
                          </a:solidFill>
                          <a:effectLst/>
                          <a:latin typeface="Calibri"/>
                        </a:rPr>
                        <a:t>Your council’s migration/cohesion strategy?</a:t>
                      </a:r>
                      <a:endParaRPr lang="en-US" sz="1400" dirty="0">
                        <a:latin typeface="Poppins"/>
                      </a:endParaRPr>
                    </a:p>
                    <a:p>
                      <a:pPr lvl="0" algn="l">
                        <a:lnSpc>
                          <a:spcPct val="100000"/>
                        </a:lnSpc>
                        <a:spcBef>
                          <a:spcPts val="0"/>
                        </a:spcBef>
                        <a:spcAft>
                          <a:spcPts val="0"/>
                        </a:spcAft>
                        <a:buNone/>
                      </a:pPr>
                      <a:r>
                        <a:rPr lang="en-US" sz="1400" b="0" i="0" u="none" strike="noStrike" kern="100" noProof="0" dirty="0">
                          <a:solidFill>
                            <a:srgbClr val="2A206F"/>
                          </a:solidFill>
                          <a:effectLst/>
                          <a:latin typeface="Calibri"/>
                        </a:rPr>
                        <a:t>Regional </a:t>
                      </a:r>
                      <a:r>
                        <a:rPr lang="en-US" sz="1400" b="0" i="0" u="none" strike="noStrike" kern="100" noProof="0" dirty="0">
                          <a:solidFill>
                            <a:srgbClr val="2A206F"/>
                          </a:solidFill>
                          <a:effectLst/>
                          <a:latin typeface="Calibri"/>
                          <a:hlinkClick r:id="rId11"/>
                        </a:rPr>
                        <a:t>refugee integration strategy</a:t>
                      </a:r>
                      <a:endParaRPr lang="en-US" sz="1400" dirty="0">
                        <a:latin typeface="Poppin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US" sz="1400" b="0" i="0" u="none" strike="noStrike" kern="100" noProof="0" dirty="0">
                          <a:solidFill>
                            <a:srgbClr val="2A206F"/>
                          </a:solidFill>
                          <a:effectLst/>
                          <a:latin typeface="Calibri"/>
                        </a:rPr>
                        <a:t>MY </a:t>
                      </a:r>
                      <a:r>
                        <a:rPr lang="en-US" sz="1400" b="0" i="0" u="none" strike="noStrike" kern="100" noProof="0" dirty="0">
                          <a:solidFill>
                            <a:srgbClr val="2A206F"/>
                          </a:solidFill>
                          <a:effectLst/>
                          <a:latin typeface="Calibri"/>
                          <a:hlinkClick r:id="rId12"/>
                        </a:rPr>
                        <a:t>migration news roundup</a:t>
                      </a:r>
                      <a:r>
                        <a:rPr lang="en-US" sz="1400" b="0" i="0" u="none" strike="noStrike" kern="100" noProof="0" dirty="0">
                          <a:solidFill>
                            <a:srgbClr val="2A206F"/>
                          </a:solidFill>
                          <a:effectLst/>
                          <a:latin typeface="Calibri"/>
                        </a:rPr>
                        <a:t>/</a:t>
                      </a:r>
                      <a:r>
                        <a:rPr lang="en-US" sz="1400" b="0" i="0" u="none" strike="noStrike" kern="100" noProof="0" dirty="0">
                          <a:solidFill>
                            <a:srgbClr val="2A206F"/>
                          </a:solidFill>
                          <a:effectLst/>
                          <a:latin typeface="Calibri"/>
                          <a:hlinkClick r:id="rId13"/>
                        </a:rPr>
                        <a:t>briefings</a:t>
                      </a:r>
                      <a:r>
                        <a:rPr lang="en-US" sz="1400" b="0" i="0" u="none" strike="noStrike" kern="100" noProof="0" dirty="0">
                          <a:solidFill>
                            <a:srgbClr val="2A206F"/>
                          </a:solidFill>
                          <a:effectLst/>
                          <a:latin typeface="Calibri"/>
                        </a:rPr>
                        <a:t>, </a:t>
                      </a:r>
                      <a:r>
                        <a:rPr lang="en-US" sz="1400" b="0" i="0" u="none" strike="noStrike" kern="100" noProof="0" dirty="0">
                          <a:solidFill>
                            <a:srgbClr val="2A206F"/>
                          </a:solidFill>
                          <a:effectLst/>
                          <a:latin typeface="Calibri"/>
                          <a:hlinkClick r:id="rId14"/>
                        </a:rPr>
                        <a:t>IMIX</a:t>
                      </a:r>
                      <a:r>
                        <a:rPr lang="en-US" sz="1400" b="0" i="0" u="none" strike="noStrike" kern="100" noProof="0" dirty="0">
                          <a:solidFill>
                            <a:srgbClr val="2A206F"/>
                          </a:solidFill>
                          <a:effectLst/>
                          <a:latin typeface="Calibri"/>
                        </a:rPr>
                        <a:t> etc.</a:t>
                      </a:r>
                      <a:endParaRPr lang="en-US" sz="1400" dirty="0">
                        <a:latin typeface="Poppins"/>
                      </a:endParaRPr>
                    </a:p>
                    <a:p>
                      <a:pPr lvl="0" algn="l">
                        <a:lnSpc>
                          <a:spcPct val="100000"/>
                        </a:lnSpc>
                        <a:spcBef>
                          <a:spcPts val="0"/>
                        </a:spcBef>
                        <a:spcAft>
                          <a:spcPts val="0"/>
                        </a:spcAft>
                        <a:buNone/>
                      </a:pPr>
                      <a:endParaRPr lang="en-US" sz="1400" dirty="0">
                        <a:latin typeface="Poppins"/>
                      </a:endParaRPr>
                    </a:p>
                    <a:p>
                      <a:pPr lvl="0" algn="l">
                        <a:lnSpc>
                          <a:spcPct val="100000"/>
                        </a:lnSpc>
                        <a:spcBef>
                          <a:spcPts val="0"/>
                        </a:spcBef>
                        <a:spcAft>
                          <a:spcPts val="0"/>
                        </a:spcAft>
                        <a:buNone/>
                      </a:pPr>
                      <a:r>
                        <a:rPr lang="en-US" sz="1400" b="0" i="0" u="none" strike="noStrike" kern="100" noProof="0" dirty="0">
                          <a:solidFill>
                            <a:srgbClr val="2A206F"/>
                          </a:solidFill>
                          <a:effectLst/>
                          <a:latin typeface="Calibri"/>
                          <a:hlinkClick r:id="rId15"/>
                        </a:rPr>
                        <a:t>NACCOM</a:t>
                      </a:r>
                      <a:r>
                        <a:rPr lang="en-US" sz="1400" b="0" i="0" u="none" strike="noStrike" kern="100" noProof="0" dirty="0">
                          <a:solidFill>
                            <a:srgbClr val="2A206F"/>
                          </a:solidFill>
                          <a:effectLst/>
                          <a:latin typeface="Calibri"/>
                        </a:rPr>
                        <a:t>, </a:t>
                      </a:r>
                      <a:r>
                        <a:rPr lang="en-US" sz="1400" b="0" i="0" u="none" strike="noStrike" kern="100" noProof="0" dirty="0">
                          <a:solidFill>
                            <a:srgbClr val="2A206F"/>
                          </a:solidFill>
                          <a:effectLst/>
                          <a:latin typeface="Calibri"/>
                          <a:hlinkClick r:id="rId16"/>
                        </a:rPr>
                        <a:t>Refugee Council</a:t>
                      </a:r>
                      <a:endParaRPr lang="en-US" sz="1400" dirty="0">
                        <a:latin typeface="Poppins"/>
                      </a:endParaRPr>
                    </a:p>
                    <a:p>
                      <a:pPr lvl="0" algn="l">
                        <a:buNone/>
                      </a:pPr>
                      <a:r>
                        <a:rPr lang="en-US" sz="1400" b="0" i="0" u="none" strike="noStrike" kern="100" noProof="0" dirty="0">
                          <a:solidFill>
                            <a:srgbClr val="2A206F"/>
                          </a:solidFill>
                          <a:effectLst/>
                          <a:latin typeface="Calibri"/>
                          <a:hlinkClick r:id="rId17"/>
                        </a:rPr>
                        <a:t>IPPR</a:t>
                      </a:r>
                      <a:r>
                        <a:rPr lang="en-US" sz="1400" b="0" i="0" u="none" strike="noStrike" kern="100" noProof="0" dirty="0">
                          <a:solidFill>
                            <a:srgbClr val="2A206F"/>
                          </a:solidFill>
                          <a:effectLst/>
                          <a:latin typeface="Calibri"/>
                        </a:rPr>
                        <a:t>, </a:t>
                      </a:r>
                      <a:r>
                        <a:rPr lang="en-US" sz="1400" b="0" i="0" u="none" strike="noStrike" kern="100" noProof="0" dirty="0">
                          <a:solidFill>
                            <a:srgbClr val="2A206F"/>
                          </a:solidFill>
                          <a:effectLst/>
                          <a:latin typeface="Calibri"/>
                          <a:hlinkClick r:id="rId18"/>
                        </a:rPr>
                        <a:t>COMPAS</a:t>
                      </a:r>
                      <a:endParaRPr lang="en-US" sz="1400" dirty="0">
                        <a:latin typeface="Poppin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lvl="0" algn="l">
                        <a:buNone/>
                      </a:pPr>
                      <a:r>
                        <a:rPr lang="en-US" sz="1400" b="0" i="0" u="none" strike="noStrike" kern="100" noProof="0" dirty="0">
                          <a:solidFill>
                            <a:srgbClr val="2A206F"/>
                          </a:solidFill>
                          <a:effectLst/>
                          <a:latin typeface="Calibri"/>
                          <a:hlinkClick r:id="rId19"/>
                        </a:rPr>
                        <a:t>OECD</a:t>
                      </a:r>
                      <a:r>
                        <a:rPr lang="en-US" sz="1400" b="0" i="0" u="none" strike="noStrike" kern="100" noProof="0" dirty="0">
                          <a:solidFill>
                            <a:srgbClr val="2A206F"/>
                          </a:solidFill>
                          <a:effectLst/>
                          <a:latin typeface="Calibri"/>
                        </a:rPr>
                        <a:t> migration topic</a:t>
                      </a:r>
                      <a:endParaRPr lang="en-US" sz="1400" dirty="0">
                        <a:latin typeface="Poppin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45879494"/>
                  </a:ext>
                </a:extLst>
              </a:tr>
              <a:tr h="987560">
                <a:tc>
                  <a:txBody>
                    <a:bodyPr/>
                    <a:lstStyle/>
                    <a:p>
                      <a:pPr algn="ctr"/>
                      <a:r>
                        <a:rPr lang="en-US" sz="1800" b="1" kern="100" dirty="0">
                          <a:solidFill>
                            <a:schemeClr val="bg1"/>
                          </a:solidFill>
                          <a:effectLst/>
                          <a:latin typeface="Poppins"/>
                          <a:ea typeface="Calibri" panose="020F0502020204030204" pitchFamily="34" charset="0"/>
                          <a:cs typeface="Times New Roman"/>
                        </a:rPr>
                        <a:t>Research</a:t>
                      </a:r>
                      <a:endParaRPr lang="en-US" sz="1800" kern="100" dirty="0">
                        <a:solidFill>
                          <a:schemeClr val="bg1"/>
                        </a:solidFill>
                        <a:effectLst/>
                        <a:latin typeface="Poppins"/>
                        <a:ea typeface="Calibri" panose="020F0502020204030204" pitchFamily="34" charset="0"/>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50000"/>
                      </a:schemeClr>
                    </a:solidFill>
                  </a:tcPr>
                </a:tc>
                <a:tc>
                  <a:txBody>
                    <a:bodyPr/>
                    <a:lstStyle/>
                    <a:p>
                      <a:pPr lvl="0" algn="l">
                        <a:lnSpc>
                          <a:spcPct val="100000"/>
                        </a:lnSpc>
                        <a:spcBef>
                          <a:spcPts val="0"/>
                        </a:spcBef>
                        <a:spcAft>
                          <a:spcPts val="0"/>
                        </a:spcAft>
                        <a:buNone/>
                      </a:pPr>
                      <a:r>
                        <a:rPr lang="en-US" sz="1400" b="0" i="0" u="none" strike="noStrike" kern="100" noProof="0" dirty="0">
                          <a:solidFill>
                            <a:srgbClr val="2A206F"/>
                          </a:solidFill>
                          <a:effectLst/>
                          <a:latin typeface="Calibri"/>
                        </a:rPr>
                        <a:t>MY </a:t>
                      </a:r>
                      <a:r>
                        <a:rPr lang="en-US" sz="1400" b="0" i="0" u="none" strike="noStrike" kern="100" noProof="0" dirty="0">
                          <a:solidFill>
                            <a:srgbClr val="2A206F"/>
                          </a:solidFill>
                          <a:effectLst/>
                          <a:latin typeface="Calibri"/>
                          <a:hlinkClick r:id="rId20"/>
                        </a:rPr>
                        <a:t>research pages</a:t>
                      </a:r>
                      <a:r>
                        <a:rPr lang="en-US" sz="1400" b="0" i="0" u="none" strike="noStrike" kern="100" noProof="0" dirty="0">
                          <a:solidFill>
                            <a:srgbClr val="2A206F"/>
                          </a:solidFill>
                          <a:effectLst/>
                          <a:latin typeface="Calibri"/>
                        </a:rPr>
                        <a:t> and local </a:t>
                      </a:r>
                      <a:r>
                        <a:rPr lang="en-US" sz="1400" b="0" i="0" u="none" strike="noStrike" kern="100" noProof="0" dirty="0">
                          <a:solidFill>
                            <a:srgbClr val="2A206F"/>
                          </a:solidFill>
                          <a:effectLst/>
                          <a:latin typeface="Calibri"/>
                          <a:hlinkClick r:id="rId21"/>
                        </a:rPr>
                        <a:t>research database</a:t>
                      </a:r>
                      <a:endParaRPr lang="en-US" sz="1400" dirty="0">
                        <a:latin typeface="Poppins"/>
                      </a:endParaRPr>
                    </a:p>
                    <a:p>
                      <a:pPr lvl="0" algn="l">
                        <a:buNone/>
                      </a:pPr>
                      <a:r>
                        <a:rPr lang="en-US" sz="1400" b="0" i="0" u="none" strike="noStrike" kern="100" noProof="0" dirty="0">
                          <a:solidFill>
                            <a:srgbClr val="2A206F"/>
                          </a:solidFill>
                          <a:effectLst/>
                          <a:latin typeface="Calibri"/>
                        </a:rPr>
                        <a:t>Ask regional migration </a:t>
                      </a:r>
                      <a:r>
                        <a:rPr lang="en-US" sz="1400" b="0" i="0" u="none" strike="noStrike" kern="100" noProof="0" dirty="0">
                          <a:solidFill>
                            <a:srgbClr val="2A206F"/>
                          </a:solidFill>
                          <a:effectLst/>
                          <a:latin typeface="Calibri"/>
                          <a:hlinkClick r:id="rId22"/>
                        </a:rPr>
                        <a:t>research network</a:t>
                      </a:r>
                      <a:r>
                        <a:rPr lang="en-US" sz="1400" b="0" i="0" u="none" strike="noStrike" kern="100" noProof="0" dirty="0">
                          <a:solidFill>
                            <a:srgbClr val="2A206F"/>
                          </a:solidFill>
                          <a:effectLst/>
                          <a:latin typeface="Calibri"/>
                        </a:rPr>
                        <a:t> or your university contacts</a:t>
                      </a:r>
                      <a:endParaRPr lang="en-US" sz="1400" dirty="0">
                        <a:latin typeface="Poppin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lvl="0" algn="l">
                        <a:buNone/>
                      </a:pPr>
                      <a:r>
                        <a:rPr lang="en-US" sz="1400" b="0" i="0" u="none" strike="noStrike" kern="100" noProof="0" dirty="0">
                          <a:solidFill>
                            <a:srgbClr val="2A206F"/>
                          </a:solidFill>
                          <a:effectLst/>
                          <a:latin typeface="Calibri"/>
                          <a:hlinkClick r:id="rId23"/>
                        </a:rPr>
                        <a:t>The Conversation</a:t>
                      </a:r>
                      <a:r>
                        <a:rPr lang="en-US" sz="1400" b="0" i="0" u="none" strike="noStrike" kern="100" noProof="0" dirty="0">
                          <a:solidFill>
                            <a:srgbClr val="2A206F"/>
                          </a:solidFill>
                          <a:effectLst/>
                          <a:latin typeface="Calibri"/>
                        </a:rPr>
                        <a:t> – bite size, accessible info based on academic research on</a:t>
                      </a:r>
                      <a:r>
                        <a:rPr lang="en-US" sz="1400" b="0" i="0" u="none" strike="noStrike" kern="100" noProof="0" dirty="0">
                          <a:solidFill>
                            <a:srgbClr val="2A206F"/>
                          </a:solidFill>
                          <a:effectLst/>
                          <a:latin typeface="Poppins"/>
                        </a:rPr>
                        <a:t> </a:t>
                      </a:r>
                      <a:r>
                        <a:rPr lang="en-US" sz="1200" b="0" i="0" u="none" strike="noStrike" kern="100" noProof="0" dirty="0">
                          <a:solidFill>
                            <a:srgbClr val="2A206F"/>
                          </a:solidFill>
                          <a:effectLst/>
                          <a:latin typeface="Poppins"/>
                        </a:rPr>
                        <a:t>particular topics (themed by </a:t>
                      </a:r>
                      <a:r>
                        <a:rPr lang="en-US" sz="1400" b="0" i="0" u="none" strike="noStrike" kern="100" noProof="0" dirty="0">
                          <a:solidFill>
                            <a:srgbClr val="2A206F"/>
                          </a:solidFill>
                          <a:effectLst/>
                          <a:latin typeface="Calibri"/>
                        </a:rPr>
                        <a:t>migration, asylum, refugee, cohesion</a:t>
                      </a:r>
                      <a:r>
                        <a:rPr lang="en-US" sz="1400" b="0" i="0" u="none" strike="noStrike" kern="100" noProof="0" dirty="0">
                          <a:solidFill>
                            <a:srgbClr val="2A206F"/>
                          </a:solidFill>
                          <a:effectLst/>
                          <a:latin typeface="Poppins"/>
                        </a:rPr>
                        <a:t>)</a:t>
                      </a:r>
                      <a:endParaRPr lang="en-US" sz="1400" dirty="0">
                        <a:latin typeface="Poppin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lvl="0" algn="l">
                        <a:buNone/>
                      </a:pPr>
                      <a:r>
                        <a:rPr lang="en-US" sz="1400" b="0" i="0" u="none" strike="noStrike" kern="100" noProof="0" dirty="0">
                          <a:solidFill>
                            <a:srgbClr val="2A206F"/>
                          </a:solidFill>
                          <a:effectLst/>
                          <a:latin typeface="Calibri"/>
                          <a:hlinkClick r:id="rId24"/>
                        </a:rPr>
                        <a:t>IOM</a:t>
                      </a:r>
                      <a:r>
                        <a:rPr lang="en-US" sz="1400" b="0" i="0" u="none" strike="noStrike" kern="100" noProof="0" dirty="0">
                          <a:solidFill>
                            <a:srgbClr val="2A206F"/>
                          </a:solidFill>
                          <a:effectLst/>
                          <a:latin typeface="Calibri"/>
                        </a:rPr>
                        <a:t> migration research</a:t>
                      </a:r>
                      <a:endParaRPr lang="en-US" sz="1400" dirty="0">
                        <a:latin typeface="Poppin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67291598"/>
                  </a:ext>
                </a:extLst>
              </a:tr>
            </a:tbl>
          </a:graphicData>
        </a:graphic>
      </p:graphicFrame>
    </p:spTree>
    <p:extLst>
      <p:ext uri="{BB962C8B-B14F-4D97-AF65-F5344CB8AC3E}">
        <p14:creationId xmlns:p14="http://schemas.microsoft.com/office/powerpoint/2010/main" val="7404562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9B2B356-B44A-512F-31F2-6AE8C414D7C7}"/>
              </a:ext>
            </a:extLst>
          </p:cNvPr>
          <p:cNvSpPr txBox="1"/>
          <p:nvPr/>
        </p:nvSpPr>
        <p:spPr>
          <a:xfrm>
            <a:off x="457200" y="1524000"/>
            <a:ext cx="11430000" cy="4832092"/>
          </a:xfrm>
          <a:prstGeom prst="rect">
            <a:avLst/>
          </a:prstGeom>
          <a:noFill/>
        </p:spPr>
        <p:txBody>
          <a:bodyPr wrap="square" lIns="91440" tIns="45720" rIns="91440" bIns="45720" rtlCol="0" anchor="t">
            <a:spAutoFit/>
          </a:bodyPr>
          <a:lstStyle/>
          <a:p>
            <a:pPr algn="l" rtl="0"/>
            <a:endParaRPr lang="en-US" sz="2800" dirty="0">
              <a:solidFill>
                <a:srgbClr val="2A206F"/>
              </a:solidFill>
              <a:latin typeface="Poppins" pitchFamily="2" charset="77"/>
              <a:cs typeface="Poppins" pitchFamily="2" charset="77"/>
            </a:endParaRPr>
          </a:p>
          <a:p>
            <a:pPr marL="285750" indent="-285750" algn="l" rtl="0">
              <a:buFont typeface="Arial" panose="020B0604020202020204" pitchFamily="34" charset="0"/>
              <a:buChar char="•"/>
            </a:pPr>
            <a:r>
              <a:rPr lang="en-US" sz="2800" dirty="0">
                <a:solidFill>
                  <a:srgbClr val="2A206F"/>
                </a:solidFill>
                <a:latin typeface="Poppins" pitchFamily="2" charset="77"/>
                <a:cs typeface="Poppins" pitchFamily="2" charset="77"/>
              </a:rPr>
              <a:t>Future uncertainty – the ongoing conflict, visa length and LA funding</a:t>
            </a:r>
          </a:p>
          <a:p>
            <a:pPr marL="285750" indent="-285750" algn="l" rtl="0">
              <a:buFont typeface="Arial" panose="020B0604020202020204" pitchFamily="34" charset="0"/>
              <a:buChar char="•"/>
            </a:pPr>
            <a:endParaRPr lang="en-US" sz="2800" dirty="0">
              <a:solidFill>
                <a:srgbClr val="2A206F"/>
              </a:solidFill>
              <a:latin typeface="Poppins" pitchFamily="2" charset="77"/>
              <a:cs typeface="Poppins" pitchFamily="2" charset="77"/>
            </a:endParaRPr>
          </a:p>
          <a:p>
            <a:pPr marL="285750" indent="-285750" algn="l" rtl="0">
              <a:buFont typeface="Arial" panose="020B0604020202020204" pitchFamily="34" charset="0"/>
              <a:buChar char="•"/>
            </a:pPr>
            <a:r>
              <a:rPr lang="en-US" sz="2800" dirty="0">
                <a:solidFill>
                  <a:srgbClr val="2A206F"/>
                </a:solidFill>
                <a:latin typeface="Poppins" pitchFamily="2" charset="77"/>
                <a:cs typeface="Poppins" pitchFamily="2" charset="77"/>
              </a:rPr>
              <a:t>Access to housing </a:t>
            </a:r>
          </a:p>
          <a:p>
            <a:pPr marL="285750" indent="-285750" algn="l" rtl="0">
              <a:buFont typeface="Arial" panose="020B0604020202020204" pitchFamily="34" charset="0"/>
              <a:buChar char="•"/>
            </a:pPr>
            <a:endParaRPr lang="en-US" sz="2800" dirty="0">
              <a:solidFill>
                <a:srgbClr val="2A206F"/>
              </a:solidFill>
              <a:latin typeface="Poppins" pitchFamily="2" charset="77"/>
              <a:cs typeface="Poppins" pitchFamily="2" charset="77"/>
            </a:endParaRPr>
          </a:p>
          <a:p>
            <a:pPr marL="285750" indent="-285750" algn="l" rtl="0">
              <a:buFont typeface="Arial" panose="020B0604020202020204" pitchFamily="34" charset="0"/>
              <a:buChar char="•"/>
            </a:pPr>
            <a:r>
              <a:rPr lang="en-US" sz="2800" dirty="0">
                <a:solidFill>
                  <a:srgbClr val="2A206F"/>
                </a:solidFill>
                <a:latin typeface="Poppins" pitchFamily="2" charset="77"/>
                <a:cs typeface="Poppins" pitchFamily="2" charset="77"/>
              </a:rPr>
              <a:t>Access to employment </a:t>
            </a:r>
          </a:p>
          <a:p>
            <a:pPr algn="l" rtl="0"/>
            <a:br>
              <a:rPr lang="en-US" sz="2800" dirty="0">
                <a:solidFill>
                  <a:srgbClr val="2A206F"/>
                </a:solidFill>
                <a:latin typeface="Poppins"/>
                <a:cs typeface="Poppins"/>
              </a:rPr>
            </a:br>
            <a:endParaRPr lang="en-US" sz="2800" dirty="0">
              <a:solidFill>
                <a:srgbClr val="2A206F"/>
              </a:solidFill>
              <a:latin typeface="Poppins"/>
              <a:cs typeface="Poppins"/>
            </a:endParaRPr>
          </a:p>
          <a:p>
            <a:pPr algn="l" rtl="0"/>
            <a:endParaRPr lang="en-US" sz="2800" dirty="0">
              <a:solidFill>
                <a:srgbClr val="2A206F"/>
              </a:solidFill>
              <a:latin typeface="Poppins"/>
              <a:cs typeface="Poppins"/>
            </a:endParaRPr>
          </a:p>
          <a:p>
            <a:pPr algn="l" rtl="0"/>
            <a:endParaRPr lang="en-US" sz="2800" dirty="0">
              <a:solidFill>
                <a:srgbClr val="2A206F"/>
              </a:solidFill>
              <a:latin typeface="Poppins"/>
              <a:cs typeface="Poppins"/>
            </a:endParaRPr>
          </a:p>
        </p:txBody>
      </p:sp>
      <p:sp>
        <p:nvSpPr>
          <p:cNvPr id="3" name="Rectangle 2">
            <a:extLst>
              <a:ext uri="{FF2B5EF4-FFF2-40B4-BE49-F238E27FC236}">
                <a16:creationId xmlns:a16="http://schemas.microsoft.com/office/drawing/2014/main" id="{E3794125-5984-1536-B614-E9826809A549}"/>
              </a:ext>
            </a:extLst>
          </p:cNvPr>
          <p:cNvSpPr/>
          <p:nvPr/>
        </p:nvSpPr>
        <p:spPr>
          <a:xfrm>
            <a:off x="457199" y="523220"/>
            <a:ext cx="7848601" cy="543580"/>
          </a:xfrm>
          <a:prstGeom prst="rect">
            <a:avLst/>
          </a:prstGeom>
          <a:solidFill>
            <a:srgbClr val="35A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8" name="TextBox 7">
            <a:extLst>
              <a:ext uri="{FF2B5EF4-FFF2-40B4-BE49-F238E27FC236}">
                <a16:creationId xmlns:a16="http://schemas.microsoft.com/office/drawing/2014/main" id="{FE0C4B3D-FBF4-B1ED-43F9-6A5824AAB071}"/>
              </a:ext>
            </a:extLst>
          </p:cNvPr>
          <p:cNvSpPr txBox="1"/>
          <p:nvPr/>
        </p:nvSpPr>
        <p:spPr>
          <a:xfrm>
            <a:off x="457200" y="543580"/>
            <a:ext cx="7772400" cy="523220"/>
          </a:xfrm>
          <a:prstGeom prst="rect">
            <a:avLst/>
          </a:prstGeom>
          <a:noFill/>
        </p:spPr>
        <p:txBody>
          <a:bodyPr wrap="square" rtlCol="0">
            <a:spAutoFit/>
          </a:bodyPr>
          <a:lstStyle/>
          <a:p>
            <a:r>
              <a:rPr lang="en-GB" sz="2800" dirty="0">
                <a:solidFill>
                  <a:schemeClr val="bg1"/>
                </a:solidFill>
                <a:effectLst/>
                <a:latin typeface="Poppins Medium" pitchFamily="2" charset="77"/>
                <a:cs typeface="Poppins Medium" pitchFamily="2" charset="77"/>
              </a:rPr>
              <a:t>Ukraine – what's on the horizon?</a:t>
            </a:r>
          </a:p>
        </p:txBody>
      </p:sp>
    </p:spTree>
    <p:extLst>
      <p:ext uri="{BB962C8B-B14F-4D97-AF65-F5344CB8AC3E}">
        <p14:creationId xmlns:p14="http://schemas.microsoft.com/office/powerpoint/2010/main" val="46777335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F65E0B48-20BF-D13C-0D04-66AAE8796A57}"/>
              </a:ext>
            </a:extLst>
          </p:cNvPr>
          <p:cNvSpPr/>
          <p:nvPr/>
        </p:nvSpPr>
        <p:spPr>
          <a:xfrm>
            <a:off x="4156710" y="10886"/>
            <a:ext cx="8035290" cy="6858000"/>
          </a:xfrm>
          <a:custGeom>
            <a:avLst/>
            <a:gdLst/>
            <a:ahLst/>
            <a:cxnLst/>
            <a:rect l="l" t="t" r="r" b="b"/>
            <a:pathLst>
              <a:path w="8035290" h="6858000">
                <a:moveTo>
                  <a:pt x="8035192" y="0"/>
                </a:moveTo>
                <a:lnTo>
                  <a:pt x="2663912" y="0"/>
                </a:lnTo>
                <a:lnTo>
                  <a:pt x="2641502" y="18208"/>
                </a:lnTo>
                <a:lnTo>
                  <a:pt x="2598830" y="53423"/>
                </a:lnTo>
                <a:lnTo>
                  <a:pt x="2556435" y="88960"/>
                </a:lnTo>
                <a:lnTo>
                  <a:pt x="2514317" y="124814"/>
                </a:lnTo>
                <a:lnTo>
                  <a:pt x="2472479" y="160986"/>
                </a:lnTo>
                <a:lnTo>
                  <a:pt x="2430923" y="197472"/>
                </a:lnTo>
                <a:lnTo>
                  <a:pt x="2389650" y="234271"/>
                </a:lnTo>
                <a:lnTo>
                  <a:pt x="2348663" y="271382"/>
                </a:lnTo>
                <a:lnTo>
                  <a:pt x="2307962" y="308802"/>
                </a:lnTo>
                <a:lnTo>
                  <a:pt x="2267551" y="346529"/>
                </a:lnTo>
                <a:lnTo>
                  <a:pt x="2227430" y="384562"/>
                </a:lnTo>
                <a:lnTo>
                  <a:pt x="2187602" y="422899"/>
                </a:lnTo>
                <a:lnTo>
                  <a:pt x="2148068" y="461538"/>
                </a:lnTo>
                <a:lnTo>
                  <a:pt x="2108831" y="500477"/>
                </a:lnTo>
                <a:lnTo>
                  <a:pt x="2069892" y="539714"/>
                </a:lnTo>
                <a:lnTo>
                  <a:pt x="2031254" y="579247"/>
                </a:lnTo>
                <a:lnTo>
                  <a:pt x="1992917" y="619075"/>
                </a:lnTo>
                <a:lnTo>
                  <a:pt x="1954884" y="659196"/>
                </a:lnTo>
                <a:lnTo>
                  <a:pt x="1917156" y="699608"/>
                </a:lnTo>
                <a:lnTo>
                  <a:pt x="1879736" y="740308"/>
                </a:lnTo>
                <a:lnTo>
                  <a:pt x="1842626" y="781296"/>
                </a:lnTo>
                <a:lnTo>
                  <a:pt x="1805826" y="822569"/>
                </a:lnTo>
                <a:lnTo>
                  <a:pt x="1769340" y="864125"/>
                </a:lnTo>
                <a:lnTo>
                  <a:pt x="1733169" y="905963"/>
                </a:lnTo>
                <a:lnTo>
                  <a:pt x="1697314" y="948080"/>
                </a:lnTo>
                <a:lnTo>
                  <a:pt x="1661778" y="990476"/>
                </a:lnTo>
                <a:lnTo>
                  <a:pt x="1626562" y="1033147"/>
                </a:lnTo>
                <a:lnTo>
                  <a:pt x="1591669" y="1076093"/>
                </a:lnTo>
                <a:lnTo>
                  <a:pt x="1557100" y="1119310"/>
                </a:lnTo>
                <a:lnTo>
                  <a:pt x="1522857" y="1162799"/>
                </a:lnTo>
                <a:lnTo>
                  <a:pt x="1488942" y="1206556"/>
                </a:lnTo>
                <a:lnTo>
                  <a:pt x="1455357" y="1250579"/>
                </a:lnTo>
                <a:lnTo>
                  <a:pt x="1422103" y="1294868"/>
                </a:lnTo>
                <a:lnTo>
                  <a:pt x="1389182" y="1339419"/>
                </a:lnTo>
                <a:lnTo>
                  <a:pt x="1356597" y="1384232"/>
                </a:lnTo>
                <a:lnTo>
                  <a:pt x="1324349" y="1429304"/>
                </a:lnTo>
                <a:lnTo>
                  <a:pt x="1292440" y="1474633"/>
                </a:lnTo>
                <a:lnTo>
                  <a:pt x="1260872" y="1520218"/>
                </a:lnTo>
                <a:lnTo>
                  <a:pt x="1229647" y="1566057"/>
                </a:lnTo>
                <a:lnTo>
                  <a:pt x="1198766" y="1612148"/>
                </a:lnTo>
                <a:lnTo>
                  <a:pt x="1168232" y="1658489"/>
                </a:lnTo>
                <a:lnTo>
                  <a:pt x="1138046" y="1705078"/>
                </a:lnTo>
                <a:lnTo>
                  <a:pt x="1108210" y="1751913"/>
                </a:lnTo>
                <a:lnTo>
                  <a:pt x="1078725" y="1798993"/>
                </a:lnTo>
                <a:lnTo>
                  <a:pt x="1049595" y="1846315"/>
                </a:lnTo>
                <a:lnTo>
                  <a:pt x="1020821" y="1893879"/>
                </a:lnTo>
                <a:lnTo>
                  <a:pt x="992404" y="1941681"/>
                </a:lnTo>
                <a:lnTo>
                  <a:pt x="964346" y="1989720"/>
                </a:lnTo>
                <a:lnTo>
                  <a:pt x="936650" y="2037995"/>
                </a:lnTo>
                <a:lnTo>
                  <a:pt x="909316" y="2086502"/>
                </a:lnTo>
                <a:lnTo>
                  <a:pt x="882348" y="2135242"/>
                </a:lnTo>
                <a:lnTo>
                  <a:pt x="855746" y="2184211"/>
                </a:lnTo>
                <a:lnTo>
                  <a:pt x="829513" y="2233408"/>
                </a:lnTo>
                <a:lnTo>
                  <a:pt x="803651" y="2282831"/>
                </a:lnTo>
                <a:lnTo>
                  <a:pt x="778161" y="2332478"/>
                </a:lnTo>
                <a:lnTo>
                  <a:pt x="753045" y="2382347"/>
                </a:lnTo>
                <a:lnTo>
                  <a:pt x="728305" y="2432437"/>
                </a:lnTo>
                <a:lnTo>
                  <a:pt x="703943" y="2482745"/>
                </a:lnTo>
                <a:lnTo>
                  <a:pt x="679961" y="2533270"/>
                </a:lnTo>
                <a:lnTo>
                  <a:pt x="656360" y="2584010"/>
                </a:lnTo>
                <a:lnTo>
                  <a:pt x="633143" y="2634963"/>
                </a:lnTo>
                <a:lnTo>
                  <a:pt x="610312" y="2686126"/>
                </a:lnTo>
                <a:lnTo>
                  <a:pt x="587867" y="2737500"/>
                </a:lnTo>
                <a:lnTo>
                  <a:pt x="565811" y="2789080"/>
                </a:lnTo>
                <a:lnTo>
                  <a:pt x="544147" y="2840867"/>
                </a:lnTo>
                <a:lnTo>
                  <a:pt x="522875" y="2892856"/>
                </a:lnTo>
                <a:lnTo>
                  <a:pt x="501998" y="2945048"/>
                </a:lnTo>
                <a:lnTo>
                  <a:pt x="481517" y="2997440"/>
                </a:lnTo>
                <a:lnTo>
                  <a:pt x="461434" y="3050030"/>
                </a:lnTo>
                <a:lnTo>
                  <a:pt x="441752" y="3102817"/>
                </a:lnTo>
                <a:lnTo>
                  <a:pt x="422471" y="3155797"/>
                </a:lnTo>
                <a:lnTo>
                  <a:pt x="403595" y="3208971"/>
                </a:lnTo>
                <a:lnTo>
                  <a:pt x="385124" y="3262335"/>
                </a:lnTo>
                <a:lnTo>
                  <a:pt x="367060" y="3315888"/>
                </a:lnTo>
                <a:lnTo>
                  <a:pt x="349407" y="3369628"/>
                </a:lnTo>
                <a:lnTo>
                  <a:pt x="332164" y="3423554"/>
                </a:lnTo>
                <a:lnTo>
                  <a:pt x="315334" y="3477662"/>
                </a:lnTo>
                <a:lnTo>
                  <a:pt x="298920" y="3531952"/>
                </a:lnTo>
                <a:lnTo>
                  <a:pt x="282922" y="3586422"/>
                </a:lnTo>
                <a:lnTo>
                  <a:pt x="267343" y="3641070"/>
                </a:lnTo>
                <a:lnTo>
                  <a:pt x="252185" y="3695894"/>
                </a:lnTo>
                <a:lnTo>
                  <a:pt x="237448" y="3750891"/>
                </a:lnTo>
                <a:lnTo>
                  <a:pt x="223137" y="3806061"/>
                </a:lnTo>
                <a:lnTo>
                  <a:pt x="209251" y="3861401"/>
                </a:lnTo>
                <a:lnTo>
                  <a:pt x="195793" y="3916910"/>
                </a:lnTo>
                <a:lnTo>
                  <a:pt x="182765" y="3972586"/>
                </a:lnTo>
                <a:lnTo>
                  <a:pt x="170168" y="4028426"/>
                </a:lnTo>
                <a:lnTo>
                  <a:pt x="158006" y="4084429"/>
                </a:lnTo>
                <a:lnTo>
                  <a:pt x="146278" y="4140593"/>
                </a:lnTo>
                <a:lnTo>
                  <a:pt x="134988" y="4196917"/>
                </a:lnTo>
                <a:lnTo>
                  <a:pt x="124136" y="4253398"/>
                </a:lnTo>
                <a:lnTo>
                  <a:pt x="113726" y="4310035"/>
                </a:lnTo>
                <a:lnTo>
                  <a:pt x="103758" y="4366825"/>
                </a:lnTo>
                <a:lnTo>
                  <a:pt x="94235" y="4423767"/>
                </a:lnTo>
                <a:lnTo>
                  <a:pt x="85159" y="4480859"/>
                </a:lnTo>
                <a:lnTo>
                  <a:pt x="76531" y="4538099"/>
                </a:lnTo>
                <a:lnTo>
                  <a:pt x="68353" y="4595486"/>
                </a:lnTo>
                <a:lnTo>
                  <a:pt x="60627" y="4653017"/>
                </a:lnTo>
                <a:lnTo>
                  <a:pt x="53355" y="4710690"/>
                </a:lnTo>
                <a:lnTo>
                  <a:pt x="46538" y="4768505"/>
                </a:lnTo>
                <a:lnTo>
                  <a:pt x="40180" y="4826458"/>
                </a:lnTo>
                <a:lnTo>
                  <a:pt x="34280" y="4884548"/>
                </a:lnTo>
                <a:lnTo>
                  <a:pt x="28842" y="4942773"/>
                </a:lnTo>
                <a:lnTo>
                  <a:pt x="23867" y="5001132"/>
                </a:lnTo>
                <a:lnTo>
                  <a:pt x="19357" y="5059622"/>
                </a:lnTo>
                <a:lnTo>
                  <a:pt x="15314" y="5118242"/>
                </a:lnTo>
                <a:lnTo>
                  <a:pt x="11740" y="5176989"/>
                </a:lnTo>
                <a:lnTo>
                  <a:pt x="8636" y="5235863"/>
                </a:lnTo>
                <a:lnTo>
                  <a:pt x="6005" y="5294860"/>
                </a:lnTo>
                <a:lnTo>
                  <a:pt x="3848" y="5353980"/>
                </a:lnTo>
                <a:lnTo>
                  <a:pt x="2167" y="5413220"/>
                </a:lnTo>
                <a:lnTo>
                  <a:pt x="964" y="5472578"/>
                </a:lnTo>
                <a:lnTo>
                  <a:pt x="241" y="5532053"/>
                </a:lnTo>
                <a:lnTo>
                  <a:pt x="0" y="5591643"/>
                </a:lnTo>
                <a:lnTo>
                  <a:pt x="241" y="5651233"/>
                </a:lnTo>
                <a:lnTo>
                  <a:pt x="964" y="5710709"/>
                </a:lnTo>
                <a:lnTo>
                  <a:pt x="2167" y="5770067"/>
                </a:lnTo>
                <a:lnTo>
                  <a:pt x="3848" y="5829308"/>
                </a:lnTo>
                <a:lnTo>
                  <a:pt x="6005" y="5888427"/>
                </a:lnTo>
                <a:lnTo>
                  <a:pt x="8636" y="5947425"/>
                </a:lnTo>
                <a:lnTo>
                  <a:pt x="11740" y="6006299"/>
                </a:lnTo>
                <a:lnTo>
                  <a:pt x="15314" y="6065046"/>
                </a:lnTo>
                <a:lnTo>
                  <a:pt x="19357" y="6123666"/>
                </a:lnTo>
                <a:lnTo>
                  <a:pt x="23867" y="6182156"/>
                </a:lnTo>
                <a:lnTo>
                  <a:pt x="28842" y="6240515"/>
                </a:lnTo>
                <a:lnTo>
                  <a:pt x="34280" y="6298741"/>
                </a:lnTo>
                <a:lnTo>
                  <a:pt x="40180" y="6356831"/>
                </a:lnTo>
                <a:lnTo>
                  <a:pt x="46538" y="6414784"/>
                </a:lnTo>
                <a:lnTo>
                  <a:pt x="53355" y="6472599"/>
                </a:lnTo>
                <a:lnTo>
                  <a:pt x="60627" y="6530272"/>
                </a:lnTo>
                <a:lnTo>
                  <a:pt x="68353" y="6587803"/>
                </a:lnTo>
                <a:lnTo>
                  <a:pt x="76531" y="6645190"/>
                </a:lnTo>
                <a:lnTo>
                  <a:pt x="85159" y="6702431"/>
                </a:lnTo>
                <a:lnTo>
                  <a:pt x="94235" y="6759523"/>
                </a:lnTo>
                <a:lnTo>
                  <a:pt x="103758" y="6816465"/>
                </a:lnTo>
                <a:lnTo>
                  <a:pt x="111048" y="6858000"/>
                </a:lnTo>
                <a:lnTo>
                  <a:pt x="8035192" y="6858000"/>
                </a:lnTo>
                <a:lnTo>
                  <a:pt x="8035192" y="0"/>
                </a:lnTo>
                <a:close/>
              </a:path>
            </a:pathLst>
          </a:custGeom>
          <a:solidFill>
            <a:srgbClr val="FEF2D5"/>
          </a:solidFill>
        </p:spPr>
        <p:txBody>
          <a:bodyPr wrap="square" lIns="0" tIns="0" rIns="0" bIns="0" rtlCol="0"/>
          <a:lstStyle/>
          <a:p>
            <a:pPr algn="l" rtl="0"/>
            <a:endParaRPr/>
          </a:p>
        </p:txBody>
      </p:sp>
      <p:sp>
        <p:nvSpPr>
          <p:cNvPr id="7" name="TextBox 6">
            <a:extLst>
              <a:ext uri="{FF2B5EF4-FFF2-40B4-BE49-F238E27FC236}">
                <a16:creationId xmlns:a16="http://schemas.microsoft.com/office/drawing/2014/main" id="{5FAC27F5-715B-7D49-68B0-4691C4B15850}"/>
              </a:ext>
            </a:extLst>
          </p:cNvPr>
          <p:cNvSpPr txBox="1"/>
          <p:nvPr/>
        </p:nvSpPr>
        <p:spPr>
          <a:xfrm>
            <a:off x="519830" y="440353"/>
            <a:ext cx="10697482" cy="707886"/>
          </a:xfrm>
          <a:prstGeom prst="rect">
            <a:avLst/>
          </a:prstGeom>
          <a:noFill/>
        </p:spPr>
        <p:txBody>
          <a:bodyPr wrap="square" lIns="91440" tIns="45720" rIns="91440" bIns="45720" rtlCol="0" anchor="t">
            <a:spAutoFit/>
          </a:bodyPr>
          <a:lstStyle/>
          <a:p>
            <a:r>
              <a:rPr lang="en-US" sz="4000" dirty="0">
                <a:solidFill>
                  <a:srgbClr val="2A206F"/>
                </a:solidFill>
                <a:latin typeface="Poppins"/>
                <a:cs typeface="Poppins"/>
              </a:rPr>
              <a:t>Some sources of info, research, </a:t>
            </a:r>
            <a:r>
              <a:rPr lang="en-US" sz="4000" dirty="0">
                <a:solidFill>
                  <a:srgbClr val="2A206F"/>
                </a:solidFill>
                <a:effectLst/>
                <a:latin typeface="Poppins"/>
                <a:cs typeface="Poppins"/>
              </a:rPr>
              <a:t>and</a:t>
            </a:r>
            <a:r>
              <a:rPr lang="en-US" sz="4000" dirty="0">
                <a:solidFill>
                  <a:srgbClr val="2A206F"/>
                </a:solidFill>
                <a:latin typeface="Poppins"/>
                <a:cs typeface="Poppins"/>
              </a:rPr>
              <a:t> data</a:t>
            </a:r>
            <a:endParaRPr lang="en-US" dirty="0"/>
          </a:p>
        </p:txBody>
      </p:sp>
      <p:sp>
        <p:nvSpPr>
          <p:cNvPr id="2" name="TextBox 1">
            <a:extLst>
              <a:ext uri="{FF2B5EF4-FFF2-40B4-BE49-F238E27FC236}">
                <a16:creationId xmlns:a16="http://schemas.microsoft.com/office/drawing/2014/main" id="{245C0409-0A86-9DE2-4E67-2D7527CA10BE}"/>
              </a:ext>
            </a:extLst>
          </p:cNvPr>
          <p:cNvSpPr txBox="1"/>
          <p:nvPr/>
        </p:nvSpPr>
        <p:spPr>
          <a:xfrm>
            <a:off x="616473" y="1506094"/>
            <a:ext cx="1094716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rgbClr val="2A206F"/>
                </a:solidFill>
                <a:latin typeface="Poppins"/>
                <a:cs typeface="Poppins"/>
              </a:rPr>
              <a:t>What kinds of questions do you ask of it?</a:t>
            </a:r>
            <a:r>
              <a:rPr lang="en-US" b="1" dirty="0">
                <a:solidFill>
                  <a:srgbClr val="2A206F"/>
                </a:solidFill>
                <a:latin typeface="Poppins"/>
                <a:cs typeface="Poppins"/>
              </a:rPr>
              <a:t> </a:t>
            </a:r>
          </a:p>
        </p:txBody>
      </p:sp>
      <p:graphicFrame>
        <p:nvGraphicFramePr>
          <p:cNvPr id="4" name="Table 3">
            <a:extLst>
              <a:ext uri="{FF2B5EF4-FFF2-40B4-BE49-F238E27FC236}">
                <a16:creationId xmlns:a16="http://schemas.microsoft.com/office/drawing/2014/main" id="{F1C3B770-6F5C-2BB5-AD3C-E4367A1B40F0}"/>
              </a:ext>
            </a:extLst>
          </p:cNvPr>
          <p:cNvGraphicFramePr>
            <a:graphicFrameLocks noGrp="1"/>
          </p:cNvGraphicFramePr>
          <p:nvPr/>
        </p:nvGraphicFramePr>
        <p:xfrm>
          <a:off x="661358" y="2185358"/>
          <a:ext cx="10924311" cy="4389120"/>
        </p:xfrm>
        <a:graphic>
          <a:graphicData uri="http://schemas.openxmlformats.org/drawingml/2006/table">
            <a:tbl>
              <a:tblPr firstRow="1" firstCol="1" bandRow="1">
                <a:tableStyleId>{5C22544A-7EE6-4342-B048-85BDC9FD1C3A}</a:tableStyleId>
              </a:tblPr>
              <a:tblGrid>
                <a:gridCol w="1543837">
                  <a:extLst>
                    <a:ext uri="{9D8B030D-6E8A-4147-A177-3AD203B41FA5}">
                      <a16:colId xmlns:a16="http://schemas.microsoft.com/office/drawing/2014/main" val="3884868235"/>
                    </a:ext>
                  </a:extLst>
                </a:gridCol>
                <a:gridCol w="2628194">
                  <a:extLst>
                    <a:ext uri="{9D8B030D-6E8A-4147-A177-3AD203B41FA5}">
                      <a16:colId xmlns:a16="http://schemas.microsoft.com/office/drawing/2014/main" val="3087874411"/>
                    </a:ext>
                  </a:extLst>
                </a:gridCol>
                <a:gridCol w="3353222">
                  <a:extLst>
                    <a:ext uri="{9D8B030D-6E8A-4147-A177-3AD203B41FA5}">
                      <a16:colId xmlns:a16="http://schemas.microsoft.com/office/drawing/2014/main" val="643883529"/>
                    </a:ext>
                  </a:extLst>
                </a:gridCol>
                <a:gridCol w="3399058">
                  <a:extLst>
                    <a:ext uri="{9D8B030D-6E8A-4147-A177-3AD203B41FA5}">
                      <a16:colId xmlns:a16="http://schemas.microsoft.com/office/drawing/2014/main" val="4101477745"/>
                    </a:ext>
                  </a:extLst>
                </a:gridCol>
              </a:tblGrid>
              <a:tr h="169623">
                <a:tc>
                  <a:txBody>
                    <a:bodyPr/>
                    <a:lstStyle/>
                    <a:p>
                      <a:pPr algn="ctr"/>
                      <a:endParaRPr lang="en-US" sz="1800" kern="100" dirty="0">
                        <a:solidFill>
                          <a:schemeClr val="bg1"/>
                        </a:solidFill>
                        <a:effectLst/>
                        <a:latin typeface="Poppins"/>
                        <a:ea typeface="Calibri" panose="020F0502020204030204" pitchFamily="34" charset="0"/>
                        <a:cs typeface="Times New Roman"/>
                      </a:endParaRPr>
                    </a:p>
                    <a:p>
                      <a:pPr lvl="0" algn="ctr">
                        <a:buNone/>
                      </a:pPr>
                      <a:endParaRPr lang="en-US" sz="1800" kern="100" dirty="0">
                        <a:solidFill>
                          <a:schemeClr val="bg1"/>
                        </a:solidFill>
                        <a:effectLst/>
                        <a:latin typeface="Poppins"/>
                        <a:ea typeface="Calibri" panose="020F0502020204030204" pitchFamily="34" charset="0"/>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50000"/>
                      </a:schemeClr>
                    </a:solidFill>
                  </a:tcPr>
                </a:tc>
                <a:tc>
                  <a:txBody>
                    <a:bodyPr/>
                    <a:lstStyle/>
                    <a:p>
                      <a:pPr lvl="0" algn="ctr">
                        <a:buNone/>
                      </a:pPr>
                      <a:r>
                        <a:rPr lang="en-US" sz="1800" b="1" kern="100" dirty="0">
                          <a:solidFill>
                            <a:schemeClr val="bg1"/>
                          </a:solidFill>
                          <a:effectLst/>
                          <a:latin typeface="Poppins"/>
                          <a:ea typeface="Calibri" panose="020F0502020204030204" pitchFamily="34" charset="0"/>
                          <a:cs typeface="Times New Roman"/>
                        </a:rPr>
                        <a:t>Local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50000"/>
                      </a:schemeClr>
                    </a:solidFill>
                  </a:tcPr>
                </a:tc>
                <a:tc>
                  <a:txBody>
                    <a:bodyPr/>
                    <a:lstStyle/>
                    <a:p>
                      <a:pPr algn="ctr"/>
                      <a:r>
                        <a:rPr lang="en-US" sz="1800" b="1" kern="100" dirty="0">
                          <a:solidFill>
                            <a:schemeClr val="bg1"/>
                          </a:solidFill>
                          <a:effectLst/>
                          <a:latin typeface="Poppins"/>
                          <a:ea typeface="Calibri" panose="020F0502020204030204" pitchFamily="34" charset="0"/>
                          <a:cs typeface="Times New Roman"/>
                        </a:rPr>
                        <a:t>UK</a:t>
                      </a:r>
                      <a:endParaRPr lang="en-US" sz="1800" kern="100">
                        <a:solidFill>
                          <a:schemeClr val="bg1"/>
                        </a:solidFill>
                        <a:effectLst/>
                        <a:latin typeface="Poppins"/>
                        <a:ea typeface="Calibri" panose="020F0502020204030204" pitchFamily="34" charset="0"/>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50000"/>
                      </a:schemeClr>
                    </a:solidFill>
                  </a:tcPr>
                </a:tc>
                <a:tc>
                  <a:txBody>
                    <a:bodyPr/>
                    <a:lstStyle/>
                    <a:p>
                      <a:pPr algn="ctr"/>
                      <a:r>
                        <a:rPr lang="en-US" sz="1800" b="1" kern="100" dirty="0">
                          <a:solidFill>
                            <a:schemeClr val="bg1"/>
                          </a:solidFill>
                          <a:effectLst/>
                          <a:latin typeface="Poppins"/>
                          <a:ea typeface="Calibri" panose="020F0502020204030204" pitchFamily="34" charset="0"/>
                          <a:cs typeface="Times New Roman"/>
                        </a:rPr>
                        <a:t>Global</a:t>
                      </a:r>
                      <a:endParaRPr lang="en-US" sz="1800" kern="100">
                        <a:solidFill>
                          <a:schemeClr val="bg1"/>
                        </a:solidFill>
                        <a:effectLst/>
                        <a:latin typeface="Poppins"/>
                        <a:ea typeface="Calibri" panose="020F0502020204030204" pitchFamily="34" charset="0"/>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50000"/>
                      </a:schemeClr>
                    </a:solidFill>
                  </a:tcPr>
                </a:tc>
                <a:extLst>
                  <a:ext uri="{0D108BD9-81ED-4DB2-BD59-A6C34878D82A}">
                    <a16:rowId xmlns:a16="http://schemas.microsoft.com/office/drawing/2014/main" val="1171510969"/>
                  </a:ext>
                </a:extLst>
              </a:tr>
              <a:tr h="0">
                <a:tc>
                  <a:txBody>
                    <a:bodyPr/>
                    <a:lstStyle/>
                    <a:p>
                      <a:pPr algn="ctr"/>
                      <a:r>
                        <a:rPr lang="en-US" sz="1800" b="1" kern="100" dirty="0">
                          <a:solidFill>
                            <a:schemeClr val="bg1"/>
                          </a:solidFill>
                          <a:effectLst/>
                          <a:latin typeface="Poppins"/>
                          <a:ea typeface="Calibri" panose="020F0502020204030204" pitchFamily="34" charset="0"/>
                          <a:cs typeface="Times New Roman"/>
                        </a:rPr>
                        <a:t>Data and trends</a:t>
                      </a:r>
                      <a:endParaRPr lang="en-US" sz="1800" kern="100" dirty="0">
                        <a:solidFill>
                          <a:schemeClr val="bg1"/>
                        </a:solidFill>
                        <a:effectLst/>
                        <a:latin typeface="Poppins"/>
                        <a:ea typeface="Calibri" panose="020F0502020204030204" pitchFamily="34" charset="0"/>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50000"/>
                      </a:schemeClr>
                    </a:solidFill>
                  </a:tcPr>
                </a:tc>
                <a:tc>
                  <a:txBody>
                    <a:bodyPr/>
                    <a:lstStyle/>
                    <a:p>
                      <a:pPr algn="ctr"/>
                      <a:endParaRPr lang="en-US" sz="1800" kern="100" dirty="0">
                        <a:solidFill>
                          <a:srgbClr val="2A206F"/>
                        </a:solidFill>
                        <a:effectLst/>
                        <a:latin typeface="Poppins"/>
                        <a:ea typeface="Calibri" panose="020F0502020204030204" pitchFamily="34" charset="0"/>
                        <a:cs typeface="Times New Roman"/>
                      </a:endParaRPr>
                    </a:p>
                    <a:p>
                      <a:pPr lvl="0" algn="ctr">
                        <a:buNone/>
                      </a:pPr>
                      <a:r>
                        <a:rPr lang="en-US" sz="1800" b="1" kern="100" dirty="0">
                          <a:solidFill>
                            <a:srgbClr val="2A206F"/>
                          </a:solidFill>
                          <a:effectLst/>
                          <a:latin typeface="Poppins"/>
                          <a:ea typeface="Calibri" panose="020F0502020204030204" pitchFamily="34" charset="0"/>
                          <a:cs typeface="Times New Roman"/>
                        </a:rPr>
                        <a:t>How many people are relevant to my project?</a:t>
                      </a:r>
                    </a:p>
                    <a:p>
                      <a:pPr lvl="0" algn="ctr">
                        <a:buNone/>
                      </a:pPr>
                      <a:endParaRPr lang="en-US" sz="1800" kern="100" dirty="0">
                        <a:solidFill>
                          <a:srgbClr val="2A206F"/>
                        </a:solidFill>
                        <a:effectLst/>
                        <a:latin typeface="Poppins"/>
                        <a:ea typeface="Calibri" panose="020F0502020204030204" pitchFamily="34" charset="0"/>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800" kern="100" dirty="0">
                          <a:solidFill>
                            <a:srgbClr val="2A206F"/>
                          </a:solidFill>
                          <a:effectLst/>
                          <a:latin typeface="Poppins"/>
                          <a:ea typeface="Calibri" panose="020F0502020204030204" pitchFamily="34" charset="0"/>
                          <a:cs typeface="Times New Roman"/>
                        </a:rPr>
                        <a:t>What are the national trends for this group?</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800" u="none" kern="100" dirty="0">
                          <a:solidFill>
                            <a:srgbClr val="2A206F"/>
                          </a:solidFill>
                          <a:effectLst/>
                          <a:latin typeface="Poppins"/>
                          <a:ea typeface="Calibri" panose="020F0502020204030204" pitchFamily="34" charset="0"/>
                          <a:cs typeface="Times New Roman"/>
                        </a:rPr>
                        <a:t>What's the pattern seen everywhere for this group?</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50860049"/>
                  </a:ext>
                </a:extLst>
              </a:tr>
              <a:tr h="0">
                <a:tc>
                  <a:txBody>
                    <a:bodyPr/>
                    <a:lstStyle/>
                    <a:p>
                      <a:pPr algn="ctr"/>
                      <a:r>
                        <a:rPr lang="en-US" sz="1800" b="1" kern="100" dirty="0">
                          <a:solidFill>
                            <a:schemeClr val="bg1"/>
                          </a:solidFill>
                          <a:effectLst/>
                          <a:latin typeface="Poppins"/>
                          <a:ea typeface="Calibri" panose="020F0502020204030204" pitchFamily="34" charset="0"/>
                          <a:cs typeface="Times New Roman"/>
                        </a:rPr>
                        <a:t>Policy </a:t>
                      </a:r>
                      <a:endParaRPr lang="en-US" sz="1800" kern="100" dirty="0">
                        <a:solidFill>
                          <a:schemeClr val="bg1"/>
                        </a:solidFill>
                        <a:effectLst/>
                        <a:latin typeface="Poppins"/>
                        <a:ea typeface="Calibri" panose="020F0502020204030204" pitchFamily="34" charset="0"/>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50000"/>
                      </a:schemeClr>
                    </a:solidFill>
                  </a:tcPr>
                </a:tc>
                <a:tc>
                  <a:txBody>
                    <a:bodyPr/>
                    <a:lstStyle/>
                    <a:p>
                      <a:pPr algn="ctr"/>
                      <a:endParaRPr lang="en-US" sz="1800" kern="100" dirty="0">
                        <a:solidFill>
                          <a:srgbClr val="2A206F"/>
                        </a:solidFill>
                        <a:effectLst/>
                        <a:latin typeface="Poppins"/>
                        <a:ea typeface="Calibri" panose="020F0502020204030204" pitchFamily="34" charset="0"/>
                        <a:cs typeface="Times New Roman"/>
                      </a:endParaRPr>
                    </a:p>
                    <a:p>
                      <a:pPr lvl="0" algn="ctr">
                        <a:buNone/>
                      </a:pPr>
                      <a:r>
                        <a:rPr lang="en-US" sz="1800" kern="100" dirty="0">
                          <a:solidFill>
                            <a:srgbClr val="2A206F"/>
                          </a:solidFill>
                          <a:effectLst/>
                          <a:latin typeface="Poppins"/>
                          <a:ea typeface="Calibri" panose="020F0502020204030204" pitchFamily="34" charset="0"/>
                          <a:cs typeface="Times New Roman"/>
                        </a:rPr>
                        <a:t>What local policy affects my bid?</a:t>
                      </a:r>
                    </a:p>
                    <a:p>
                      <a:pPr lvl="0" algn="ctr">
                        <a:buNone/>
                      </a:pPr>
                      <a:endParaRPr lang="en-US" sz="1800" kern="100" dirty="0">
                        <a:solidFill>
                          <a:srgbClr val="2A206F"/>
                        </a:solidFill>
                        <a:effectLst/>
                        <a:latin typeface="Poppins"/>
                        <a:ea typeface="Calibri" panose="020F0502020204030204" pitchFamily="34" charset="0"/>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800" b="1" kern="100" dirty="0">
                          <a:solidFill>
                            <a:srgbClr val="2A206F"/>
                          </a:solidFill>
                          <a:effectLst/>
                          <a:latin typeface="Poppins"/>
                          <a:ea typeface="Calibri" panose="020F0502020204030204" pitchFamily="34" charset="0"/>
                          <a:cs typeface="Times New Roman"/>
                        </a:rPr>
                        <a:t>What national policy on this topic affects people locally?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800" kern="100" dirty="0">
                          <a:solidFill>
                            <a:srgbClr val="2A206F"/>
                          </a:solidFill>
                          <a:effectLst/>
                          <a:latin typeface="Poppins"/>
                          <a:ea typeface="Calibri" panose="020F0502020204030204" pitchFamily="34" charset="0"/>
                          <a:cs typeface="Times New Roman"/>
                        </a:rPr>
                        <a:t>What do international agreements on this topic say?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45879494"/>
                  </a:ext>
                </a:extLst>
              </a:tr>
              <a:tr h="0">
                <a:tc>
                  <a:txBody>
                    <a:bodyPr/>
                    <a:lstStyle/>
                    <a:p>
                      <a:pPr algn="ctr"/>
                      <a:r>
                        <a:rPr lang="en-US" sz="1800" b="1" kern="100" dirty="0">
                          <a:solidFill>
                            <a:schemeClr val="bg1"/>
                          </a:solidFill>
                          <a:effectLst/>
                          <a:latin typeface="Poppins"/>
                          <a:ea typeface="Calibri" panose="020F0502020204030204" pitchFamily="34" charset="0"/>
                          <a:cs typeface="Times New Roman"/>
                        </a:rPr>
                        <a:t>Research</a:t>
                      </a:r>
                      <a:endParaRPr lang="en-US" sz="1800" kern="100" dirty="0">
                        <a:solidFill>
                          <a:schemeClr val="bg1"/>
                        </a:solidFill>
                        <a:effectLst/>
                        <a:latin typeface="Poppins"/>
                        <a:ea typeface="Calibri" panose="020F0502020204030204" pitchFamily="34" charset="0"/>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50000"/>
                      </a:schemeClr>
                    </a:solidFill>
                  </a:tcPr>
                </a:tc>
                <a:tc>
                  <a:txBody>
                    <a:bodyPr/>
                    <a:lstStyle/>
                    <a:p>
                      <a:pPr algn="ctr"/>
                      <a:endParaRPr lang="en-US" sz="1800" u="sng" kern="100" dirty="0">
                        <a:solidFill>
                          <a:srgbClr val="2A206F"/>
                        </a:solidFill>
                        <a:effectLst/>
                        <a:latin typeface="Poppins"/>
                        <a:ea typeface="Calibri" panose="020F0502020204030204" pitchFamily="34" charset="0"/>
                        <a:cs typeface="Times New Roman"/>
                      </a:endParaRPr>
                    </a:p>
                    <a:p>
                      <a:pPr lvl="0" algn="ctr">
                        <a:buNone/>
                      </a:pPr>
                      <a:r>
                        <a:rPr lang="en-US" sz="1800" u="none" kern="100" dirty="0">
                          <a:solidFill>
                            <a:srgbClr val="2A206F"/>
                          </a:solidFill>
                          <a:effectLst/>
                          <a:latin typeface="Poppins"/>
                          <a:ea typeface="Calibri" panose="020F0502020204030204" pitchFamily="34" charset="0"/>
                          <a:cs typeface="Times New Roman"/>
                        </a:rPr>
                        <a:t>What local research has been done on this topic?</a:t>
                      </a:r>
                    </a:p>
                    <a:p>
                      <a:pPr lvl="0" algn="ctr">
                        <a:buNone/>
                      </a:pPr>
                      <a:endParaRPr lang="en-US" sz="1800" u="sng" kern="100" dirty="0">
                        <a:solidFill>
                          <a:srgbClr val="2A206F"/>
                        </a:solidFill>
                        <a:effectLst/>
                        <a:latin typeface="Poppins"/>
                        <a:ea typeface="Calibri" panose="020F0502020204030204" pitchFamily="34" charset="0"/>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800" b="1" kern="100" dirty="0">
                          <a:solidFill>
                            <a:srgbClr val="2A206F"/>
                          </a:solidFill>
                          <a:effectLst/>
                          <a:latin typeface="Poppins"/>
                          <a:ea typeface="Calibri" panose="020F0502020204030204" pitchFamily="34" charset="0"/>
                          <a:cs typeface="Times New Roman"/>
                        </a:rPr>
                        <a:t>What national research evidence supports what we are doing?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800" kern="100" dirty="0">
                          <a:solidFill>
                            <a:srgbClr val="2A206F"/>
                          </a:solidFill>
                          <a:effectLst/>
                          <a:latin typeface="Poppins"/>
                          <a:ea typeface="Calibri" panose="020F0502020204030204" pitchFamily="34" charset="0"/>
                          <a:cs typeface="Times New Roman"/>
                        </a:rPr>
                        <a:t>What are the well-established understandings of this topic/need across boundaries?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67291598"/>
                  </a:ext>
                </a:extLst>
              </a:tr>
            </a:tbl>
          </a:graphicData>
        </a:graphic>
      </p:graphicFrame>
    </p:spTree>
    <p:extLst>
      <p:ext uri="{BB962C8B-B14F-4D97-AF65-F5344CB8AC3E}">
        <p14:creationId xmlns:p14="http://schemas.microsoft.com/office/powerpoint/2010/main" val="247287084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bg object 16">
            <a:extLst>
              <a:ext uri="{FF2B5EF4-FFF2-40B4-BE49-F238E27FC236}">
                <a16:creationId xmlns:a16="http://schemas.microsoft.com/office/drawing/2014/main" id="{B8A42815-2363-2BD2-849B-4641C6C8157E}"/>
              </a:ext>
            </a:extLst>
          </p:cNvPr>
          <p:cNvSpPr/>
          <p:nvPr/>
        </p:nvSpPr>
        <p:spPr>
          <a:xfrm>
            <a:off x="0" y="3313"/>
            <a:ext cx="12193270" cy="6858000"/>
          </a:xfrm>
          <a:custGeom>
            <a:avLst/>
            <a:gdLst/>
            <a:ahLst/>
            <a:cxnLst/>
            <a:rect l="l" t="t" r="r" b="b"/>
            <a:pathLst>
              <a:path w="12193270" h="6858000">
                <a:moveTo>
                  <a:pt x="12193206" y="0"/>
                </a:moveTo>
                <a:lnTo>
                  <a:pt x="0" y="0"/>
                </a:lnTo>
                <a:lnTo>
                  <a:pt x="0" y="6858000"/>
                </a:lnTo>
                <a:lnTo>
                  <a:pt x="12193206" y="6858000"/>
                </a:lnTo>
                <a:lnTo>
                  <a:pt x="12193206" y="0"/>
                </a:lnTo>
                <a:close/>
              </a:path>
            </a:pathLst>
          </a:custGeom>
          <a:solidFill>
            <a:srgbClr val="FEF2D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2" name="Picture 11" descr="Shape, circle&#10;&#10;Description automatically generated">
            <a:extLst>
              <a:ext uri="{FF2B5EF4-FFF2-40B4-BE49-F238E27FC236}">
                <a16:creationId xmlns:a16="http://schemas.microsoft.com/office/drawing/2014/main" id="{5256A3BF-3041-E69F-557B-6E4EC071E4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6626"/>
            <a:ext cx="12191999" cy="6861313"/>
          </a:xfrm>
          <a:prstGeom prst="rect">
            <a:avLst/>
          </a:prstGeom>
        </p:spPr>
      </p:pic>
      <p:pic>
        <p:nvPicPr>
          <p:cNvPr id="7" name="Picture 6" descr="A picture containing logo&#10;&#10;Description automatically generated">
            <a:extLst>
              <a:ext uri="{FF2B5EF4-FFF2-40B4-BE49-F238E27FC236}">
                <a16:creationId xmlns:a16="http://schemas.microsoft.com/office/drawing/2014/main" id="{6A533980-F2B7-3EEF-7609-D5EFD685CB5C}"/>
              </a:ext>
            </a:extLst>
          </p:cNvPr>
          <p:cNvPicPr>
            <a:picLocks noChangeAspect="1"/>
          </p:cNvPicPr>
          <p:nvPr/>
        </p:nvPicPr>
        <p:blipFill rotWithShape="1">
          <a:blip r:embed="rId3">
            <a:extLst>
              <a:ext uri="{28A0092B-C50C-407E-A947-70E740481C1C}">
                <a14:useLocalDpi xmlns:a14="http://schemas.microsoft.com/office/drawing/2010/main" val="0"/>
              </a:ext>
            </a:extLst>
          </a:blip>
          <a:srcRect l="3846" t="2655" r="4557" b="17699"/>
          <a:stretch/>
        </p:blipFill>
        <p:spPr>
          <a:xfrm>
            <a:off x="9296400" y="5638800"/>
            <a:ext cx="2478966" cy="780688"/>
          </a:xfrm>
          <a:prstGeom prst="rect">
            <a:avLst/>
          </a:prstGeom>
        </p:spPr>
      </p:pic>
      <p:sp>
        <p:nvSpPr>
          <p:cNvPr id="2" name="TextBox 1">
            <a:extLst>
              <a:ext uri="{FF2B5EF4-FFF2-40B4-BE49-F238E27FC236}">
                <a16:creationId xmlns:a16="http://schemas.microsoft.com/office/drawing/2014/main" id="{C5B474ED-4771-D52C-6D18-307306A34B1A}"/>
              </a:ext>
            </a:extLst>
          </p:cNvPr>
          <p:cNvSpPr txBox="1"/>
          <p:nvPr/>
        </p:nvSpPr>
        <p:spPr>
          <a:xfrm>
            <a:off x="457200" y="2057400"/>
            <a:ext cx="9753600" cy="1569660"/>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GB" sz="4800" b="0" i="0" u="none" strike="noStrike" kern="0" cap="none" spc="0" normalizeH="0" baseline="0" noProof="0" dirty="0">
                <a:ln>
                  <a:noFill/>
                </a:ln>
                <a:solidFill>
                  <a:srgbClr val="2A206F"/>
                </a:solidFill>
                <a:effectLst/>
                <a:uLnTx/>
                <a:uFillTx/>
                <a:latin typeface="Poppins"/>
                <a:cs typeface="Poppins"/>
              </a:rPr>
              <a:t>What do funders actually look for?</a:t>
            </a:r>
          </a:p>
        </p:txBody>
      </p:sp>
    </p:spTree>
    <p:extLst>
      <p:ext uri="{BB962C8B-B14F-4D97-AF65-F5344CB8AC3E}">
        <p14:creationId xmlns:p14="http://schemas.microsoft.com/office/powerpoint/2010/main" val="352392663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93">
            <a:extLst>
              <a:ext uri="{FF2B5EF4-FFF2-40B4-BE49-F238E27FC236}">
                <a16:creationId xmlns:a16="http://schemas.microsoft.com/office/drawing/2014/main" id="{0B382AE7-6C02-09A2-78DF-FDC6DCBD5F56}"/>
              </a:ext>
            </a:extLst>
          </p:cNvPr>
          <p:cNvSpPr txBox="1">
            <a:spLocks/>
          </p:cNvSpPr>
          <p:nvPr/>
        </p:nvSpPr>
        <p:spPr>
          <a:xfrm>
            <a:off x="745631" y="2010350"/>
            <a:ext cx="7016612" cy="582751"/>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a:ln>
                <a:noFill/>
              </a:ln>
              <a:solidFill>
                <a:prstClr val="black"/>
              </a:solidFill>
              <a:effectLst/>
              <a:uLnTx/>
              <a:uFillTx/>
              <a:latin typeface="Calibri Light" panose="020F0302020204030204"/>
              <a:ea typeface="+mj-ea"/>
              <a:cs typeface="+mj-cs"/>
            </a:endParaRPr>
          </a:p>
        </p:txBody>
      </p:sp>
      <p:sp>
        <p:nvSpPr>
          <p:cNvPr id="2" name="Title 93">
            <a:extLst>
              <a:ext uri="{FF2B5EF4-FFF2-40B4-BE49-F238E27FC236}">
                <a16:creationId xmlns:a16="http://schemas.microsoft.com/office/drawing/2014/main" id="{B701E742-5951-6130-69FC-2A3ADC80AAB5}"/>
              </a:ext>
            </a:extLst>
          </p:cNvPr>
          <p:cNvSpPr txBox="1">
            <a:spLocks/>
          </p:cNvSpPr>
          <p:nvPr/>
        </p:nvSpPr>
        <p:spPr>
          <a:xfrm>
            <a:off x="-7343586" y="2909486"/>
            <a:ext cx="10943459" cy="8386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srgbClr val="44546A"/>
              </a:solidFill>
              <a:effectLst/>
              <a:uLnTx/>
              <a:uFillTx/>
              <a:latin typeface="Calibri" panose="020F0502020204030204"/>
              <a:ea typeface="+mj-ea"/>
              <a:cs typeface="Arial" panose="020B060402020202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srgbClr val="44546A"/>
                </a:solidFill>
                <a:effectLst/>
                <a:uLnTx/>
                <a:uFillTx/>
                <a:latin typeface="Calibri" panose="020F0502020204030204"/>
                <a:ea typeface="+mj-ea"/>
                <a:cs typeface="Arial" panose="020B0604020202020204" pitchFamily="34" charset="0"/>
              </a:rPr>
              <a:t> </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black"/>
              </a:solidFill>
              <a:effectLst/>
              <a:uLnTx/>
              <a:uFillTx/>
              <a:latin typeface="Calibri" panose="020F0502020204030204"/>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Calibri" panose="020F0502020204030204"/>
                <a:ea typeface="+mj-ea"/>
                <a:cs typeface="+mj-cs"/>
              </a:rPr>
              <a:t> </a:t>
            </a:r>
          </a:p>
        </p:txBody>
      </p:sp>
      <p:sp>
        <p:nvSpPr>
          <p:cNvPr id="7" name="Title 93">
            <a:extLst>
              <a:ext uri="{FF2B5EF4-FFF2-40B4-BE49-F238E27FC236}">
                <a16:creationId xmlns:a16="http://schemas.microsoft.com/office/drawing/2014/main" id="{7E6DE91D-7EA6-3D72-2001-61F4CB4C1DE3}"/>
              </a:ext>
            </a:extLst>
          </p:cNvPr>
          <p:cNvSpPr txBox="1">
            <a:spLocks/>
          </p:cNvSpPr>
          <p:nvPr/>
        </p:nvSpPr>
        <p:spPr>
          <a:xfrm>
            <a:off x="590636" y="1124622"/>
            <a:ext cx="10318173" cy="21123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97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Funding</a:t>
            </a:r>
          </a:p>
        </p:txBody>
      </p:sp>
      <p:sp>
        <p:nvSpPr>
          <p:cNvPr id="8" name="Title 93">
            <a:extLst>
              <a:ext uri="{FF2B5EF4-FFF2-40B4-BE49-F238E27FC236}">
                <a16:creationId xmlns:a16="http://schemas.microsoft.com/office/drawing/2014/main" id="{EBB6795E-0919-ED93-3D94-D52C059F5CAA}"/>
              </a:ext>
            </a:extLst>
          </p:cNvPr>
          <p:cNvSpPr txBox="1">
            <a:spLocks/>
          </p:cNvSpPr>
          <p:nvPr/>
        </p:nvSpPr>
        <p:spPr>
          <a:xfrm>
            <a:off x="590636" y="3420612"/>
            <a:ext cx="10318173" cy="14171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40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
        <p:nvSpPr>
          <p:cNvPr id="3" name="Title 93">
            <a:extLst>
              <a:ext uri="{FF2B5EF4-FFF2-40B4-BE49-F238E27FC236}">
                <a16:creationId xmlns:a16="http://schemas.microsoft.com/office/drawing/2014/main" id="{3B2E58DC-98A7-E80A-8268-51DCD38F6786}"/>
              </a:ext>
            </a:extLst>
          </p:cNvPr>
          <p:cNvSpPr txBox="1">
            <a:spLocks/>
          </p:cNvSpPr>
          <p:nvPr/>
        </p:nvSpPr>
        <p:spPr>
          <a:xfrm>
            <a:off x="590636" y="4756910"/>
            <a:ext cx="11063804" cy="8386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panose="020F0502020204030204"/>
                <a:ea typeface="+mj-ea"/>
                <a:cs typeface="Arial" panose="020B0604020202020204" pitchFamily="34" charset="0"/>
              </a:rPr>
              <a:t>Hannah Jameson </a:t>
            </a:r>
            <a:r>
              <a:rPr kumimoji="0" lang="en-GB" sz="2800" b="0" i="0" u="none" strike="noStrike" kern="1200" cap="none" spc="0" normalizeH="0" baseline="0" noProof="0" dirty="0">
                <a:ln>
                  <a:noFill/>
                </a:ln>
                <a:solidFill>
                  <a:prstClr val="black"/>
                </a:solidFill>
                <a:effectLst/>
                <a:uLnTx/>
                <a:uFillTx/>
                <a:latin typeface="Calibri" panose="020F0502020204030204"/>
                <a:ea typeface="+mj-ea"/>
                <a:cs typeface="Arial" panose="020B0604020202020204" pitchFamily="34" charset="0"/>
              </a:rPr>
              <a:t>– Project Officer, Third Sector and Migration,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j-ea"/>
                <a:cs typeface="Arial" panose="020B0604020202020204" pitchFamily="34" charset="0"/>
              </a:rPr>
              <a:t>Leeds City Council</a:t>
            </a:r>
          </a:p>
        </p:txBody>
      </p:sp>
    </p:spTree>
    <p:extLst>
      <p:ext uri="{BB962C8B-B14F-4D97-AF65-F5344CB8AC3E}">
        <p14:creationId xmlns:p14="http://schemas.microsoft.com/office/powerpoint/2010/main" val="36437199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C1E3E7-E58A-4A07-556C-DDAD3E265CA7}"/>
              </a:ext>
            </a:extLst>
          </p:cNvPr>
          <p:cNvSpPr>
            <a:spLocks noGrp="1"/>
          </p:cNvSpPr>
          <p:nvPr>
            <p:ph type="title"/>
          </p:nvPr>
        </p:nvSpPr>
        <p:spPr>
          <a:xfrm>
            <a:off x="776935" y="541427"/>
            <a:ext cx="8234650" cy="1035675"/>
          </a:xfrm>
        </p:spPr>
        <p:txBody>
          <a:bodyPr vert="horz" lIns="91440" tIns="45720" rIns="91440" bIns="45720" rtlCol="0" anchor="b">
            <a:normAutofit fontScale="90000"/>
          </a:bodyPr>
          <a:lstStyle/>
          <a:p>
            <a:r>
              <a:rPr lang="en-US" b="1" kern="1200" dirty="0">
                <a:solidFill>
                  <a:schemeClr val="tx1"/>
                </a:solidFill>
                <a:latin typeface="Arial" panose="020B0604020202020204" pitchFamily="34" charset="0"/>
                <a:cs typeface="Arial" panose="020B0604020202020204" pitchFamily="34" charset="0"/>
              </a:rPr>
              <a:t>What </a:t>
            </a:r>
            <a:r>
              <a:rPr lang="en-US" b="1" dirty="0">
                <a:latin typeface="Arial" panose="020B0604020202020204" pitchFamily="34" charset="0"/>
                <a:cs typeface="Arial" panose="020B0604020202020204" pitchFamily="34" charset="0"/>
              </a:rPr>
              <a:t>makes a compelling argument</a:t>
            </a:r>
            <a:r>
              <a:rPr lang="en-US" b="1" kern="1200" dirty="0">
                <a:solidFill>
                  <a:schemeClr val="tx1"/>
                </a:solidFill>
                <a:latin typeface="Arial" panose="020B0604020202020204" pitchFamily="34" charset="0"/>
                <a:cs typeface="Arial" panose="020B0604020202020204" pitchFamily="34" charset="0"/>
              </a:rPr>
              <a:t>?</a:t>
            </a:r>
          </a:p>
        </p:txBody>
      </p:sp>
      <p:sp>
        <p:nvSpPr>
          <p:cNvPr id="3" name="Content Placeholder 2">
            <a:extLst>
              <a:ext uri="{FF2B5EF4-FFF2-40B4-BE49-F238E27FC236}">
                <a16:creationId xmlns:a16="http://schemas.microsoft.com/office/drawing/2014/main" id="{B670A82D-4A2A-E184-5598-14DEFD198BB7}"/>
              </a:ext>
            </a:extLst>
          </p:cNvPr>
          <p:cNvSpPr>
            <a:spLocks noGrp="1"/>
          </p:cNvSpPr>
          <p:nvPr>
            <p:ph idx="1"/>
          </p:nvPr>
        </p:nvSpPr>
        <p:spPr>
          <a:xfrm>
            <a:off x="776935" y="1707731"/>
            <a:ext cx="11110265" cy="3263422"/>
          </a:xfrm>
        </p:spPr>
        <p:txBody>
          <a:bodyPr vert="horz" lIns="91440" tIns="45720" rIns="91440" bIns="45720" rtlCol="0" anchor="t">
            <a:noAutofit/>
          </a:bodyPr>
          <a:lstStyle/>
          <a:p>
            <a:pPr marL="0" indent="0">
              <a:buNone/>
            </a:pPr>
            <a:r>
              <a:rPr lang="en-US" sz="2500" b="1" dirty="0">
                <a:latin typeface="Arial" panose="020B0604020202020204" pitchFamily="34" charset="0"/>
                <a:cs typeface="Arial" panose="020B0604020202020204" pitchFamily="34" charset="0"/>
              </a:rPr>
              <a:t>Deciding who to fund</a:t>
            </a:r>
          </a:p>
          <a:p>
            <a:r>
              <a:rPr lang="en-US" sz="2500" dirty="0">
                <a:latin typeface="Arial" panose="020B0604020202020204" pitchFamily="34" charset="0"/>
                <a:cs typeface="Arial" panose="020B0604020202020204" pitchFamily="34" charset="0"/>
              </a:rPr>
              <a:t>Know your beneficiaries</a:t>
            </a:r>
          </a:p>
          <a:p>
            <a:r>
              <a:rPr lang="en-US" sz="2500" dirty="0">
                <a:latin typeface="Arial" panose="020B0604020202020204" pitchFamily="34" charset="0"/>
                <a:cs typeface="Arial" panose="020B0604020202020204" pitchFamily="34" charset="0"/>
              </a:rPr>
              <a:t>Know your local context</a:t>
            </a:r>
          </a:p>
          <a:p>
            <a:r>
              <a:rPr lang="en-US" sz="2500" dirty="0">
                <a:latin typeface="Arial" panose="020B0604020202020204" pitchFamily="34" charset="0"/>
                <a:cs typeface="Arial" panose="020B0604020202020204" pitchFamily="34" charset="0"/>
              </a:rPr>
              <a:t>Value for money</a:t>
            </a:r>
          </a:p>
          <a:p>
            <a:pPr marL="0" indent="0">
              <a:buNone/>
            </a:pPr>
            <a:r>
              <a:rPr lang="en-US" sz="2500" b="1" dirty="0">
                <a:latin typeface="Arial" panose="020B0604020202020204" pitchFamily="34" charset="0"/>
                <a:cs typeface="Arial" panose="020B0604020202020204" pitchFamily="34" charset="0"/>
              </a:rPr>
              <a:t>Evidence</a:t>
            </a:r>
          </a:p>
          <a:p>
            <a:r>
              <a:rPr lang="en-US" sz="2500" dirty="0">
                <a:latin typeface="Arial" panose="020B0604020202020204" pitchFamily="34" charset="0"/>
                <a:cs typeface="Arial" panose="020B0604020202020204" pitchFamily="34" charset="0"/>
              </a:rPr>
              <a:t>Details: management structure, financial health, policies</a:t>
            </a:r>
          </a:p>
          <a:p>
            <a:r>
              <a:rPr lang="en-US" sz="2500" dirty="0">
                <a:latin typeface="Arial" panose="020B0604020202020204" pitchFamily="34" charset="0"/>
                <a:cs typeface="Arial" panose="020B0604020202020204" pitchFamily="34" charset="0"/>
              </a:rPr>
              <a:t>Track record</a:t>
            </a:r>
          </a:p>
          <a:p>
            <a:pPr marL="0" indent="0">
              <a:buNone/>
            </a:pPr>
            <a:r>
              <a:rPr lang="en-US" sz="2500" b="1" dirty="0">
                <a:latin typeface="Arial" panose="020B0604020202020204" pitchFamily="34" charset="0"/>
                <a:cs typeface="Arial" panose="020B0604020202020204" pitchFamily="34" charset="0"/>
              </a:rPr>
              <a:t>Trusted organisations</a:t>
            </a:r>
          </a:p>
          <a:p>
            <a:r>
              <a:rPr lang="en-US" sz="2500" dirty="0">
                <a:latin typeface="Arial" panose="020B0604020202020204" pitchFamily="34" charset="0"/>
                <a:cs typeface="Arial" panose="020B0604020202020204" pitchFamily="34" charset="0"/>
              </a:rPr>
              <a:t>Building relationships</a:t>
            </a:r>
          </a:p>
          <a:p>
            <a:endParaRPr lang="en-US" sz="2500" dirty="0">
              <a:latin typeface="Arial" panose="020B0604020202020204" pitchFamily="34" charset="0"/>
              <a:cs typeface="Arial" panose="020B0604020202020204" pitchFamily="34" charset="0"/>
            </a:endParaRPr>
          </a:p>
          <a:p>
            <a:endParaRPr lang="en-US" sz="2500" dirty="0">
              <a:latin typeface="Arial" panose="020B0604020202020204" pitchFamily="34" charset="0"/>
              <a:cs typeface="Arial" panose="020B0604020202020204" pitchFamily="34" charset="0"/>
            </a:endParaRPr>
          </a:p>
          <a:p>
            <a:pPr marL="0"/>
            <a:endParaRPr lang="en-US" sz="2500" dirty="0"/>
          </a:p>
          <a:p>
            <a:endParaRPr lang="en-US" sz="2500" dirty="0"/>
          </a:p>
        </p:txBody>
      </p:sp>
    </p:spTree>
    <p:extLst>
      <p:ext uri="{BB962C8B-B14F-4D97-AF65-F5344CB8AC3E}">
        <p14:creationId xmlns:p14="http://schemas.microsoft.com/office/powerpoint/2010/main" val="768824536"/>
      </p:ext>
    </p:extLst>
  </p:cSld>
  <p:clrMapOvr>
    <a:masterClrMapping/>
  </p:clrMapOvr>
  <p:transition spd="slow">
    <p:wipe/>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C1E3E7-E58A-4A07-556C-DDAD3E265CA7}"/>
              </a:ext>
            </a:extLst>
          </p:cNvPr>
          <p:cNvSpPr>
            <a:spLocks noGrp="1"/>
          </p:cNvSpPr>
          <p:nvPr>
            <p:ph type="title"/>
          </p:nvPr>
        </p:nvSpPr>
        <p:spPr>
          <a:xfrm>
            <a:off x="776935" y="541427"/>
            <a:ext cx="8234650" cy="1035675"/>
          </a:xfrm>
        </p:spPr>
        <p:txBody>
          <a:bodyPr vert="horz" lIns="91440" tIns="45720" rIns="91440" bIns="45720" rtlCol="0" anchor="b">
            <a:normAutofit/>
          </a:bodyPr>
          <a:lstStyle/>
          <a:p>
            <a:r>
              <a:rPr lang="en-US" b="1" kern="1200" dirty="0">
                <a:solidFill>
                  <a:schemeClr val="tx1"/>
                </a:solidFill>
                <a:latin typeface="Arial" panose="020B0604020202020204" pitchFamily="34" charset="0"/>
                <a:cs typeface="Arial" panose="020B0604020202020204" pitchFamily="34" charset="0"/>
              </a:rPr>
              <a:t>Getting a seat at the table</a:t>
            </a:r>
          </a:p>
        </p:txBody>
      </p:sp>
      <p:sp>
        <p:nvSpPr>
          <p:cNvPr id="3" name="Content Placeholder 2">
            <a:extLst>
              <a:ext uri="{FF2B5EF4-FFF2-40B4-BE49-F238E27FC236}">
                <a16:creationId xmlns:a16="http://schemas.microsoft.com/office/drawing/2014/main" id="{B670A82D-4A2A-E184-5598-14DEFD198BB7}"/>
              </a:ext>
            </a:extLst>
          </p:cNvPr>
          <p:cNvSpPr>
            <a:spLocks noGrp="1"/>
          </p:cNvSpPr>
          <p:nvPr>
            <p:ph idx="1"/>
          </p:nvPr>
        </p:nvSpPr>
        <p:spPr>
          <a:xfrm>
            <a:off x="776935" y="1707731"/>
            <a:ext cx="11110265" cy="3263422"/>
          </a:xfrm>
        </p:spPr>
        <p:txBody>
          <a:bodyPr vert="horz" lIns="91440" tIns="45720" rIns="91440" bIns="45720" rtlCol="0" anchor="t">
            <a:noAutofit/>
          </a:bodyPr>
          <a:lstStyle/>
          <a:p>
            <a:pPr marL="0" indent="0">
              <a:buNone/>
            </a:pPr>
            <a:r>
              <a:rPr lang="en-US" sz="2500" b="1" dirty="0">
                <a:latin typeface="Arial" panose="020B0604020202020204" pitchFamily="34" charset="0"/>
                <a:cs typeface="Arial" panose="020B0604020202020204" pitchFamily="34" charset="0"/>
              </a:rPr>
              <a:t>Collectively</a:t>
            </a:r>
          </a:p>
          <a:p>
            <a:r>
              <a:rPr lang="en-US" sz="2500" dirty="0">
                <a:latin typeface="Arial" panose="020B0604020202020204" pitchFamily="34" charset="0"/>
                <a:cs typeface="Arial" panose="020B0604020202020204" pitchFamily="34" charset="0"/>
              </a:rPr>
              <a:t>VCS infrastructure organisations</a:t>
            </a:r>
          </a:p>
          <a:p>
            <a:r>
              <a:rPr lang="en-US" sz="2500" dirty="0">
                <a:latin typeface="Arial" panose="020B0604020202020204" pitchFamily="34" charset="0"/>
                <a:cs typeface="Arial" panose="020B0604020202020204" pitchFamily="34" charset="0"/>
              </a:rPr>
              <a:t>Strategies: community power, health inequalities </a:t>
            </a:r>
          </a:p>
          <a:p>
            <a:r>
              <a:rPr lang="en-US" sz="2500" dirty="0">
                <a:latin typeface="Arial" panose="020B0604020202020204" pitchFamily="34" charset="0"/>
                <a:cs typeface="Arial" panose="020B0604020202020204" pitchFamily="34" charset="0"/>
              </a:rPr>
              <a:t>Political commitments: City of Sanctuary</a:t>
            </a:r>
          </a:p>
          <a:p>
            <a:r>
              <a:rPr lang="en-US" sz="2500" dirty="0">
                <a:latin typeface="Arial" panose="020B0604020202020204" pitchFamily="34" charset="0"/>
                <a:cs typeface="Arial" panose="020B0604020202020204" pitchFamily="34" charset="0"/>
              </a:rPr>
              <a:t>Alliances </a:t>
            </a:r>
          </a:p>
          <a:p>
            <a:pPr marL="0" indent="0">
              <a:buNone/>
            </a:pPr>
            <a:r>
              <a:rPr lang="en-US" sz="2500" b="1" dirty="0">
                <a:latin typeface="Arial" panose="020B0604020202020204" pitchFamily="34" charset="0"/>
                <a:cs typeface="Arial" panose="020B0604020202020204" pitchFamily="34" charset="0"/>
              </a:rPr>
              <a:t>Individually</a:t>
            </a:r>
          </a:p>
          <a:p>
            <a:r>
              <a:rPr lang="en-US" sz="2500" dirty="0">
                <a:latin typeface="Arial" panose="020B0604020202020204" pitchFamily="34" charset="0"/>
                <a:cs typeface="Arial" panose="020B0604020202020204" pitchFamily="34" charset="0"/>
              </a:rPr>
              <a:t>Stakeholder engagement</a:t>
            </a:r>
          </a:p>
          <a:p>
            <a:r>
              <a:rPr lang="en-US" sz="2500" dirty="0">
                <a:latin typeface="Arial" panose="020B0604020202020204" pitchFamily="34" charset="0"/>
                <a:cs typeface="Arial" panose="020B0604020202020204" pitchFamily="34" charset="0"/>
              </a:rPr>
              <a:t>Encourage funders and decision makers to come to you</a:t>
            </a:r>
          </a:p>
          <a:p>
            <a:endParaRPr lang="en-US" sz="2500" dirty="0">
              <a:latin typeface="Arial" panose="020B0604020202020204" pitchFamily="34" charset="0"/>
              <a:cs typeface="Arial" panose="020B0604020202020204" pitchFamily="34" charset="0"/>
            </a:endParaRPr>
          </a:p>
          <a:p>
            <a:pPr marL="0"/>
            <a:endParaRPr lang="en-US" sz="2500" dirty="0"/>
          </a:p>
          <a:p>
            <a:endParaRPr lang="en-US" sz="2500" dirty="0"/>
          </a:p>
        </p:txBody>
      </p:sp>
    </p:spTree>
    <p:extLst>
      <p:ext uri="{BB962C8B-B14F-4D97-AF65-F5344CB8AC3E}">
        <p14:creationId xmlns:p14="http://schemas.microsoft.com/office/powerpoint/2010/main" val="4237602477"/>
      </p:ext>
    </p:extLst>
  </p:cSld>
  <p:clrMapOvr>
    <a:masterClrMapping/>
  </p:clrMapOvr>
  <p:transition spd="slow">
    <p:wipe/>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C1E3E7-E58A-4A07-556C-DDAD3E265CA7}"/>
              </a:ext>
            </a:extLst>
          </p:cNvPr>
          <p:cNvSpPr>
            <a:spLocks noGrp="1"/>
          </p:cNvSpPr>
          <p:nvPr>
            <p:ph type="title"/>
          </p:nvPr>
        </p:nvSpPr>
        <p:spPr>
          <a:xfrm>
            <a:off x="561428" y="1075916"/>
            <a:ext cx="11746685" cy="1035675"/>
          </a:xfrm>
        </p:spPr>
        <p:txBody>
          <a:bodyPr vert="horz" lIns="91440" tIns="45720" rIns="91440" bIns="45720" rtlCol="0" anchor="b">
            <a:normAutofit fontScale="90000"/>
          </a:bodyPr>
          <a:lstStyle/>
          <a:p>
            <a:r>
              <a:rPr lang="en-GB" b="1" dirty="0">
                <a:solidFill>
                  <a:srgbClr val="333333"/>
                </a:solidFill>
                <a:effectLst/>
                <a:latin typeface="Arial" panose="020B0604020202020204" pitchFamily="34" charset="0"/>
                <a:cs typeface="Arial" panose="020B0604020202020204" pitchFamily="34" charset="0"/>
              </a:rPr>
              <a:t>Your Knowledge and Expertise -  Funde</a:t>
            </a:r>
            <a:r>
              <a:rPr lang="en-GB" b="1" dirty="0">
                <a:solidFill>
                  <a:srgbClr val="333333"/>
                </a:solidFill>
                <a:latin typeface="Arial" panose="020B0604020202020204" pitchFamily="34" charset="0"/>
                <a:cs typeface="Arial" panose="020B0604020202020204" pitchFamily="34" charset="0"/>
              </a:rPr>
              <a:t>r considerations</a:t>
            </a:r>
            <a:br>
              <a:rPr lang="en-GB" b="1" i="1" dirty="0">
                <a:solidFill>
                  <a:srgbClr val="333333"/>
                </a:solidFill>
                <a:effectLst/>
                <a:latin typeface="caecilia-sans-text"/>
              </a:rPr>
            </a:br>
            <a:r>
              <a:rPr lang="en-GB" i="1" dirty="0">
                <a:solidFill>
                  <a:srgbClr val="333333"/>
                </a:solidFill>
                <a:effectLst/>
                <a:latin typeface="caecilia-sans-text"/>
              </a:rPr>
              <a:t>Effective support doesn't really change </a:t>
            </a:r>
            <a:endParaRPr lang="en-US" b="1" kern="1200" dirty="0">
              <a:solidFill>
                <a:schemeClr val="tx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B670A82D-4A2A-E184-5598-14DEFD198BB7}"/>
              </a:ext>
            </a:extLst>
          </p:cNvPr>
          <p:cNvSpPr>
            <a:spLocks noGrp="1"/>
          </p:cNvSpPr>
          <p:nvPr>
            <p:ph idx="1"/>
          </p:nvPr>
        </p:nvSpPr>
        <p:spPr>
          <a:xfrm>
            <a:off x="776935" y="1707731"/>
            <a:ext cx="11110265" cy="3263422"/>
          </a:xfrm>
        </p:spPr>
        <p:txBody>
          <a:bodyPr vert="horz" lIns="91440" tIns="45720" rIns="91440" bIns="45720" rtlCol="0" anchor="t">
            <a:noAutofit/>
          </a:bodyPr>
          <a:lstStyle/>
          <a:p>
            <a:endParaRPr lang="en-US" sz="2500" dirty="0">
              <a:latin typeface="Arial" panose="020B0604020202020204" pitchFamily="34" charset="0"/>
              <a:cs typeface="Arial" panose="020B0604020202020204" pitchFamily="34" charset="0"/>
            </a:endParaRPr>
          </a:p>
          <a:p>
            <a:pPr marL="0"/>
            <a:endParaRPr lang="en-US" sz="2500" dirty="0"/>
          </a:p>
          <a:p>
            <a:endParaRPr lang="en-US" sz="2500" dirty="0"/>
          </a:p>
        </p:txBody>
      </p:sp>
      <p:pic>
        <p:nvPicPr>
          <p:cNvPr id="4" name="Picture 3">
            <a:extLst>
              <a:ext uri="{FF2B5EF4-FFF2-40B4-BE49-F238E27FC236}">
                <a16:creationId xmlns:a16="http://schemas.microsoft.com/office/drawing/2014/main" id="{CB578BBF-7DE2-A2C8-7593-0B1009BBF350}"/>
              </a:ext>
            </a:extLst>
          </p:cNvPr>
          <p:cNvPicPr>
            <a:picLocks noChangeAspect="1"/>
          </p:cNvPicPr>
          <p:nvPr/>
        </p:nvPicPr>
        <p:blipFill>
          <a:blip r:embed="rId3"/>
          <a:stretch>
            <a:fillRect/>
          </a:stretch>
        </p:blipFill>
        <p:spPr>
          <a:xfrm>
            <a:off x="406957" y="2060664"/>
            <a:ext cx="6819371" cy="3928455"/>
          </a:xfrm>
          <a:prstGeom prst="rect">
            <a:avLst/>
          </a:prstGeom>
        </p:spPr>
      </p:pic>
      <p:sp>
        <p:nvSpPr>
          <p:cNvPr id="8" name="Title 4">
            <a:extLst>
              <a:ext uri="{FF2B5EF4-FFF2-40B4-BE49-F238E27FC236}">
                <a16:creationId xmlns:a16="http://schemas.microsoft.com/office/drawing/2014/main" id="{AB8F019B-D545-AAE2-96B5-6D5A49848818}"/>
              </a:ext>
            </a:extLst>
          </p:cNvPr>
          <p:cNvSpPr txBox="1">
            <a:spLocks/>
          </p:cNvSpPr>
          <p:nvPr/>
        </p:nvSpPr>
        <p:spPr>
          <a:xfrm>
            <a:off x="7226328" y="4971153"/>
            <a:ext cx="4514625" cy="533931"/>
          </a:xfrm>
          <a:prstGeom prst="rect">
            <a:avLst/>
          </a:prstGeom>
        </p:spPr>
        <p:txBody>
          <a:bodyPr vert="horz" lIns="91440" tIns="45720" rIns="91440" bIns="45720" rtlCol="0" anchor="b">
            <a:normAutofit fontScale="40000" lnSpcReduction="200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hlinkClick r:id="rId4"/>
              </a:rPr>
              <a:t>Solutions-for-sanctuary_Overview-of-refugee-and-asylum-seeker-sector_June-20161.pdf</a:t>
            </a:r>
            <a:r>
              <a:rPr kumimoji="0" lang="en-GB" sz="3200" b="0" i="1" u="none" strike="noStrike" kern="1200" cap="none" spc="0" normalizeH="0" baseline="0" noProof="0" dirty="0">
                <a:ln>
                  <a:noFill/>
                </a:ln>
                <a:solidFill>
                  <a:srgbClr val="333333"/>
                </a:solidFill>
                <a:effectLst/>
                <a:uLnTx/>
                <a:uFillTx/>
                <a:latin typeface="caecilia-sans-text"/>
                <a:ea typeface="+mj-ea"/>
                <a:cs typeface="+mj-cs"/>
              </a:rPr>
              <a:t>e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rPr>
              <a:t>NPC’s funding levels model </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4200610127"/>
      </p:ext>
    </p:extLst>
  </p:cSld>
  <p:clrMapOvr>
    <a:masterClrMapping/>
  </p:clrMapOvr>
  <p:transition spd="slow">
    <p:wipe/>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bg object 16">
            <a:extLst>
              <a:ext uri="{FF2B5EF4-FFF2-40B4-BE49-F238E27FC236}">
                <a16:creationId xmlns:a16="http://schemas.microsoft.com/office/drawing/2014/main" id="{B8A42815-2363-2BD2-849B-4641C6C8157E}"/>
              </a:ext>
            </a:extLst>
          </p:cNvPr>
          <p:cNvSpPr/>
          <p:nvPr/>
        </p:nvSpPr>
        <p:spPr>
          <a:xfrm>
            <a:off x="0" y="3313"/>
            <a:ext cx="12193270" cy="6858000"/>
          </a:xfrm>
          <a:custGeom>
            <a:avLst/>
            <a:gdLst/>
            <a:ahLst/>
            <a:cxnLst/>
            <a:rect l="l" t="t" r="r" b="b"/>
            <a:pathLst>
              <a:path w="12193270" h="6858000">
                <a:moveTo>
                  <a:pt x="12193206" y="0"/>
                </a:moveTo>
                <a:lnTo>
                  <a:pt x="0" y="0"/>
                </a:lnTo>
                <a:lnTo>
                  <a:pt x="0" y="6858000"/>
                </a:lnTo>
                <a:lnTo>
                  <a:pt x="12193206" y="6858000"/>
                </a:lnTo>
                <a:lnTo>
                  <a:pt x="12193206" y="0"/>
                </a:lnTo>
                <a:close/>
              </a:path>
            </a:pathLst>
          </a:custGeom>
          <a:solidFill>
            <a:srgbClr val="FEF2D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2" name="Picture 11" descr="Shape, circle&#10;&#10;Description automatically generated">
            <a:extLst>
              <a:ext uri="{FF2B5EF4-FFF2-40B4-BE49-F238E27FC236}">
                <a16:creationId xmlns:a16="http://schemas.microsoft.com/office/drawing/2014/main" id="{5256A3BF-3041-E69F-557B-6E4EC071E4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6626"/>
            <a:ext cx="12191999" cy="6861313"/>
          </a:xfrm>
          <a:prstGeom prst="rect">
            <a:avLst/>
          </a:prstGeom>
        </p:spPr>
      </p:pic>
      <p:pic>
        <p:nvPicPr>
          <p:cNvPr id="7" name="Picture 6" descr="A picture containing logo&#10;&#10;Description automatically generated">
            <a:extLst>
              <a:ext uri="{FF2B5EF4-FFF2-40B4-BE49-F238E27FC236}">
                <a16:creationId xmlns:a16="http://schemas.microsoft.com/office/drawing/2014/main" id="{6A533980-F2B7-3EEF-7609-D5EFD685CB5C}"/>
              </a:ext>
            </a:extLst>
          </p:cNvPr>
          <p:cNvPicPr>
            <a:picLocks noChangeAspect="1"/>
          </p:cNvPicPr>
          <p:nvPr/>
        </p:nvPicPr>
        <p:blipFill rotWithShape="1">
          <a:blip r:embed="rId3">
            <a:extLst>
              <a:ext uri="{28A0092B-C50C-407E-A947-70E740481C1C}">
                <a14:useLocalDpi xmlns:a14="http://schemas.microsoft.com/office/drawing/2010/main" val="0"/>
              </a:ext>
            </a:extLst>
          </a:blip>
          <a:srcRect l="3846" t="2655" r="4557" b="17699"/>
          <a:stretch/>
        </p:blipFill>
        <p:spPr>
          <a:xfrm>
            <a:off x="9296400" y="5638800"/>
            <a:ext cx="2478966" cy="780688"/>
          </a:xfrm>
          <a:prstGeom prst="rect">
            <a:avLst/>
          </a:prstGeom>
        </p:spPr>
      </p:pic>
      <p:sp>
        <p:nvSpPr>
          <p:cNvPr id="2" name="TextBox 1">
            <a:extLst>
              <a:ext uri="{FF2B5EF4-FFF2-40B4-BE49-F238E27FC236}">
                <a16:creationId xmlns:a16="http://schemas.microsoft.com/office/drawing/2014/main" id="{C5B474ED-4771-D52C-6D18-307306A34B1A}"/>
              </a:ext>
            </a:extLst>
          </p:cNvPr>
          <p:cNvSpPr txBox="1"/>
          <p:nvPr/>
        </p:nvSpPr>
        <p:spPr>
          <a:xfrm>
            <a:off x="457200" y="2057400"/>
            <a:ext cx="9753600" cy="830997"/>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GB" sz="4800" dirty="0">
                <a:solidFill>
                  <a:srgbClr val="2A206F"/>
                </a:solidFill>
                <a:latin typeface="Poppins"/>
                <a:cs typeface="Poppins"/>
              </a:rPr>
              <a:t>A quick exercise</a:t>
            </a:r>
            <a:endParaRPr kumimoji="0" lang="en-GB" sz="4800" b="0" i="0" u="none" strike="noStrike" kern="0" cap="none" spc="0" normalizeH="0" baseline="0" noProof="0" dirty="0">
              <a:ln>
                <a:noFill/>
              </a:ln>
              <a:solidFill>
                <a:srgbClr val="2A206F"/>
              </a:solidFill>
              <a:effectLst/>
              <a:uLnTx/>
              <a:uFillTx/>
              <a:latin typeface="Poppins"/>
              <a:cs typeface="Poppins"/>
            </a:endParaRPr>
          </a:p>
        </p:txBody>
      </p:sp>
    </p:spTree>
    <p:extLst>
      <p:ext uri="{BB962C8B-B14F-4D97-AF65-F5344CB8AC3E}">
        <p14:creationId xmlns:p14="http://schemas.microsoft.com/office/powerpoint/2010/main" val="89105170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00D26B1-3BEB-FCCE-EC23-2C526CAC682E}"/>
              </a:ext>
            </a:extLst>
          </p:cNvPr>
          <p:cNvSpPr/>
          <p:nvPr/>
        </p:nvSpPr>
        <p:spPr>
          <a:xfrm>
            <a:off x="430619" y="583806"/>
            <a:ext cx="9067800" cy="635394"/>
          </a:xfrm>
          <a:prstGeom prst="rect">
            <a:avLst/>
          </a:prstGeom>
          <a:solidFill>
            <a:srgbClr val="2E8A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 name="TextBox 3">
            <a:extLst>
              <a:ext uri="{FF2B5EF4-FFF2-40B4-BE49-F238E27FC236}">
                <a16:creationId xmlns:a16="http://schemas.microsoft.com/office/drawing/2014/main" id="{9E2E97DA-A0DB-3D92-C382-60816A1DD165}"/>
              </a:ext>
            </a:extLst>
          </p:cNvPr>
          <p:cNvSpPr txBox="1"/>
          <p:nvPr/>
        </p:nvSpPr>
        <p:spPr>
          <a:xfrm>
            <a:off x="457200" y="587350"/>
            <a:ext cx="8458200" cy="523220"/>
          </a:xfrm>
          <a:prstGeom prst="rect">
            <a:avLst/>
          </a:prstGeom>
          <a:noFill/>
        </p:spPr>
        <p:txBody>
          <a:bodyPr wrap="square" lIns="91440" tIns="45720" rIns="91440" bIns="45720" rtlCol="0" anchor="t">
            <a:spAutoFit/>
          </a:bodyPr>
          <a:lstStyle/>
          <a:p>
            <a:r>
              <a:rPr lang="en-GB" sz="2800" dirty="0">
                <a:solidFill>
                  <a:schemeClr val="bg1"/>
                </a:solidFill>
                <a:latin typeface="Poppins Medium" pitchFamily="2" charset="77"/>
                <a:cs typeface="Poppins Medium" pitchFamily="2" charset="77"/>
              </a:rPr>
              <a:t>A quick 'off the top of your head' exercise</a:t>
            </a:r>
            <a:endParaRPr lang="en-US" sz="2800" dirty="0">
              <a:solidFill>
                <a:schemeClr val="bg1"/>
              </a:solidFill>
              <a:latin typeface="Poppins Medium" pitchFamily="2" charset="77"/>
              <a:cs typeface="Poppins Medium" pitchFamily="2" charset="77"/>
            </a:endParaRPr>
          </a:p>
        </p:txBody>
      </p:sp>
      <p:sp>
        <p:nvSpPr>
          <p:cNvPr id="5" name="TextBox 4">
            <a:extLst>
              <a:ext uri="{FF2B5EF4-FFF2-40B4-BE49-F238E27FC236}">
                <a16:creationId xmlns:a16="http://schemas.microsoft.com/office/drawing/2014/main" id="{79B2B356-B44A-512F-31F2-6AE8C414D7C7}"/>
              </a:ext>
            </a:extLst>
          </p:cNvPr>
          <p:cNvSpPr txBox="1"/>
          <p:nvPr/>
        </p:nvSpPr>
        <p:spPr>
          <a:xfrm>
            <a:off x="457200" y="1874728"/>
            <a:ext cx="11277600" cy="3970318"/>
          </a:xfrm>
          <a:prstGeom prst="rect">
            <a:avLst/>
          </a:prstGeom>
          <a:noFill/>
        </p:spPr>
        <p:txBody>
          <a:bodyPr wrap="square" lIns="91440" tIns="45720" rIns="91440" bIns="45720" rtlCol="0" anchor="t">
            <a:spAutoFit/>
          </a:bodyPr>
          <a:lstStyle/>
          <a:p>
            <a:pPr algn="l" rtl="0"/>
            <a:r>
              <a:rPr lang="en-US" sz="2800" dirty="0">
                <a:solidFill>
                  <a:srgbClr val="2A206F"/>
                </a:solidFill>
                <a:latin typeface="Poppins"/>
                <a:cs typeface="Poppins"/>
              </a:rPr>
              <a:t>You're seeking funding to continue working in an asylum hotel for the next 12 months, but know that the government have pledged to close hotels.</a:t>
            </a:r>
          </a:p>
          <a:p>
            <a:pPr algn="l" rtl="0"/>
            <a:endParaRPr lang="en-US" sz="2800" dirty="0">
              <a:solidFill>
                <a:srgbClr val="2A206F"/>
              </a:solidFill>
              <a:latin typeface="Poppins"/>
              <a:cs typeface="Poppins"/>
            </a:endParaRPr>
          </a:p>
          <a:p>
            <a:pPr marL="457200" indent="-457200" algn="l" rtl="0">
              <a:buFont typeface="Arial" panose="020B0604020202020204" pitchFamily="34" charset="0"/>
              <a:buChar char="•"/>
            </a:pPr>
            <a:r>
              <a:rPr lang="en-US" sz="2800" dirty="0">
                <a:solidFill>
                  <a:srgbClr val="2A206F"/>
                </a:solidFill>
                <a:latin typeface="Poppins"/>
                <a:cs typeface="Poppins"/>
              </a:rPr>
              <a:t>What do you need to consider in your pitch?</a:t>
            </a:r>
          </a:p>
          <a:p>
            <a:pPr algn="l" rtl="0"/>
            <a:endParaRPr lang="en-US" sz="2800" dirty="0">
              <a:solidFill>
                <a:srgbClr val="2A206F"/>
              </a:solidFill>
              <a:latin typeface="Poppins"/>
              <a:cs typeface="Poppins"/>
            </a:endParaRPr>
          </a:p>
          <a:p>
            <a:pPr marL="457200" indent="-457200" algn="l" rtl="0">
              <a:buFont typeface="Arial" panose="020B0604020202020204" pitchFamily="34" charset="0"/>
              <a:buChar char="•"/>
            </a:pPr>
            <a:r>
              <a:rPr lang="en-US" sz="2800" dirty="0">
                <a:solidFill>
                  <a:srgbClr val="2A206F"/>
                </a:solidFill>
                <a:latin typeface="Poppins"/>
                <a:cs typeface="Poppins"/>
              </a:rPr>
              <a:t>How can you evidence these things?</a:t>
            </a:r>
          </a:p>
          <a:p>
            <a:pPr algn="l" rtl="0"/>
            <a:endParaRPr lang="en-US" sz="2800" dirty="0">
              <a:solidFill>
                <a:srgbClr val="2A206F"/>
              </a:solidFill>
              <a:latin typeface="Poppins"/>
              <a:cs typeface="Poppins"/>
            </a:endParaRPr>
          </a:p>
          <a:p>
            <a:pPr algn="l" rtl="0"/>
            <a:endParaRPr lang="en-US" sz="2800" dirty="0">
              <a:solidFill>
                <a:srgbClr val="2A206F"/>
              </a:solidFill>
              <a:latin typeface="Poppins"/>
              <a:cs typeface="Poppins"/>
            </a:endParaRPr>
          </a:p>
        </p:txBody>
      </p:sp>
    </p:spTree>
    <p:extLst>
      <p:ext uri="{BB962C8B-B14F-4D97-AF65-F5344CB8AC3E}">
        <p14:creationId xmlns:p14="http://schemas.microsoft.com/office/powerpoint/2010/main" val="74059798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bg object 16">
            <a:extLst>
              <a:ext uri="{FF2B5EF4-FFF2-40B4-BE49-F238E27FC236}">
                <a16:creationId xmlns:a16="http://schemas.microsoft.com/office/drawing/2014/main" id="{B8A42815-2363-2BD2-849B-4641C6C8157E}"/>
              </a:ext>
            </a:extLst>
          </p:cNvPr>
          <p:cNvSpPr/>
          <p:nvPr/>
        </p:nvSpPr>
        <p:spPr>
          <a:xfrm>
            <a:off x="0" y="3313"/>
            <a:ext cx="12193270" cy="6858000"/>
          </a:xfrm>
          <a:custGeom>
            <a:avLst/>
            <a:gdLst/>
            <a:ahLst/>
            <a:cxnLst/>
            <a:rect l="l" t="t" r="r" b="b"/>
            <a:pathLst>
              <a:path w="12193270" h="6858000">
                <a:moveTo>
                  <a:pt x="12193206" y="0"/>
                </a:moveTo>
                <a:lnTo>
                  <a:pt x="0" y="0"/>
                </a:lnTo>
                <a:lnTo>
                  <a:pt x="0" y="6858000"/>
                </a:lnTo>
                <a:lnTo>
                  <a:pt x="12193206" y="6858000"/>
                </a:lnTo>
                <a:lnTo>
                  <a:pt x="12193206" y="0"/>
                </a:lnTo>
                <a:close/>
              </a:path>
            </a:pathLst>
          </a:custGeom>
          <a:solidFill>
            <a:srgbClr val="FEF2D5"/>
          </a:solidFill>
        </p:spPr>
        <p:txBody>
          <a:bodyPr wrap="square" lIns="0" tIns="0" rIns="0" bIns="0" rtlCol="0"/>
          <a:lstStyle/>
          <a:p>
            <a:pPr algn="l" rtl="0"/>
            <a:endParaRPr/>
          </a:p>
        </p:txBody>
      </p:sp>
      <p:pic>
        <p:nvPicPr>
          <p:cNvPr id="12" name="Picture 11" descr="Shape, circle&#10;&#10;Description automatically generated">
            <a:extLst>
              <a:ext uri="{FF2B5EF4-FFF2-40B4-BE49-F238E27FC236}">
                <a16:creationId xmlns:a16="http://schemas.microsoft.com/office/drawing/2014/main" id="{5256A3BF-3041-E69F-557B-6E4EC071E4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6626"/>
            <a:ext cx="12191999" cy="6861313"/>
          </a:xfrm>
          <a:prstGeom prst="rect">
            <a:avLst/>
          </a:prstGeom>
        </p:spPr>
      </p:pic>
      <p:pic>
        <p:nvPicPr>
          <p:cNvPr id="7" name="Picture 6" descr="A picture containing logo&#10;&#10;Description automatically generated">
            <a:extLst>
              <a:ext uri="{FF2B5EF4-FFF2-40B4-BE49-F238E27FC236}">
                <a16:creationId xmlns:a16="http://schemas.microsoft.com/office/drawing/2014/main" id="{6A533980-F2B7-3EEF-7609-D5EFD685CB5C}"/>
              </a:ext>
            </a:extLst>
          </p:cNvPr>
          <p:cNvPicPr>
            <a:picLocks noChangeAspect="1"/>
          </p:cNvPicPr>
          <p:nvPr/>
        </p:nvPicPr>
        <p:blipFill rotWithShape="1">
          <a:blip r:embed="rId3">
            <a:extLst>
              <a:ext uri="{28A0092B-C50C-407E-A947-70E740481C1C}">
                <a14:useLocalDpi xmlns:a14="http://schemas.microsoft.com/office/drawing/2010/main" val="0"/>
              </a:ext>
            </a:extLst>
          </a:blip>
          <a:srcRect l="3846" t="2655" r="4557" b="17699"/>
          <a:stretch/>
        </p:blipFill>
        <p:spPr>
          <a:xfrm>
            <a:off x="9296400" y="5638800"/>
            <a:ext cx="2478966" cy="780688"/>
          </a:xfrm>
          <a:prstGeom prst="rect">
            <a:avLst/>
          </a:prstGeom>
        </p:spPr>
      </p:pic>
      <p:sp>
        <p:nvSpPr>
          <p:cNvPr id="2" name="TextBox 1">
            <a:extLst>
              <a:ext uri="{FF2B5EF4-FFF2-40B4-BE49-F238E27FC236}">
                <a16:creationId xmlns:a16="http://schemas.microsoft.com/office/drawing/2014/main" id="{C5B474ED-4771-D52C-6D18-307306A34B1A}"/>
              </a:ext>
            </a:extLst>
          </p:cNvPr>
          <p:cNvSpPr txBox="1"/>
          <p:nvPr/>
        </p:nvSpPr>
        <p:spPr>
          <a:xfrm>
            <a:off x="368595" y="2171345"/>
            <a:ext cx="9753600" cy="2308324"/>
          </a:xfrm>
          <a:prstGeom prst="rect">
            <a:avLst/>
          </a:prstGeom>
          <a:noFill/>
        </p:spPr>
        <p:txBody>
          <a:bodyPr wrap="square" rtlCol="0">
            <a:spAutoFit/>
          </a:bodyPr>
          <a:lstStyle/>
          <a:p>
            <a:pPr lvl="0">
              <a:tabLst>
                <a:tab pos="2743200" algn="ctr"/>
                <a:tab pos="5486400" algn="r"/>
                <a:tab pos="457200" algn="l"/>
              </a:tabLst>
            </a:pPr>
            <a:r>
              <a:rPr lang="en-GB" sz="4800" dirty="0">
                <a:solidFill>
                  <a:schemeClr val="tx1"/>
                </a:solidFill>
                <a:effectLst/>
                <a:latin typeface="Poppins" panose="00000500000000000000" pitchFamily="2" charset="0"/>
                <a:ea typeface="Times" panose="02020603050405020304" pitchFamily="18" charset="0"/>
                <a:cs typeface="Times New Roman" panose="02020603050405020304" pitchFamily="18" charset="0"/>
              </a:rPr>
              <a:t>How can we support those who are affected by NRPF and destitution? </a:t>
            </a:r>
            <a:endParaRPr lang="en-GB" sz="4800" dirty="0">
              <a:solidFill>
                <a:schemeClr val="tx1"/>
              </a:solidFill>
              <a:effectLst/>
              <a:latin typeface="GillSans"/>
              <a:ea typeface="Times"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931661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3270" cy="6858000"/>
          </a:xfrm>
          <a:custGeom>
            <a:avLst/>
            <a:gdLst/>
            <a:ahLst/>
            <a:cxnLst/>
            <a:rect l="l" t="t" r="r" b="b"/>
            <a:pathLst>
              <a:path w="12193270" h="6858000">
                <a:moveTo>
                  <a:pt x="12193206" y="0"/>
                </a:moveTo>
                <a:lnTo>
                  <a:pt x="0" y="0"/>
                </a:lnTo>
                <a:lnTo>
                  <a:pt x="0" y="6858000"/>
                </a:lnTo>
                <a:lnTo>
                  <a:pt x="12193206" y="6858000"/>
                </a:lnTo>
                <a:lnTo>
                  <a:pt x="12193206" y="0"/>
                </a:lnTo>
                <a:close/>
              </a:path>
            </a:pathLst>
          </a:custGeom>
          <a:solidFill>
            <a:srgbClr val="FEF2D5"/>
          </a:solidFill>
        </p:spPr>
        <p:txBody>
          <a:bodyPr wrap="square" lIns="0" tIns="0" rIns="0" bIns="0" rtlCol="0"/>
          <a:lstStyle/>
          <a:p>
            <a:pPr algn="l" rtl="0"/>
            <a:endParaRPr/>
          </a:p>
        </p:txBody>
      </p:sp>
      <p:sp>
        <p:nvSpPr>
          <p:cNvPr id="4" name="object 4"/>
          <p:cNvSpPr/>
          <p:nvPr/>
        </p:nvSpPr>
        <p:spPr>
          <a:xfrm>
            <a:off x="2976300" y="0"/>
            <a:ext cx="9217025" cy="6858000"/>
          </a:xfrm>
          <a:custGeom>
            <a:avLst/>
            <a:gdLst/>
            <a:ahLst/>
            <a:cxnLst/>
            <a:rect l="l" t="t" r="r" b="b"/>
            <a:pathLst>
              <a:path w="9217025" h="6858000">
                <a:moveTo>
                  <a:pt x="9216893" y="0"/>
                </a:moveTo>
                <a:lnTo>
                  <a:pt x="28588" y="0"/>
                </a:lnTo>
                <a:lnTo>
                  <a:pt x="27472" y="11951"/>
                </a:lnTo>
                <a:lnTo>
                  <a:pt x="22734" y="67538"/>
                </a:lnTo>
                <a:lnTo>
                  <a:pt x="18438" y="123250"/>
                </a:lnTo>
                <a:lnTo>
                  <a:pt x="14587" y="179085"/>
                </a:lnTo>
                <a:lnTo>
                  <a:pt x="11182" y="235042"/>
                </a:lnTo>
                <a:lnTo>
                  <a:pt x="8226" y="291119"/>
                </a:lnTo>
                <a:lnTo>
                  <a:pt x="5720" y="347314"/>
                </a:lnTo>
                <a:lnTo>
                  <a:pt x="3665" y="403626"/>
                </a:lnTo>
                <a:lnTo>
                  <a:pt x="2064" y="460052"/>
                </a:lnTo>
                <a:lnTo>
                  <a:pt x="918" y="516591"/>
                </a:lnTo>
                <a:lnTo>
                  <a:pt x="229" y="573241"/>
                </a:lnTo>
                <a:lnTo>
                  <a:pt x="0" y="630001"/>
                </a:lnTo>
                <a:lnTo>
                  <a:pt x="229" y="686760"/>
                </a:lnTo>
                <a:lnTo>
                  <a:pt x="918" y="743410"/>
                </a:lnTo>
                <a:lnTo>
                  <a:pt x="2064" y="799949"/>
                </a:lnTo>
                <a:lnTo>
                  <a:pt x="3665" y="856376"/>
                </a:lnTo>
                <a:lnTo>
                  <a:pt x="5720" y="912687"/>
                </a:lnTo>
                <a:lnTo>
                  <a:pt x="8226" y="968882"/>
                </a:lnTo>
                <a:lnTo>
                  <a:pt x="11182" y="1024959"/>
                </a:lnTo>
                <a:lnTo>
                  <a:pt x="14587" y="1080916"/>
                </a:lnTo>
                <a:lnTo>
                  <a:pt x="18438" y="1136752"/>
                </a:lnTo>
                <a:lnTo>
                  <a:pt x="22734" y="1192464"/>
                </a:lnTo>
                <a:lnTo>
                  <a:pt x="27472" y="1248051"/>
                </a:lnTo>
                <a:lnTo>
                  <a:pt x="32652" y="1303510"/>
                </a:lnTo>
                <a:lnTo>
                  <a:pt x="38271" y="1358841"/>
                </a:lnTo>
                <a:lnTo>
                  <a:pt x="44328" y="1414042"/>
                </a:lnTo>
                <a:lnTo>
                  <a:pt x="50820" y="1469110"/>
                </a:lnTo>
                <a:lnTo>
                  <a:pt x="57747" y="1524044"/>
                </a:lnTo>
                <a:lnTo>
                  <a:pt x="65106" y="1578842"/>
                </a:lnTo>
                <a:lnTo>
                  <a:pt x="72895" y="1633503"/>
                </a:lnTo>
                <a:lnTo>
                  <a:pt x="81114" y="1688024"/>
                </a:lnTo>
                <a:lnTo>
                  <a:pt x="89759" y="1742405"/>
                </a:lnTo>
                <a:lnTo>
                  <a:pt x="98830" y="1796642"/>
                </a:lnTo>
                <a:lnTo>
                  <a:pt x="108324" y="1850735"/>
                </a:lnTo>
                <a:lnTo>
                  <a:pt x="118240" y="1904681"/>
                </a:lnTo>
                <a:lnTo>
                  <a:pt x="128576" y="1958480"/>
                </a:lnTo>
                <a:lnTo>
                  <a:pt x="139330" y="2012128"/>
                </a:lnTo>
                <a:lnTo>
                  <a:pt x="150500" y="2065624"/>
                </a:lnTo>
                <a:lnTo>
                  <a:pt x="162085" y="2118968"/>
                </a:lnTo>
                <a:lnTo>
                  <a:pt x="174083" y="2172155"/>
                </a:lnTo>
                <a:lnTo>
                  <a:pt x="186492" y="2225186"/>
                </a:lnTo>
                <a:lnTo>
                  <a:pt x="199311" y="2278059"/>
                </a:lnTo>
                <a:lnTo>
                  <a:pt x="212537" y="2330770"/>
                </a:lnTo>
                <a:lnTo>
                  <a:pt x="226169" y="2383320"/>
                </a:lnTo>
                <a:lnTo>
                  <a:pt x="240205" y="2435705"/>
                </a:lnTo>
                <a:lnTo>
                  <a:pt x="254644" y="2487924"/>
                </a:lnTo>
                <a:lnTo>
                  <a:pt x="269483" y="2539976"/>
                </a:lnTo>
                <a:lnTo>
                  <a:pt x="284721" y="2591859"/>
                </a:lnTo>
                <a:lnTo>
                  <a:pt x="300356" y="2643570"/>
                </a:lnTo>
                <a:lnTo>
                  <a:pt x="316386" y="2695109"/>
                </a:lnTo>
                <a:lnTo>
                  <a:pt x="332809" y="2746473"/>
                </a:lnTo>
                <a:lnTo>
                  <a:pt x="349625" y="2797660"/>
                </a:lnTo>
                <a:lnTo>
                  <a:pt x="366830" y="2848670"/>
                </a:lnTo>
                <a:lnTo>
                  <a:pt x="384423" y="2899499"/>
                </a:lnTo>
                <a:lnTo>
                  <a:pt x="402403" y="2950147"/>
                </a:lnTo>
                <a:lnTo>
                  <a:pt x="420768" y="3000611"/>
                </a:lnTo>
                <a:lnTo>
                  <a:pt x="439515" y="3050890"/>
                </a:lnTo>
                <a:lnTo>
                  <a:pt x="458644" y="3100982"/>
                </a:lnTo>
                <a:lnTo>
                  <a:pt x="478152" y="3150885"/>
                </a:lnTo>
                <a:lnTo>
                  <a:pt x="498038" y="3200598"/>
                </a:lnTo>
                <a:lnTo>
                  <a:pt x="518299" y="3250119"/>
                </a:lnTo>
                <a:lnTo>
                  <a:pt x="538935" y="3299445"/>
                </a:lnTo>
                <a:lnTo>
                  <a:pt x="559943" y="3348576"/>
                </a:lnTo>
                <a:lnTo>
                  <a:pt x="581321" y="3397509"/>
                </a:lnTo>
                <a:lnTo>
                  <a:pt x="603068" y="3446242"/>
                </a:lnTo>
                <a:lnTo>
                  <a:pt x="625182" y="3494775"/>
                </a:lnTo>
                <a:lnTo>
                  <a:pt x="647662" y="3543105"/>
                </a:lnTo>
                <a:lnTo>
                  <a:pt x="670505" y="3591230"/>
                </a:lnTo>
                <a:lnTo>
                  <a:pt x="693710" y="3639148"/>
                </a:lnTo>
                <a:lnTo>
                  <a:pt x="717274" y="3686859"/>
                </a:lnTo>
                <a:lnTo>
                  <a:pt x="741197" y="3734359"/>
                </a:lnTo>
                <a:lnTo>
                  <a:pt x="765476" y="3781648"/>
                </a:lnTo>
                <a:lnTo>
                  <a:pt x="790110" y="3828723"/>
                </a:lnTo>
                <a:lnTo>
                  <a:pt x="815097" y="3875583"/>
                </a:lnTo>
                <a:lnTo>
                  <a:pt x="840435" y="3922226"/>
                </a:lnTo>
                <a:lnTo>
                  <a:pt x="866123" y="3968651"/>
                </a:lnTo>
                <a:lnTo>
                  <a:pt x="892158" y="4014855"/>
                </a:lnTo>
                <a:lnTo>
                  <a:pt x="918538" y="4060836"/>
                </a:lnTo>
                <a:lnTo>
                  <a:pt x="945263" y="4106593"/>
                </a:lnTo>
                <a:lnTo>
                  <a:pt x="972331" y="4152125"/>
                </a:lnTo>
                <a:lnTo>
                  <a:pt x="999738" y="4197429"/>
                </a:lnTo>
                <a:lnTo>
                  <a:pt x="1027485" y="4242504"/>
                </a:lnTo>
                <a:lnTo>
                  <a:pt x="1055568" y="4287347"/>
                </a:lnTo>
                <a:lnTo>
                  <a:pt x="1083987" y="4331958"/>
                </a:lnTo>
                <a:lnTo>
                  <a:pt x="1112739" y="4376334"/>
                </a:lnTo>
                <a:lnTo>
                  <a:pt x="1141823" y="4420474"/>
                </a:lnTo>
                <a:lnTo>
                  <a:pt x="1171237" y="4464375"/>
                </a:lnTo>
                <a:lnTo>
                  <a:pt x="1200980" y="4508037"/>
                </a:lnTo>
                <a:lnTo>
                  <a:pt x="1231048" y="4551456"/>
                </a:lnTo>
                <a:lnTo>
                  <a:pt x="1261441" y="4594633"/>
                </a:lnTo>
                <a:lnTo>
                  <a:pt x="1292158" y="4637564"/>
                </a:lnTo>
                <a:lnTo>
                  <a:pt x="1323195" y="4680248"/>
                </a:lnTo>
                <a:lnTo>
                  <a:pt x="1354551" y="4722683"/>
                </a:lnTo>
                <a:lnTo>
                  <a:pt x="1386226" y="4764868"/>
                </a:lnTo>
                <a:lnTo>
                  <a:pt x="1418216" y="4806800"/>
                </a:lnTo>
                <a:lnTo>
                  <a:pt x="1450520" y="4848479"/>
                </a:lnTo>
                <a:lnTo>
                  <a:pt x="1483136" y="4889901"/>
                </a:lnTo>
                <a:lnTo>
                  <a:pt x="1516063" y="4931066"/>
                </a:lnTo>
                <a:lnTo>
                  <a:pt x="1549299" y="4971972"/>
                </a:lnTo>
                <a:lnTo>
                  <a:pt x="1582842" y="5012616"/>
                </a:lnTo>
                <a:lnTo>
                  <a:pt x="1616690" y="5052998"/>
                </a:lnTo>
                <a:lnTo>
                  <a:pt x="1650842" y="5093115"/>
                </a:lnTo>
                <a:lnTo>
                  <a:pt x="1685295" y="5132965"/>
                </a:lnTo>
                <a:lnTo>
                  <a:pt x="1720048" y="5172548"/>
                </a:lnTo>
                <a:lnTo>
                  <a:pt x="1755099" y="5211860"/>
                </a:lnTo>
                <a:lnTo>
                  <a:pt x="1790447" y="5250901"/>
                </a:lnTo>
                <a:lnTo>
                  <a:pt x="1826090" y="5289668"/>
                </a:lnTo>
                <a:lnTo>
                  <a:pt x="1862025" y="5328160"/>
                </a:lnTo>
                <a:lnTo>
                  <a:pt x="1898252" y="5366375"/>
                </a:lnTo>
                <a:lnTo>
                  <a:pt x="1934767" y="5404311"/>
                </a:lnTo>
                <a:lnTo>
                  <a:pt x="1971571" y="5441967"/>
                </a:lnTo>
                <a:lnTo>
                  <a:pt x="2008660" y="5479340"/>
                </a:lnTo>
                <a:lnTo>
                  <a:pt x="2046033" y="5516429"/>
                </a:lnTo>
                <a:lnTo>
                  <a:pt x="2083689" y="5553233"/>
                </a:lnTo>
                <a:lnTo>
                  <a:pt x="2121625" y="5589749"/>
                </a:lnTo>
                <a:lnTo>
                  <a:pt x="2159840" y="5625975"/>
                </a:lnTo>
                <a:lnTo>
                  <a:pt x="2198332" y="5661911"/>
                </a:lnTo>
                <a:lnTo>
                  <a:pt x="2237099" y="5697553"/>
                </a:lnTo>
                <a:lnTo>
                  <a:pt x="2276140" y="5732901"/>
                </a:lnTo>
                <a:lnTo>
                  <a:pt x="2315452" y="5767952"/>
                </a:lnTo>
                <a:lnTo>
                  <a:pt x="2355035" y="5802705"/>
                </a:lnTo>
                <a:lnTo>
                  <a:pt x="2394885" y="5837159"/>
                </a:lnTo>
                <a:lnTo>
                  <a:pt x="2435002" y="5871310"/>
                </a:lnTo>
                <a:lnTo>
                  <a:pt x="2475384" y="5905158"/>
                </a:lnTo>
                <a:lnTo>
                  <a:pt x="2516028" y="5938701"/>
                </a:lnTo>
                <a:lnTo>
                  <a:pt x="2556934" y="5971937"/>
                </a:lnTo>
                <a:lnTo>
                  <a:pt x="2598099" y="6004864"/>
                </a:lnTo>
                <a:lnTo>
                  <a:pt x="2639522" y="6037480"/>
                </a:lnTo>
                <a:lnTo>
                  <a:pt x="2681200" y="6069784"/>
                </a:lnTo>
                <a:lnTo>
                  <a:pt x="2723132" y="6101775"/>
                </a:lnTo>
                <a:lnTo>
                  <a:pt x="2765317" y="6133449"/>
                </a:lnTo>
                <a:lnTo>
                  <a:pt x="2807752" y="6164805"/>
                </a:lnTo>
                <a:lnTo>
                  <a:pt x="2850437" y="6195843"/>
                </a:lnTo>
                <a:lnTo>
                  <a:pt x="2893368" y="6226559"/>
                </a:lnTo>
                <a:lnTo>
                  <a:pt x="2936544" y="6256952"/>
                </a:lnTo>
                <a:lnTo>
                  <a:pt x="2979964" y="6287021"/>
                </a:lnTo>
                <a:lnTo>
                  <a:pt x="3023625" y="6316763"/>
                </a:lnTo>
                <a:lnTo>
                  <a:pt x="3067527" y="6346177"/>
                </a:lnTo>
                <a:lnTo>
                  <a:pt x="3111666" y="6375261"/>
                </a:lnTo>
                <a:lnTo>
                  <a:pt x="3156042" y="6404013"/>
                </a:lnTo>
                <a:lnTo>
                  <a:pt x="3200653" y="6432432"/>
                </a:lnTo>
                <a:lnTo>
                  <a:pt x="3245496" y="6460515"/>
                </a:lnTo>
                <a:lnTo>
                  <a:pt x="3290571" y="6488262"/>
                </a:lnTo>
                <a:lnTo>
                  <a:pt x="3335875" y="6515670"/>
                </a:lnTo>
                <a:lnTo>
                  <a:pt x="3381407" y="6542737"/>
                </a:lnTo>
                <a:lnTo>
                  <a:pt x="3427164" y="6569462"/>
                </a:lnTo>
                <a:lnTo>
                  <a:pt x="3473146" y="6595843"/>
                </a:lnTo>
                <a:lnTo>
                  <a:pt x="3519350" y="6621878"/>
                </a:lnTo>
                <a:lnTo>
                  <a:pt x="3565774" y="6647565"/>
                </a:lnTo>
                <a:lnTo>
                  <a:pt x="3612417" y="6672903"/>
                </a:lnTo>
                <a:lnTo>
                  <a:pt x="3706352" y="6722524"/>
                </a:lnTo>
                <a:lnTo>
                  <a:pt x="3801142" y="6770726"/>
                </a:lnTo>
                <a:lnTo>
                  <a:pt x="3896771" y="6817495"/>
                </a:lnTo>
                <a:lnTo>
                  <a:pt x="3982866" y="6858000"/>
                </a:lnTo>
                <a:lnTo>
                  <a:pt x="9216893" y="6858000"/>
                </a:lnTo>
                <a:lnTo>
                  <a:pt x="9216893" y="0"/>
                </a:lnTo>
                <a:close/>
              </a:path>
            </a:pathLst>
          </a:custGeom>
          <a:solidFill>
            <a:srgbClr val="FFFFFF"/>
          </a:solidFill>
        </p:spPr>
        <p:txBody>
          <a:bodyPr wrap="square" lIns="0" tIns="0" rIns="0" bIns="0" rtlCol="0"/>
          <a:lstStyle/>
          <a:p>
            <a:pPr algn="l" rtl="0"/>
            <a:endParaRPr/>
          </a:p>
        </p:txBody>
      </p:sp>
      <p:sp>
        <p:nvSpPr>
          <p:cNvPr id="5" name="object 5"/>
          <p:cNvSpPr/>
          <p:nvPr/>
        </p:nvSpPr>
        <p:spPr>
          <a:xfrm>
            <a:off x="1735815" y="1704678"/>
            <a:ext cx="5815606" cy="2650652"/>
          </a:xfrm>
          <a:custGeom>
            <a:avLst/>
            <a:gdLst/>
            <a:ahLst/>
            <a:cxnLst/>
            <a:rect l="l" t="t" r="r" b="b"/>
            <a:pathLst>
              <a:path w="5580380" h="1980564">
                <a:moveTo>
                  <a:pt x="5579999" y="0"/>
                </a:moveTo>
                <a:lnTo>
                  <a:pt x="0" y="0"/>
                </a:lnTo>
                <a:lnTo>
                  <a:pt x="0" y="1980006"/>
                </a:lnTo>
                <a:lnTo>
                  <a:pt x="5579999" y="1980006"/>
                </a:lnTo>
                <a:lnTo>
                  <a:pt x="5579999" y="0"/>
                </a:lnTo>
                <a:close/>
              </a:path>
            </a:pathLst>
          </a:custGeom>
          <a:solidFill>
            <a:srgbClr val="2E8ACB"/>
          </a:solidFill>
        </p:spPr>
        <p:txBody>
          <a:bodyPr wrap="square" lIns="0" tIns="0" rIns="0" bIns="0" rtlCol="0"/>
          <a:lstStyle/>
          <a:p>
            <a:pPr algn="l" rtl="0"/>
            <a:endParaRPr/>
          </a:p>
        </p:txBody>
      </p:sp>
      <p:sp>
        <p:nvSpPr>
          <p:cNvPr id="15" name="TextBox 14">
            <a:extLst>
              <a:ext uri="{FF2B5EF4-FFF2-40B4-BE49-F238E27FC236}">
                <a16:creationId xmlns:a16="http://schemas.microsoft.com/office/drawing/2014/main" id="{CAFD77C4-F2F8-1138-FE2F-1362DB659116}"/>
              </a:ext>
            </a:extLst>
          </p:cNvPr>
          <p:cNvSpPr txBox="1"/>
          <p:nvPr/>
        </p:nvSpPr>
        <p:spPr>
          <a:xfrm>
            <a:off x="1862318" y="1752731"/>
            <a:ext cx="5562600" cy="2554545"/>
          </a:xfrm>
          <a:prstGeom prst="rect">
            <a:avLst/>
          </a:prstGeom>
          <a:noFill/>
        </p:spPr>
        <p:txBody>
          <a:bodyPr wrap="square" rtlCol="0">
            <a:spAutoFit/>
          </a:bodyPr>
          <a:lstStyle/>
          <a:p>
            <a:pPr marL="457200" indent="-457200" algn="l" rtl="0">
              <a:buFont typeface="Arial" panose="020B0604020202020204" pitchFamily="34" charset="0"/>
              <a:buChar char="•"/>
            </a:pPr>
            <a:r>
              <a:rPr lang="en-GB" sz="2800">
                <a:solidFill>
                  <a:schemeClr val="bg1"/>
                </a:solidFill>
                <a:latin typeface="Poppins Medium" pitchFamily="2" charset="77"/>
                <a:cs typeface="Poppins Medium" pitchFamily="2" charset="77"/>
              </a:rPr>
              <a:t>What are Public Funds?</a:t>
            </a:r>
          </a:p>
          <a:p>
            <a:pPr algn="l" rtl="0"/>
            <a:endParaRPr lang="en-GB" sz="1000">
              <a:solidFill>
                <a:schemeClr val="bg1"/>
              </a:solidFill>
              <a:latin typeface="Poppins Medium" pitchFamily="2" charset="77"/>
              <a:cs typeface="Poppins Medium" pitchFamily="2" charset="77"/>
            </a:endParaRPr>
          </a:p>
          <a:p>
            <a:pPr marL="457200" indent="-457200" algn="l" rtl="0">
              <a:buFont typeface="Arial" panose="020B0604020202020204" pitchFamily="34" charset="0"/>
              <a:buChar char="•"/>
            </a:pPr>
            <a:r>
              <a:rPr lang="en-GB" sz="2800">
                <a:solidFill>
                  <a:schemeClr val="bg1"/>
                </a:solidFill>
                <a:latin typeface="Poppins Medium" pitchFamily="2" charset="77"/>
                <a:cs typeface="Poppins Medium" pitchFamily="2" charset="77"/>
              </a:rPr>
              <a:t>Where does ‘No Recourse to Public Funds come from’?</a:t>
            </a:r>
          </a:p>
          <a:p>
            <a:pPr algn="l" rtl="0"/>
            <a:endParaRPr lang="en-GB" sz="1000">
              <a:solidFill>
                <a:schemeClr val="bg1"/>
              </a:solidFill>
              <a:latin typeface="Poppins Medium" pitchFamily="2" charset="77"/>
              <a:cs typeface="Poppins Medium" pitchFamily="2" charset="77"/>
            </a:endParaRPr>
          </a:p>
          <a:p>
            <a:pPr marL="457200" indent="-457200" algn="l" rtl="0">
              <a:buFont typeface="Arial" panose="020B0604020202020204" pitchFamily="34" charset="0"/>
              <a:buChar char="•"/>
            </a:pPr>
            <a:r>
              <a:rPr lang="en-GB" sz="2800">
                <a:solidFill>
                  <a:schemeClr val="bg1"/>
                </a:solidFill>
                <a:latin typeface="Poppins Medium" pitchFamily="2" charset="77"/>
                <a:cs typeface="Poppins Medium" pitchFamily="2" charset="77"/>
              </a:rPr>
              <a:t>What aren’t Public Funds?</a:t>
            </a:r>
          </a:p>
        </p:txBody>
      </p:sp>
      <p:pic>
        <p:nvPicPr>
          <p:cNvPr id="8" name="Picture 7" descr="A blue yellow and green circles with white symbols on it&#10;&#10;Description automatically generated">
            <a:extLst>
              <a:ext uri="{FF2B5EF4-FFF2-40B4-BE49-F238E27FC236}">
                <a16:creationId xmlns:a16="http://schemas.microsoft.com/office/drawing/2014/main" id="{74283239-730E-5F15-C6EF-9E7C99E0FF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5800" y="1228631"/>
            <a:ext cx="3602743" cy="3602743"/>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00D26B1-3BEB-FCCE-EC23-2C526CAC682E}"/>
              </a:ext>
            </a:extLst>
          </p:cNvPr>
          <p:cNvSpPr/>
          <p:nvPr/>
        </p:nvSpPr>
        <p:spPr>
          <a:xfrm>
            <a:off x="457199" y="523220"/>
            <a:ext cx="7848601" cy="543580"/>
          </a:xfrm>
          <a:prstGeom prst="rect">
            <a:avLst/>
          </a:prstGeom>
          <a:solidFill>
            <a:srgbClr val="2E8A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 name="TextBox 3">
            <a:extLst>
              <a:ext uri="{FF2B5EF4-FFF2-40B4-BE49-F238E27FC236}">
                <a16:creationId xmlns:a16="http://schemas.microsoft.com/office/drawing/2014/main" id="{9E2E97DA-A0DB-3D92-C382-60816A1DD165}"/>
              </a:ext>
            </a:extLst>
          </p:cNvPr>
          <p:cNvSpPr txBox="1"/>
          <p:nvPr/>
        </p:nvSpPr>
        <p:spPr>
          <a:xfrm>
            <a:off x="457200" y="543580"/>
            <a:ext cx="7772400" cy="523220"/>
          </a:xfrm>
          <a:prstGeom prst="rect">
            <a:avLst/>
          </a:prstGeom>
          <a:noFill/>
        </p:spPr>
        <p:txBody>
          <a:bodyPr wrap="square" rtlCol="0">
            <a:spAutoFit/>
          </a:bodyPr>
          <a:lstStyle/>
          <a:p>
            <a:r>
              <a:rPr lang="en-GB" sz="2800" dirty="0">
                <a:solidFill>
                  <a:schemeClr val="bg1"/>
                </a:solidFill>
                <a:effectLst/>
                <a:latin typeface="Poppins Medium" pitchFamily="2" charset="77"/>
                <a:cs typeface="Poppins Medium" pitchFamily="2" charset="77"/>
              </a:rPr>
              <a:t>Hong Kong </a:t>
            </a:r>
            <a:r>
              <a:rPr lang="en-GB" sz="2800" dirty="0">
                <a:solidFill>
                  <a:schemeClr val="bg1"/>
                </a:solidFill>
                <a:latin typeface="Poppins Medium" pitchFamily="2" charset="77"/>
                <a:cs typeface="Poppins Medium" pitchFamily="2" charset="77"/>
              </a:rPr>
              <a:t>– since we last met</a:t>
            </a:r>
            <a:r>
              <a:rPr lang="en-GB" sz="2800" dirty="0">
                <a:solidFill>
                  <a:schemeClr val="bg1"/>
                </a:solidFill>
                <a:effectLst/>
                <a:latin typeface="Poppins Medium" pitchFamily="2" charset="77"/>
                <a:cs typeface="Poppins Medium" pitchFamily="2" charset="77"/>
              </a:rPr>
              <a:t> </a:t>
            </a:r>
          </a:p>
        </p:txBody>
      </p:sp>
      <p:sp>
        <p:nvSpPr>
          <p:cNvPr id="5" name="TextBox 4">
            <a:extLst>
              <a:ext uri="{FF2B5EF4-FFF2-40B4-BE49-F238E27FC236}">
                <a16:creationId xmlns:a16="http://schemas.microsoft.com/office/drawing/2014/main" id="{79B2B356-B44A-512F-31F2-6AE8C414D7C7}"/>
              </a:ext>
            </a:extLst>
          </p:cNvPr>
          <p:cNvSpPr txBox="1"/>
          <p:nvPr/>
        </p:nvSpPr>
        <p:spPr>
          <a:xfrm>
            <a:off x="304800" y="1074650"/>
            <a:ext cx="9952630" cy="10433625"/>
          </a:xfrm>
          <a:prstGeom prst="rect">
            <a:avLst/>
          </a:prstGeom>
          <a:noFill/>
        </p:spPr>
        <p:txBody>
          <a:bodyPr wrap="square" rtlCol="0">
            <a:spAutoFit/>
          </a:bodyPr>
          <a:lstStyle/>
          <a:p>
            <a:pPr marL="285750" indent="-285750" algn="l" rtl="0">
              <a:buFont typeface="Arial" panose="020B0604020202020204" pitchFamily="34" charset="0"/>
              <a:buChar char="•"/>
            </a:pPr>
            <a:endParaRPr lang="en-US" sz="2800" dirty="0">
              <a:solidFill>
                <a:srgbClr val="2A206F"/>
              </a:solidFill>
              <a:latin typeface="Poppins" pitchFamily="2" charset="77"/>
              <a:cs typeface="Poppins" pitchFamily="2" charset="77"/>
            </a:endParaRPr>
          </a:p>
          <a:p>
            <a:pPr marL="285750" indent="-285750">
              <a:buFont typeface="Arial" panose="020B0604020202020204" pitchFamily="34" charset="0"/>
              <a:buChar char="•"/>
            </a:pPr>
            <a:r>
              <a:rPr lang="en-GB" sz="2800" dirty="0">
                <a:solidFill>
                  <a:srgbClr val="2A206F"/>
                </a:solidFill>
                <a:latin typeface="Poppins" pitchFamily="2" charset="77"/>
                <a:cs typeface="Poppins" pitchFamily="2" charset="77"/>
              </a:rPr>
              <a:t>Over 170,00 applications received; within official estimates </a:t>
            </a:r>
          </a:p>
          <a:p>
            <a:endParaRPr lang="en-GB" sz="2800" dirty="0">
              <a:solidFill>
                <a:srgbClr val="2A206F"/>
              </a:solidFill>
              <a:latin typeface="Poppins" pitchFamily="2" charset="77"/>
              <a:cs typeface="Poppins" pitchFamily="2" charset="77"/>
            </a:endParaRPr>
          </a:p>
          <a:p>
            <a:pPr marL="285750" indent="-285750">
              <a:buFont typeface="Arial" panose="020B0604020202020204" pitchFamily="34" charset="0"/>
              <a:buChar char="•"/>
            </a:pPr>
            <a:r>
              <a:rPr lang="en-GB" sz="2800" dirty="0">
                <a:solidFill>
                  <a:srgbClr val="2A206F"/>
                </a:solidFill>
                <a:latin typeface="Poppins" pitchFamily="2" charset="77"/>
                <a:cs typeface="Poppins" pitchFamily="2" charset="77"/>
              </a:rPr>
              <a:t>Top destinations in Y&amp;H – Leeds, Sheffield, North Yorkshire (Harrogate), York , Wakefield, Hull, Doncaster</a:t>
            </a:r>
          </a:p>
          <a:p>
            <a:endParaRPr lang="en-GB" sz="2800" dirty="0">
              <a:solidFill>
                <a:srgbClr val="2A206F"/>
              </a:solidFill>
              <a:latin typeface="Poppins" pitchFamily="2" charset="77"/>
              <a:cs typeface="Poppins" pitchFamily="2" charset="77"/>
            </a:endParaRPr>
          </a:p>
          <a:p>
            <a:pPr marL="285750" indent="-285750">
              <a:buFont typeface="Arial" panose="020B0604020202020204" pitchFamily="34" charset="0"/>
              <a:buChar char="•"/>
            </a:pPr>
            <a:r>
              <a:rPr lang="en-GB" sz="2800" dirty="0">
                <a:solidFill>
                  <a:srgbClr val="2A206F"/>
                </a:solidFill>
                <a:latin typeface="Poppins" pitchFamily="2" charset="77"/>
                <a:cs typeface="Poppins" pitchFamily="2" charset="77"/>
              </a:rPr>
              <a:t>National Hong Kong Welcome Programme – LAs and SMPs (no regional VCS Funding)</a:t>
            </a:r>
          </a:p>
          <a:p>
            <a:endParaRPr lang="en-GB" sz="2800" dirty="0">
              <a:solidFill>
                <a:srgbClr val="2A206F"/>
              </a:solidFill>
              <a:latin typeface="Poppins" pitchFamily="2" charset="77"/>
              <a:cs typeface="Poppins" pitchFamily="2" charset="77"/>
            </a:endParaRPr>
          </a:p>
          <a:p>
            <a:pPr marL="285750" indent="-285750">
              <a:buFont typeface="Arial" panose="020B0604020202020204" pitchFamily="34" charset="0"/>
              <a:buChar char="•"/>
            </a:pPr>
            <a:r>
              <a:rPr lang="en-GB" sz="2800" dirty="0">
                <a:solidFill>
                  <a:srgbClr val="2A206F"/>
                </a:solidFill>
                <a:latin typeface="Poppins" pitchFamily="2" charset="77"/>
                <a:cs typeface="Poppins" pitchFamily="2" charset="77"/>
              </a:rPr>
              <a:t>National VCS Funding for On Your Side, employment (Growth Company) and wellbeing  (Barnardo's) </a:t>
            </a:r>
          </a:p>
          <a:p>
            <a:pPr marL="285750" indent="-285750" algn="l" rtl="0">
              <a:buFont typeface="Arial" panose="020B0604020202020204" pitchFamily="34" charset="0"/>
              <a:buChar char="•"/>
            </a:pPr>
            <a:endParaRPr lang="en-US" sz="2800" dirty="0">
              <a:solidFill>
                <a:srgbClr val="2A206F"/>
              </a:solidFill>
              <a:latin typeface="Poppins" pitchFamily="2" charset="77"/>
              <a:cs typeface="Poppins" pitchFamily="2" charset="77"/>
            </a:endParaRPr>
          </a:p>
          <a:p>
            <a:pPr marL="285750" indent="-285750" algn="l" rtl="0">
              <a:buFont typeface="Arial" panose="020B0604020202020204" pitchFamily="34" charset="0"/>
              <a:buChar char="•"/>
            </a:pPr>
            <a:endParaRPr lang="en-US" sz="2800" dirty="0">
              <a:solidFill>
                <a:srgbClr val="2A206F"/>
              </a:solidFill>
              <a:latin typeface="Poppins" pitchFamily="2" charset="77"/>
              <a:cs typeface="Poppins" pitchFamily="2" charset="77"/>
            </a:endParaRPr>
          </a:p>
          <a:p>
            <a:pPr marL="285750" indent="-285750" algn="l" rtl="0">
              <a:buFont typeface="Arial" panose="020B0604020202020204" pitchFamily="34" charset="0"/>
              <a:buChar char="•"/>
            </a:pPr>
            <a:endParaRPr lang="en-US" sz="2800" dirty="0">
              <a:solidFill>
                <a:srgbClr val="2A206F"/>
              </a:solidFill>
              <a:latin typeface="Poppins" pitchFamily="2" charset="77"/>
              <a:cs typeface="Poppins" pitchFamily="2" charset="77"/>
            </a:endParaRPr>
          </a:p>
          <a:p>
            <a:pPr marL="285750" indent="-285750" algn="l" rtl="0">
              <a:buFont typeface="Arial" panose="020B0604020202020204" pitchFamily="34" charset="0"/>
              <a:buChar char="•"/>
            </a:pPr>
            <a:endParaRPr lang="en-US" sz="2800" dirty="0">
              <a:solidFill>
                <a:srgbClr val="2A206F"/>
              </a:solidFill>
              <a:latin typeface="Poppins" pitchFamily="2" charset="77"/>
              <a:cs typeface="Poppins" pitchFamily="2" charset="77"/>
            </a:endParaRPr>
          </a:p>
          <a:p>
            <a:pPr marL="285750" indent="-285750" algn="l" rtl="0">
              <a:buFont typeface="Arial" panose="020B0604020202020204" pitchFamily="34" charset="0"/>
              <a:buChar char="•"/>
            </a:pPr>
            <a:endParaRPr lang="en-US" sz="2800" dirty="0">
              <a:solidFill>
                <a:srgbClr val="2A206F"/>
              </a:solidFill>
              <a:latin typeface="Poppins" pitchFamily="2" charset="77"/>
              <a:cs typeface="Poppins" pitchFamily="2" charset="77"/>
            </a:endParaRPr>
          </a:p>
          <a:p>
            <a:pPr marL="285750" indent="-285750" algn="l" rtl="0">
              <a:buFont typeface="Arial" panose="020B0604020202020204" pitchFamily="34" charset="0"/>
              <a:buChar char="•"/>
            </a:pPr>
            <a:endParaRPr lang="en-US" sz="2800" dirty="0">
              <a:solidFill>
                <a:srgbClr val="2A206F"/>
              </a:solidFill>
              <a:latin typeface="Poppins" pitchFamily="2" charset="77"/>
              <a:cs typeface="Poppins" pitchFamily="2" charset="77"/>
            </a:endParaRPr>
          </a:p>
          <a:p>
            <a:pPr marL="285750" indent="-285750" algn="l" rtl="0">
              <a:buFont typeface="Arial" panose="020B0604020202020204" pitchFamily="34" charset="0"/>
              <a:buChar char="•"/>
            </a:pPr>
            <a:endParaRPr lang="en-US" sz="2800" dirty="0">
              <a:solidFill>
                <a:srgbClr val="2A206F"/>
              </a:solidFill>
              <a:latin typeface="Poppins" pitchFamily="2" charset="77"/>
              <a:cs typeface="Poppins" pitchFamily="2" charset="77"/>
            </a:endParaRPr>
          </a:p>
          <a:p>
            <a:pPr marL="285750" indent="-285750" algn="l" rtl="0">
              <a:buFont typeface="Arial" panose="020B0604020202020204" pitchFamily="34" charset="0"/>
              <a:buChar char="•"/>
            </a:pPr>
            <a:endParaRPr lang="en-US" sz="2800" dirty="0">
              <a:solidFill>
                <a:srgbClr val="2A206F"/>
              </a:solidFill>
              <a:latin typeface="Poppins" pitchFamily="2" charset="77"/>
              <a:cs typeface="Poppins" pitchFamily="2" charset="77"/>
            </a:endParaRPr>
          </a:p>
          <a:p>
            <a:pPr marL="285750" indent="-285750" algn="l" rtl="0">
              <a:buFont typeface="Arial" panose="020B0604020202020204" pitchFamily="34" charset="0"/>
              <a:buChar char="•"/>
            </a:pPr>
            <a:endParaRPr lang="en-US" sz="2800" dirty="0">
              <a:solidFill>
                <a:srgbClr val="2A206F"/>
              </a:solidFill>
              <a:latin typeface="Poppins" pitchFamily="2" charset="77"/>
              <a:cs typeface="Poppins" pitchFamily="2" charset="77"/>
            </a:endParaRPr>
          </a:p>
          <a:p>
            <a:pPr algn="l" rtl="0"/>
            <a:br>
              <a:rPr lang="en-US" sz="2800" dirty="0">
                <a:solidFill>
                  <a:srgbClr val="2A206F"/>
                </a:solidFill>
                <a:latin typeface="Poppins" pitchFamily="2" charset="77"/>
                <a:cs typeface="Poppins" pitchFamily="2" charset="77"/>
                <a:hlinkClick r:id="rId3"/>
              </a:rPr>
            </a:br>
            <a:endParaRPr lang="en-US" sz="2800" dirty="0">
              <a:solidFill>
                <a:srgbClr val="2A206F"/>
              </a:solidFill>
              <a:latin typeface="Poppins" pitchFamily="2" charset="77"/>
              <a:cs typeface="Poppins" pitchFamily="2" charset="77"/>
            </a:endParaRPr>
          </a:p>
        </p:txBody>
      </p:sp>
    </p:spTree>
    <p:extLst>
      <p:ext uri="{BB962C8B-B14F-4D97-AF65-F5344CB8AC3E}">
        <p14:creationId xmlns:p14="http://schemas.microsoft.com/office/powerpoint/2010/main" val="204848734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3270" cy="6858000"/>
          </a:xfrm>
          <a:custGeom>
            <a:avLst/>
            <a:gdLst/>
            <a:ahLst/>
            <a:cxnLst/>
            <a:rect l="l" t="t" r="r" b="b"/>
            <a:pathLst>
              <a:path w="12193270" h="6858000">
                <a:moveTo>
                  <a:pt x="12193206" y="0"/>
                </a:moveTo>
                <a:lnTo>
                  <a:pt x="0" y="0"/>
                </a:lnTo>
                <a:lnTo>
                  <a:pt x="0" y="6858000"/>
                </a:lnTo>
                <a:lnTo>
                  <a:pt x="12193206" y="6858000"/>
                </a:lnTo>
                <a:lnTo>
                  <a:pt x="12193206" y="0"/>
                </a:lnTo>
                <a:close/>
              </a:path>
            </a:pathLst>
          </a:custGeom>
          <a:solidFill>
            <a:srgbClr val="FEF2D5"/>
          </a:solidFill>
        </p:spPr>
        <p:txBody>
          <a:bodyPr wrap="square" lIns="0" tIns="0" rIns="0" bIns="0" rtlCol="0"/>
          <a:lstStyle/>
          <a:p>
            <a:pPr algn="l" rtl="0"/>
            <a:endParaRPr/>
          </a:p>
        </p:txBody>
      </p:sp>
      <p:sp>
        <p:nvSpPr>
          <p:cNvPr id="4" name="object 4"/>
          <p:cNvSpPr/>
          <p:nvPr/>
        </p:nvSpPr>
        <p:spPr>
          <a:xfrm>
            <a:off x="2976300" y="0"/>
            <a:ext cx="9217025" cy="6858000"/>
          </a:xfrm>
          <a:custGeom>
            <a:avLst/>
            <a:gdLst/>
            <a:ahLst/>
            <a:cxnLst/>
            <a:rect l="l" t="t" r="r" b="b"/>
            <a:pathLst>
              <a:path w="9217025" h="6858000">
                <a:moveTo>
                  <a:pt x="9216893" y="0"/>
                </a:moveTo>
                <a:lnTo>
                  <a:pt x="28588" y="0"/>
                </a:lnTo>
                <a:lnTo>
                  <a:pt x="27472" y="11951"/>
                </a:lnTo>
                <a:lnTo>
                  <a:pt x="22734" y="67538"/>
                </a:lnTo>
                <a:lnTo>
                  <a:pt x="18438" y="123250"/>
                </a:lnTo>
                <a:lnTo>
                  <a:pt x="14587" y="179085"/>
                </a:lnTo>
                <a:lnTo>
                  <a:pt x="11182" y="235042"/>
                </a:lnTo>
                <a:lnTo>
                  <a:pt x="8226" y="291119"/>
                </a:lnTo>
                <a:lnTo>
                  <a:pt x="5720" y="347314"/>
                </a:lnTo>
                <a:lnTo>
                  <a:pt x="3665" y="403626"/>
                </a:lnTo>
                <a:lnTo>
                  <a:pt x="2064" y="460052"/>
                </a:lnTo>
                <a:lnTo>
                  <a:pt x="918" y="516591"/>
                </a:lnTo>
                <a:lnTo>
                  <a:pt x="229" y="573241"/>
                </a:lnTo>
                <a:lnTo>
                  <a:pt x="0" y="630001"/>
                </a:lnTo>
                <a:lnTo>
                  <a:pt x="229" y="686760"/>
                </a:lnTo>
                <a:lnTo>
                  <a:pt x="918" y="743410"/>
                </a:lnTo>
                <a:lnTo>
                  <a:pt x="2064" y="799949"/>
                </a:lnTo>
                <a:lnTo>
                  <a:pt x="3665" y="856376"/>
                </a:lnTo>
                <a:lnTo>
                  <a:pt x="5720" y="912687"/>
                </a:lnTo>
                <a:lnTo>
                  <a:pt x="8226" y="968882"/>
                </a:lnTo>
                <a:lnTo>
                  <a:pt x="11182" y="1024959"/>
                </a:lnTo>
                <a:lnTo>
                  <a:pt x="14587" y="1080916"/>
                </a:lnTo>
                <a:lnTo>
                  <a:pt x="18438" y="1136752"/>
                </a:lnTo>
                <a:lnTo>
                  <a:pt x="22734" y="1192464"/>
                </a:lnTo>
                <a:lnTo>
                  <a:pt x="27472" y="1248051"/>
                </a:lnTo>
                <a:lnTo>
                  <a:pt x="32652" y="1303510"/>
                </a:lnTo>
                <a:lnTo>
                  <a:pt x="38271" y="1358841"/>
                </a:lnTo>
                <a:lnTo>
                  <a:pt x="44328" y="1414042"/>
                </a:lnTo>
                <a:lnTo>
                  <a:pt x="50820" y="1469110"/>
                </a:lnTo>
                <a:lnTo>
                  <a:pt x="57747" y="1524044"/>
                </a:lnTo>
                <a:lnTo>
                  <a:pt x="65106" y="1578842"/>
                </a:lnTo>
                <a:lnTo>
                  <a:pt x="72895" y="1633503"/>
                </a:lnTo>
                <a:lnTo>
                  <a:pt x="81114" y="1688024"/>
                </a:lnTo>
                <a:lnTo>
                  <a:pt x="89759" y="1742405"/>
                </a:lnTo>
                <a:lnTo>
                  <a:pt x="98830" y="1796642"/>
                </a:lnTo>
                <a:lnTo>
                  <a:pt x="108324" y="1850735"/>
                </a:lnTo>
                <a:lnTo>
                  <a:pt x="118240" y="1904681"/>
                </a:lnTo>
                <a:lnTo>
                  <a:pt x="128576" y="1958480"/>
                </a:lnTo>
                <a:lnTo>
                  <a:pt x="139330" y="2012128"/>
                </a:lnTo>
                <a:lnTo>
                  <a:pt x="150500" y="2065624"/>
                </a:lnTo>
                <a:lnTo>
                  <a:pt x="162085" y="2118968"/>
                </a:lnTo>
                <a:lnTo>
                  <a:pt x="174083" y="2172155"/>
                </a:lnTo>
                <a:lnTo>
                  <a:pt x="186492" y="2225186"/>
                </a:lnTo>
                <a:lnTo>
                  <a:pt x="199311" y="2278059"/>
                </a:lnTo>
                <a:lnTo>
                  <a:pt x="212537" y="2330770"/>
                </a:lnTo>
                <a:lnTo>
                  <a:pt x="226169" y="2383320"/>
                </a:lnTo>
                <a:lnTo>
                  <a:pt x="240205" y="2435705"/>
                </a:lnTo>
                <a:lnTo>
                  <a:pt x="254644" y="2487924"/>
                </a:lnTo>
                <a:lnTo>
                  <a:pt x="269483" y="2539976"/>
                </a:lnTo>
                <a:lnTo>
                  <a:pt x="284721" y="2591859"/>
                </a:lnTo>
                <a:lnTo>
                  <a:pt x="300356" y="2643570"/>
                </a:lnTo>
                <a:lnTo>
                  <a:pt x="316386" y="2695109"/>
                </a:lnTo>
                <a:lnTo>
                  <a:pt x="332809" y="2746473"/>
                </a:lnTo>
                <a:lnTo>
                  <a:pt x="349625" y="2797660"/>
                </a:lnTo>
                <a:lnTo>
                  <a:pt x="366830" y="2848670"/>
                </a:lnTo>
                <a:lnTo>
                  <a:pt x="384423" y="2899499"/>
                </a:lnTo>
                <a:lnTo>
                  <a:pt x="402403" y="2950147"/>
                </a:lnTo>
                <a:lnTo>
                  <a:pt x="420768" y="3000611"/>
                </a:lnTo>
                <a:lnTo>
                  <a:pt x="439515" y="3050890"/>
                </a:lnTo>
                <a:lnTo>
                  <a:pt x="458644" y="3100982"/>
                </a:lnTo>
                <a:lnTo>
                  <a:pt x="478152" y="3150885"/>
                </a:lnTo>
                <a:lnTo>
                  <a:pt x="498038" y="3200598"/>
                </a:lnTo>
                <a:lnTo>
                  <a:pt x="518299" y="3250119"/>
                </a:lnTo>
                <a:lnTo>
                  <a:pt x="538935" y="3299445"/>
                </a:lnTo>
                <a:lnTo>
                  <a:pt x="559943" y="3348576"/>
                </a:lnTo>
                <a:lnTo>
                  <a:pt x="581321" y="3397509"/>
                </a:lnTo>
                <a:lnTo>
                  <a:pt x="603068" y="3446242"/>
                </a:lnTo>
                <a:lnTo>
                  <a:pt x="625182" y="3494775"/>
                </a:lnTo>
                <a:lnTo>
                  <a:pt x="647662" y="3543105"/>
                </a:lnTo>
                <a:lnTo>
                  <a:pt x="670505" y="3591230"/>
                </a:lnTo>
                <a:lnTo>
                  <a:pt x="693710" y="3639148"/>
                </a:lnTo>
                <a:lnTo>
                  <a:pt x="717274" y="3686859"/>
                </a:lnTo>
                <a:lnTo>
                  <a:pt x="741197" y="3734359"/>
                </a:lnTo>
                <a:lnTo>
                  <a:pt x="765476" y="3781648"/>
                </a:lnTo>
                <a:lnTo>
                  <a:pt x="790110" y="3828723"/>
                </a:lnTo>
                <a:lnTo>
                  <a:pt x="815097" y="3875583"/>
                </a:lnTo>
                <a:lnTo>
                  <a:pt x="840435" y="3922226"/>
                </a:lnTo>
                <a:lnTo>
                  <a:pt x="866123" y="3968651"/>
                </a:lnTo>
                <a:lnTo>
                  <a:pt x="892158" y="4014855"/>
                </a:lnTo>
                <a:lnTo>
                  <a:pt x="918538" y="4060836"/>
                </a:lnTo>
                <a:lnTo>
                  <a:pt x="945263" y="4106593"/>
                </a:lnTo>
                <a:lnTo>
                  <a:pt x="972331" y="4152125"/>
                </a:lnTo>
                <a:lnTo>
                  <a:pt x="999738" y="4197429"/>
                </a:lnTo>
                <a:lnTo>
                  <a:pt x="1027485" y="4242504"/>
                </a:lnTo>
                <a:lnTo>
                  <a:pt x="1055568" y="4287347"/>
                </a:lnTo>
                <a:lnTo>
                  <a:pt x="1083987" y="4331958"/>
                </a:lnTo>
                <a:lnTo>
                  <a:pt x="1112739" y="4376334"/>
                </a:lnTo>
                <a:lnTo>
                  <a:pt x="1141823" y="4420474"/>
                </a:lnTo>
                <a:lnTo>
                  <a:pt x="1171237" y="4464375"/>
                </a:lnTo>
                <a:lnTo>
                  <a:pt x="1200980" y="4508037"/>
                </a:lnTo>
                <a:lnTo>
                  <a:pt x="1231048" y="4551456"/>
                </a:lnTo>
                <a:lnTo>
                  <a:pt x="1261441" y="4594633"/>
                </a:lnTo>
                <a:lnTo>
                  <a:pt x="1292158" y="4637564"/>
                </a:lnTo>
                <a:lnTo>
                  <a:pt x="1323195" y="4680248"/>
                </a:lnTo>
                <a:lnTo>
                  <a:pt x="1354551" y="4722683"/>
                </a:lnTo>
                <a:lnTo>
                  <a:pt x="1386226" y="4764868"/>
                </a:lnTo>
                <a:lnTo>
                  <a:pt x="1418216" y="4806800"/>
                </a:lnTo>
                <a:lnTo>
                  <a:pt x="1450520" y="4848479"/>
                </a:lnTo>
                <a:lnTo>
                  <a:pt x="1483136" y="4889901"/>
                </a:lnTo>
                <a:lnTo>
                  <a:pt x="1516063" y="4931066"/>
                </a:lnTo>
                <a:lnTo>
                  <a:pt x="1549299" y="4971972"/>
                </a:lnTo>
                <a:lnTo>
                  <a:pt x="1582842" y="5012616"/>
                </a:lnTo>
                <a:lnTo>
                  <a:pt x="1616690" y="5052998"/>
                </a:lnTo>
                <a:lnTo>
                  <a:pt x="1650842" y="5093115"/>
                </a:lnTo>
                <a:lnTo>
                  <a:pt x="1685295" y="5132965"/>
                </a:lnTo>
                <a:lnTo>
                  <a:pt x="1720048" y="5172548"/>
                </a:lnTo>
                <a:lnTo>
                  <a:pt x="1755099" y="5211860"/>
                </a:lnTo>
                <a:lnTo>
                  <a:pt x="1790447" y="5250901"/>
                </a:lnTo>
                <a:lnTo>
                  <a:pt x="1826090" y="5289668"/>
                </a:lnTo>
                <a:lnTo>
                  <a:pt x="1862025" y="5328160"/>
                </a:lnTo>
                <a:lnTo>
                  <a:pt x="1898252" y="5366375"/>
                </a:lnTo>
                <a:lnTo>
                  <a:pt x="1934767" y="5404311"/>
                </a:lnTo>
                <a:lnTo>
                  <a:pt x="1971571" y="5441967"/>
                </a:lnTo>
                <a:lnTo>
                  <a:pt x="2008660" y="5479340"/>
                </a:lnTo>
                <a:lnTo>
                  <a:pt x="2046033" y="5516429"/>
                </a:lnTo>
                <a:lnTo>
                  <a:pt x="2083689" y="5553233"/>
                </a:lnTo>
                <a:lnTo>
                  <a:pt x="2121625" y="5589749"/>
                </a:lnTo>
                <a:lnTo>
                  <a:pt x="2159840" y="5625975"/>
                </a:lnTo>
                <a:lnTo>
                  <a:pt x="2198332" y="5661911"/>
                </a:lnTo>
                <a:lnTo>
                  <a:pt x="2237099" y="5697553"/>
                </a:lnTo>
                <a:lnTo>
                  <a:pt x="2276140" y="5732901"/>
                </a:lnTo>
                <a:lnTo>
                  <a:pt x="2315452" y="5767952"/>
                </a:lnTo>
                <a:lnTo>
                  <a:pt x="2355035" y="5802705"/>
                </a:lnTo>
                <a:lnTo>
                  <a:pt x="2394885" y="5837159"/>
                </a:lnTo>
                <a:lnTo>
                  <a:pt x="2435002" y="5871310"/>
                </a:lnTo>
                <a:lnTo>
                  <a:pt x="2475384" y="5905158"/>
                </a:lnTo>
                <a:lnTo>
                  <a:pt x="2516028" y="5938701"/>
                </a:lnTo>
                <a:lnTo>
                  <a:pt x="2556934" y="5971937"/>
                </a:lnTo>
                <a:lnTo>
                  <a:pt x="2598099" y="6004864"/>
                </a:lnTo>
                <a:lnTo>
                  <a:pt x="2639522" y="6037480"/>
                </a:lnTo>
                <a:lnTo>
                  <a:pt x="2681200" y="6069784"/>
                </a:lnTo>
                <a:lnTo>
                  <a:pt x="2723132" y="6101775"/>
                </a:lnTo>
                <a:lnTo>
                  <a:pt x="2765317" y="6133449"/>
                </a:lnTo>
                <a:lnTo>
                  <a:pt x="2807752" y="6164805"/>
                </a:lnTo>
                <a:lnTo>
                  <a:pt x="2850437" y="6195843"/>
                </a:lnTo>
                <a:lnTo>
                  <a:pt x="2893368" y="6226559"/>
                </a:lnTo>
                <a:lnTo>
                  <a:pt x="2936544" y="6256952"/>
                </a:lnTo>
                <a:lnTo>
                  <a:pt x="2979964" y="6287021"/>
                </a:lnTo>
                <a:lnTo>
                  <a:pt x="3023625" y="6316763"/>
                </a:lnTo>
                <a:lnTo>
                  <a:pt x="3067527" y="6346177"/>
                </a:lnTo>
                <a:lnTo>
                  <a:pt x="3111666" y="6375261"/>
                </a:lnTo>
                <a:lnTo>
                  <a:pt x="3156042" y="6404013"/>
                </a:lnTo>
                <a:lnTo>
                  <a:pt x="3200653" y="6432432"/>
                </a:lnTo>
                <a:lnTo>
                  <a:pt x="3245496" y="6460515"/>
                </a:lnTo>
                <a:lnTo>
                  <a:pt x="3290571" y="6488262"/>
                </a:lnTo>
                <a:lnTo>
                  <a:pt x="3335875" y="6515670"/>
                </a:lnTo>
                <a:lnTo>
                  <a:pt x="3381407" y="6542737"/>
                </a:lnTo>
                <a:lnTo>
                  <a:pt x="3427164" y="6569462"/>
                </a:lnTo>
                <a:lnTo>
                  <a:pt x="3473146" y="6595843"/>
                </a:lnTo>
                <a:lnTo>
                  <a:pt x="3519350" y="6621878"/>
                </a:lnTo>
                <a:lnTo>
                  <a:pt x="3565774" y="6647565"/>
                </a:lnTo>
                <a:lnTo>
                  <a:pt x="3612417" y="6672903"/>
                </a:lnTo>
                <a:lnTo>
                  <a:pt x="3706352" y="6722524"/>
                </a:lnTo>
                <a:lnTo>
                  <a:pt x="3801142" y="6770726"/>
                </a:lnTo>
                <a:lnTo>
                  <a:pt x="3896771" y="6817495"/>
                </a:lnTo>
                <a:lnTo>
                  <a:pt x="3982866" y="6858000"/>
                </a:lnTo>
                <a:lnTo>
                  <a:pt x="9216893" y="6858000"/>
                </a:lnTo>
                <a:lnTo>
                  <a:pt x="9216893" y="0"/>
                </a:lnTo>
                <a:close/>
              </a:path>
            </a:pathLst>
          </a:custGeom>
          <a:solidFill>
            <a:srgbClr val="FFFFFF"/>
          </a:solidFill>
        </p:spPr>
        <p:txBody>
          <a:bodyPr wrap="square" lIns="0" tIns="0" rIns="0" bIns="0" rtlCol="0"/>
          <a:lstStyle/>
          <a:p>
            <a:pPr algn="l" rtl="0"/>
            <a:endParaRPr/>
          </a:p>
        </p:txBody>
      </p:sp>
      <p:sp>
        <p:nvSpPr>
          <p:cNvPr id="5" name="object 5"/>
          <p:cNvSpPr/>
          <p:nvPr/>
        </p:nvSpPr>
        <p:spPr>
          <a:xfrm>
            <a:off x="1769206" y="1951182"/>
            <a:ext cx="5815606" cy="2029122"/>
          </a:xfrm>
          <a:custGeom>
            <a:avLst/>
            <a:gdLst/>
            <a:ahLst/>
            <a:cxnLst/>
            <a:rect l="l" t="t" r="r" b="b"/>
            <a:pathLst>
              <a:path w="5580380" h="1980564">
                <a:moveTo>
                  <a:pt x="5579999" y="0"/>
                </a:moveTo>
                <a:lnTo>
                  <a:pt x="0" y="0"/>
                </a:lnTo>
                <a:lnTo>
                  <a:pt x="0" y="1980006"/>
                </a:lnTo>
                <a:lnTo>
                  <a:pt x="5579999" y="1980006"/>
                </a:lnTo>
                <a:lnTo>
                  <a:pt x="5579999" y="0"/>
                </a:lnTo>
                <a:close/>
              </a:path>
            </a:pathLst>
          </a:custGeom>
          <a:solidFill>
            <a:srgbClr val="E61677"/>
          </a:solidFill>
        </p:spPr>
        <p:txBody>
          <a:bodyPr wrap="square" lIns="0" tIns="0" rIns="0" bIns="0" rtlCol="0"/>
          <a:lstStyle/>
          <a:p>
            <a:pPr algn="l" rtl="0"/>
            <a:endParaRPr/>
          </a:p>
        </p:txBody>
      </p:sp>
      <p:sp>
        <p:nvSpPr>
          <p:cNvPr id="15" name="TextBox 14">
            <a:extLst>
              <a:ext uri="{FF2B5EF4-FFF2-40B4-BE49-F238E27FC236}">
                <a16:creationId xmlns:a16="http://schemas.microsoft.com/office/drawing/2014/main" id="{CAFD77C4-F2F8-1138-FE2F-1362DB659116}"/>
              </a:ext>
            </a:extLst>
          </p:cNvPr>
          <p:cNvSpPr txBox="1"/>
          <p:nvPr/>
        </p:nvSpPr>
        <p:spPr>
          <a:xfrm>
            <a:off x="1862318" y="2133600"/>
            <a:ext cx="5562600" cy="1815882"/>
          </a:xfrm>
          <a:prstGeom prst="rect">
            <a:avLst/>
          </a:prstGeom>
          <a:noFill/>
        </p:spPr>
        <p:txBody>
          <a:bodyPr wrap="square" rtlCol="0">
            <a:spAutoFit/>
          </a:bodyPr>
          <a:lstStyle/>
          <a:p>
            <a:pPr marL="457200" indent="-457200" algn="l" rtl="0">
              <a:buFont typeface="Arial" panose="020B0604020202020204" pitchFamily="34" charset="0"/>
              <a:buChar char="•"/>
            </a:pPr>
            <a:r>
              <a:rPr lang="en-GB" sz="2800">
                <a:solidFill>
                  <a:schemeClr val="bg1"/>
                </a:solidFill>
                <a:latin typeface="Poppins Medium" pitchFamily="2" charset="77"/>
                <a:cs typeface="Poppins Medium" pitchFamily="2" charset="77"/>
              </a:rPr>
              <a:t>What issues and challenges have you come across in your organisations?</a:t>
            </a:r>
          </a:p>
        </p:txBody>
      </p:sp>
      <p:pic>
        <p:nvPicPr>
          <p:cNvPr id="6" name="Picture 5" descr="A question mark with a question mark&#10;&#10;Description automatically generated">
            <a:extLst>
              <a:ext uri="{FF2B5EF4-FFF2-40B4-BE49-F238E27FC236}">
                <a16:creationId xmlns:a16="http://schemas.microsoft.com/office/drawing/2014/main" id="{3ED2FA73-6CD2-2F12-DB60-8D4C53CB36D2}"/>
              </a:ext>
            </a:extLst>
          </p:cNvPr>
          <p:cNvPicPr>
            <a:picLocks noChangeAspect="1"/>
          </p:cNvPicPr>
          <p:nvPr/>
        </p:nvPicPr>
        <p:blipFill rotWithShape="1">
          <a:blip r:embed="rId2">
            <a:extLst>
              <a:ext uri="{28A0092B-C50C-407E-A947-70E740481C1C}">
                <a14:useLocalDpi xmlns:a14="http://schemas.microsoft.com/office/drawing/2010/main" val="0"/>
              </a:ext>
            </a:extLst>
          </a:blip>
          <a:srcRect l="38665" t="15773" r="38372" b="15625"/>
          <a:stretch/>
        </p:blipFill>
        <p:spPr>
          <a:xfrm>
            <a:off x="8977521" y="1143000"/>
            <a:ext cx="2143851" cy="3602743"/>
          </a:xfrm>
          <a:prstGeom prst="rect">
            <a:avLst/>
          </a:prstGeom>
        </p:spPr>
      </p:pic>
    </p:spTree>
    <p:extLst>
      <p:ext uri="{BB962C8B-B14F-4D97-AF65-F5344CB8AC3E}">
        <p14:creationId xmlns:p14="http://schemas.microsoft.com/office/powerpoint/2010/main" val="217696212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3270" cy="6858000"/>
          </a:xfrm>
          <a:custGeom>
            <a:avLst/>
            <a:gdLst/>
            <a:ahLst/>
            <a:cxnLst/>
            <a:rect l="l" t="t" r="r" b="b"/>
            <a:pathLst>
              <a:path w="12193270" h="6858000">
                <a:moveTo>
                  <a:pt x="12193206" y="0"/>
                </a:moveTo>
                <a:lnTo>
                  <a:pt x="0" y="0"/>
                </a:lnTo>
                <a:lnTo>
                  <a:pt x="0" y="6858000"/>
                </a:lnTo>
                <a:lnTo>
                  <a:pt x="12193206" y="6858000"/>
                </a:lnTo>
                <a:lnTo>
                  <a:pt x="12193206" y="0"/>
                </a:lnTo>
                <a:close/>
              </a:path>
            </a:pathLst>
          </a:custGeom>
          <a:solidFill>
            <a:srgbClr val="FEF2D5"/>
          </a:solidFill>
        </p:spPr>
        <p:txBody>
          <a:bodyPr wrap="square" lIns="0" tIns="0" rIns="0" bIns="0" rtlCol="0"/>
          <a:lstStyle/>
          <a:p>
            <a:pPr algn="l" rtl="0"/>
            <a:endParaRPr/>
          </a:p>
        </p:txBody>
      </p:sp>
      <p:sp>
        <p:nvSpPr>
          <p:cNvPr id="4" name="object 4"/>
          <p:cNvSpPr/>
          <p:nvPr/>
        </p:nvSpPr>
        <p:spPr>
          <a:xfrm>
            <a:off x="2976299" y="0"/>
            <a:ext cx="9217025" cy="6858000"/>
          </a:xfrm>
          <a:custGeom>
            <a:avLst/>
            <a:gdLst/>
            <a:ahLst/>
            <a:cxnLst/>
            <a:rect l="l" t="t" r="r" b="b"/>
            <a:pathLst>
              <a:path w="9217025" h="6858000">
                <a:moveTo>
                  <a:pt x="9216893" y="0"/>
                </a:moveTo>
                <a:lnTo>
                  <a:pt x="28588" y="0"/>
                </a:lnTo>
                <a:lnTo>
                  <a:pt x="27472" y="11951"/>
                </a:lnTo>
                <a:lnTo>
                  <a:pt x="22734" y="67538"/>
                </a:lnTo>
                <a:lnTo>
                  <a:pt x="18438" y="123250"/>
                </a:lnTo>
                <a:lnTo>
                  <a:pt x="14587" y="179085"/>
                </a:lnTo>
                <a:lnTo>
                  <a:pt x="11182" y="235042"/>
                </a:lnTo>
                <a:lnTo>
                  <a:pt x="8226" y="291119"/>
                </a:lnTo>
                <a:lnTo>
                  <a:pt x="5720" y="347314"/>
                </a:lnTo>
                <a:lnTo>
                  <a:pt x="3665" y="403626"/>
                </a:lnTo>
                <a:lnTo>
                  <a:pt x="2064" y="460052"/>
                </a:lnTo>
                <a:lnTo>
                  <a:pt x="918" y="516591"/>
                </a:lnTo>
                <a:lnTo>
                  <a:pt x="229" y="573241"/>
                </a:lnTo>
                <a:lnTo>
                  <a:pt x="0" y="630001"/>
                </a:lnTo>
                <a:lnTo>
                  <a:pt x="229" y="686760"/>
                </a:lnTo>
                <a:lnTo>
                  <a:pt x="918" y="743410"/>
                </a:lnTo>
                <a:lnTo>
                  <a:pt x="2064" y="799949"/>
                </a:lnTo>
                <a:lnTo>
                  <a:pt x="3665" y="856376"/>
                </a:lnTo>
                <a:lnTo>
                  <a:pt x="5720" y="912687"/>
                </a:lnTo>
                <a:lnTo>
                  <a:pt x="8226" y="968882"/>
                </a:lnTo>
                <a:lnTo>
                  <a:pt x="11182" y="1024959"/>
                </a:lnTo>
                <a:lnTo>
                  <a:pt x="14587" y="1080916"/>
                </a:lnTo>
                <a:lnTo>
                  <a:pt x="18438" y="1136752"/>
                </a:lnTo>
                <a:lnTo>
                  <a:pt x="22734" y="1192464"/>
                </a:lnTo>
                <a:lnTo>
                  <a:pt x="27472" y="1248051"/>
                </a:lnTo>
                <a:lnTo>
                  <a:pt x="32652" y="1303510"/>
                </a:lnTo>
                <a:lnTo>
                  <a:pt x="38271" y="1358841"/>
                </a:lnTo>
                <a:lnTo>
                  <a:pt x="44328" y="1414042"/>
                </a:lnTo>
                <a:lnTo>
                  <a:pt x="50820" y="1469110"/>
                </a:lnTo>
                <a:lnTo>
                  <a:pt x="57747" y="1524044"/>
                </a:lnTo>
                <a:lnTo>
                  <a:pt x="65106" y="1578842"/>
                </a:lnTo>
                <a:lnTo>
                  <a:pt x="72895" y="1633503"/>
                </a:lnTo>
                <a:lnTo>
                  <a:pt x="81114" y="1688024"/>
                </a:lnTo>
                <a:lnTo>
                  <a:pt x="89759" y="1742405"/>
                </a:lnTo>
                <a:lnTo>
                  <a:pt x="98830" y="1796642"/>
                </a:lnTo>
                <a:lnTo>
                  <a:pt x="108324" y="1850735"/>
                </a:lnTo>
                <a:lnTo>
                  <a:pt x="118240" y="1904681"/>
                </a:lnTo>
                <a:lnTo>
                  <a:pt x="128576" y="1958480"/>
                </a:lnTo>
                <a:lnTo>
                  <a:pt x="139330" y="2012128"/>
                </a:lnTo>
                <a:lnTo>
                  <a:pt x="150500" y="2065624"/>
                </a:lnTo>
                <a:lnTo>
                  <a:pt x="162085" y="2118968"/>
                </a:lnTo>
                <a:lnTo>
                  <a:pt x="174083" y="2172155"/>
                </a:lnTo>
                <a:lnTo>
                  <a:pt x="186492" y="2225186"/>
                </a:lnTo>
                <a:lnTo>
                  <a:pt x="199311" y="2278059"/>
                </a:lnTo>
                <a:lnTo>
                  <a:pt x="212537" y="2330770"/>
                </a:lnTo>
                <a:lnTo>
                  <a:pt x="226169" y="2383320"/>
                </a:lnTo>
                <a:lnTo>
                  <a:pt x="240205" y="2435705"/>
                </a:lnTo>
                <a:lnTo>
                  <a:pt x="254644" y="2487924"/>
                </a:lnTo>
                <a:lnTo>
                  <a:pt x="269483" y="2539976"/>
                </a:lnTo>
                <a:lnTo>
                  <a:pt x="284721" y="2591859"/>
                </a:lnTo>
                <a:lnTo>
                  <a:pt x="300356" y="2643570"/>
                </a:lnTo>
                <a:lnTo>
                  <a:pt x="316386" y="2695109"/>
                </a:lnTo>
                <a:lnTo>
                  <a:pt x="332809" y="2746473"/>
                </a:lnTo>
                <a:lnTo>
                  <a:pt x="349625" y="2797660"/>
                </a:lnTo>
                <a:lnTo>
                  <a:pt x="366830" y="2848670"/>
                </a:lnTo>
                <a:lnTo>
                  <a:pt x="384423" y="2899499"/>
                </a:lnTo>
                <a:lnTo>
                  <a:pt x="402403" y="2950147"/>
                </a:lnTo>
                <a:lnTo>
                  <a:pt x="420768" y="3000611"/>
                </a:lnTo>
                <a:lnTo>
                  <a:pt x="439515" y="3050890"/>
                </a:lnTo>
                <a:lnTo>
                  <a:pt x="458644" y="3100982"/>
                </a:lnTo>
                <a:lnTo>
                  <a:pt x="478152" y="3150885"/>
                </a:lnTo>
                <a:lnTo>
                  <a:pt x="498038" y="3200598"/>
                </a:lnTo>
                <a:lnTo>
                  <a:pt x="518299" y="3250119"/>
                </a:lnTo>
                <a:lnTo>
                  <a:pt x="538935" y="3299445"/>
                </a:lnTo>
                <a:lnTo>
                  <a:pt x="559943" y="3348576"/>
                </a:lnTo>
                <a:lnTo>
                  <a:pt x="581321" y="3397509"/>
                </a:lnTo>
                <a:lnTo>
                  <a:pt x="603068" y="3446242"/>
                </a:lnTo>
                <a:lnTo>
                  <a:pt x="625182" y="3494775"/>
                </a:lnTo>
                <a:lnTo>
                  <a:pt x="647662" y="3543105"/>
                </a:lnTo>
                <a:lnTo>
                  <a:pt x="670505" y="3591230"/>
                </a:lnTo>
                <a:lnTo>
                  <a:pt x="693710" y="3639148"/>
                </a:lnTo>
                <a:lnTo>
                  <a:pt x="717274" y="3686859"/>
                </a:lnTo>
                <a:lnTo>
                  <a:pt x="741197" y="3734359"/>
                </a:lnTo>
                <a:lnTo>
                  <a:pt x="765476" y="3781648"/>
                </a:lnTo>
                <a:lnTo>
                  <a:pt x="790110" y="3828723"/>
                </a:lnTo>
                <a:lnTo>
                  <a:pt x="815097" y="3875583"/>
                </a:lnTo>
                <a:lnTo>
                  <a:pt x="840435" y="3922226"/>
                </a:lnTo>
                <a:lnTo>
                  <a:pt x="866123" y="3968651"/>
                </a:lnTo>
                <a:lnTo>
                  <a:pt x="892158" y="4014855"/>
                </a:lnTo>
                <a:lnTo>
                  <a:pt x="918538" y="4060836"/>
                </a:lnTo>
                <a:lnTo>
                  <a:pt x="945263" y="4106593"/>
                </a:lnTo>
                <a:lnTo>
                  <a:pt x="972331" y="4152125"/>
                </a:lnTo>
                <a:lnTo>
                  <a:pt x="999738" y="4197429"/>
                </a:lnTo>
                <a:lnTo>
                  <a:pt x="1027485" y="4242504"/>
                </a:lnTo>
                <a:lnTo>
                  <a:pt x="1055568" y="4287347"/>
                </a:lnTo>
                <a:lnTo>
                  <a:pt x="1083987" y="4331958"/>
                </a:lnTo>
                <a:lnTo>
                  <a:pt x="1112739" y="4376334"/>
                </a:lnTo>
                <a:lnTo>
                  <a:pt x="1141823" y="4420474"/>
                </a:lnTo>
                <a:lnTo>
                  <a:pt x="1171237" y="4464375"/>
                </a:lnTo>
                <a:lnTo>
                  <a:pt x="1200980" y="4508037"/>
                </a:lnTo>
                <a:lnTo>
                  <a:pt x="1231048" y="4551456"/>
                </a:lnTo>
                <a:lnTo>
                  <a:pt x="1261441" y="4594633"/>
                </a:lnTo>
                <a:lnTo>
                  <a:pt x="1292158" y="4637564"/>
                </a:lnTo>
                <a:lnTo>
                  <a:pt x="1323195" y="4680248"/>
                </a:lnTo>
                <a:lnTo>
                  <a:pt x="1354551" y="4722683"/>
                </a:lnTo>
                <a:lnTo>
                  <a:pt x="1386226" y="4764868"/>
                </a:lnTo>
                <a:lnTo>
                  <a:pt x="1418216" y="4806800"/>
                </a:lnTo>
                <a:lnTo>
                  <a:pt x="1450520" y="4848479"/>
                </a:lnTo>
                <a:lnTo>
                  <a:pt x="1483136" y="4889901"/>
                </a:lnTo>
                <a:lnTo>
                  <a:pt x="1516063" y="4931066"/>
                </a:lnTo>
                <a:lnTo>
                  <a:pt x="1549299" y="4971972"/>
                </a:lnTo>
                <a:lnTo>
                  <a:pt x="1582842" y="5012616"/>
                </a:lnTo>
                <a:lnTo>
                  <a:pt x="1616690" y="5052998"/>
                </a:lnTo>
                <a:lnTo>
                  <a:pt x="1650842" y="5093115"/>
                </a:lnTo>
                <a:lnTo>
                  <a:pt x="1685295" y="5132965"/>
                </a:lnTo>
                <a:lnTo>
                  <a:pt x="1720048" y="5172548"/>
                </a:lnTo>
                <a:lnTo>
                  <a:pt x="1755099" y="5211860"/>
                </a:lnTo>
                <a:lnTo>
                  <a:pt x="1790447" y="5250901"/>
                </a:lnTo>
                <a:lnTo>
                  <a:pt x="1826090" y="5289668"/>
                </a:lnTo>
                <a:lnTo>
                  <a:pt x="1862025" y="5328160"/>
                </a:lnTo>
                <a:lnTo>
                  <a:pt x="1898252" y="5366375"/>
                </a:lnTo>
                <a:lnTo>
                  <a:pt x="1934767" y="5404311"/>
                </a:lnTo>
                <a:lnTo>
                  <a:pt x="1971571" y="5441967"/>
                </a:lnTo>
                <a:lnTo>
                  <a:pt x="2008660" y="5479340"/>
                </a:lnTo>
                <a:lnTo>
                  <a:pt x="2046033" y="5516429"/>
                </a:lnTo>
                <a:lnTo>
                  <a:pt x="2083689" y="5553233"/>
                </a:lnTo>
                <a:lnTo>
                  <a:pt x="2121625" y="5589749"/>
                </a:lnTo>
                <a:lnTo>
                  <a:pt x="2159840" y="5625975"/>
                </a:lnTo>
                <a:lnTo>
                  <a:pt x="2198332" y="5661911"/>
                </a:lnTo>
                <a:lnTo>
                  <a:pt x="2237099" y="5697553"/>
                </a:lnTo>
                <a:lnTo>
                  <a:pt x="2276140" y="5732901"/>
                </a:lnTo>
                <a:lnTo>
                  <a:pt x="2315452" y="5767952"/>
                </a:lnTo>
                <a:lnTo>
                  <a:pt x="2355035" y="5802705"/>
                </a:lnTo>
                <a:lnTo>
                  <a:pt x="2394885" y="5837159"/>
                </a:lnTo>
                <a:lnTo>
                  <a:pt x="2435002" y="5871310"/>
                </a:lnTo>
                <a:lnTo>
                  <a:pt x="2475384" y="5905158"/>
                </a:lnTo>
                <a:lnTo>
                  <a:pt x="2516028" y="5938701"/>
                </a:lnTo>
                <a:lnTo>
                  <a:pt x="2556934" y="5971937"/>
                </a:lnTo>
                <a:lnTo>
                  <a:pt x="2598099" y="6004864"/>
                </a:lnTo>
                <a:lnTo>
                  <a:pt x="2639522" y="6037480"/>
                </a:lnTo>
                <a:lnTo>
                  <a:pt x="2681200" y="6069784"/>
                </a:lnTo>
                <a:lnTo>
                  <a:pt x="2723132" y="6101775"/>
                </a:lnTo>
                <a:lnTo>
                  <a:pt x="2765317" y="6133449"/>
                </a:lnTo>
                <a:lnTo>
                  <a:pt x="2807752" y="6164805"/>
                </a:lnTo>
                <a:lnTo>
                  <a:pt x="2850437" y="6195843"/>
                </a:lnTo>
                <a:lnTo>
                  <a:pt x="2893368" y="6226559"/>
                </a:lnTo>
                <a:lnTo>
                  <a:pt x="2936544" y="6256952"/>
                </a:lnTo>
                <a:lnTo>
                  <a:pt x="2979964" y="6287021"/>
                </a:lnTo>
                <a:lnTo>
                  <a:pt x="3023625" y="6316763"/>
                </a:lnTo>
                <a:lnTo>
                  <a:pt x="3067527" y="6346177"/>
                </a:lnTo>
                <a:lnTo>
                  <a:pt x="3111666" y="6375261"/>
                </a:lnTo>
                <a:lnTo>
                  <a:pt x="3156042" y="6404013"/>
                </a:lnTo>
                <a:lnTo>
                  <a:pt x="3200653" y="6432432"/>
                </a:lnTo>
                <a:lnTo>
                  <a:pt x="3245496" y="6460515"/>
                </a:lnTo>
                <a:lnTo>
                  <a:pt x="3290571" y="6488262"/>
                </a:lnTo>
                <a:lnTo>
                  <a:pt x="3335875" y="6515670"/>
                </a:lnTo>
                <a:lnTo>
                  <a:pt x="3381407" y="6542737"/>
                </a:lnTo>
                <a:lnTo>
                  <a:pt x="3427164" y="6569462"/>
                </a:lnTo>
                <a:lnTo>
                  <a:pt x="3473146" y="6595843"/>
                </a:lnTo>
                <a:lnTo>
                  <a:pt x="3519350" y="6621878"/>
                </a:lnTo>
                <a:lnTo>
                  <a:pt x="3565774" y="6647565"/>
                </a:lnTo>
                <a:lnTo>
                  <a:pt x="3612417" y="6672903"/>
                </a:lnTo>
                <a:lnTo>
                  <a:pt x="3706352" y="6722524"/>
                </a:lnTo>
                <a:lnTo>
                  <a:pt x="3801142" y="6770726"/>
                </a:lnTo>
                <a:lnTo>
                  <a:pt x="3896771" y="6817495"/>
                </a:lnTo>
                <a:lnTo>
                  <a:pt x="3982866" y="6858000"/>
                </a:lnTo>
                <a:lnTo>
                  <a:pt x="9216893" y="6858000"/>
                </a:lnTo>
                <a:lnTo>
                  <a:pt x="9216893" y="0"/>
                </a:lnTo>
                <a:close/>
              </a:path>
            </a:pathLst>
          </a:custGeom>
          <a:solidFill>
            <a:srgbClr val="FFFFFF"/>
          </a:solidFill>
        </p:spPr>
        <p:txBody>
          <a:bodyPr wrap="square" lIns="0" tIns="0" rIns="0" bIns="0" rtlCol="0"/>
          <a:lstStyle/>
          <a:p>
            <a:pPr algn="l" rtl="0"/>
            <a:endParaRPr/>
          </a:p>
        </p:txBody>
      </p:sp>
      <p:sp>
        <p:nvSpPr>
          <p:cNvPr id="5" name="object 5"/>
          <p:cNvSpPr/>
          <p:nvPr/>
        </p:nvSpPr>
        <p:spPr>
          <a:xfrm>
            <a:off x="1769206" y="1951181"/>
            <a:ext cx="5815606" cy="2429187"/>
          </a:xfrm>
          <a:custGeom>
            <a:avLst/>
            <a:gdLst/>
            <a:ahLst/>
            <a:cxnLst/>
            <a:rect l="l" t="t" r="r" b="b"/>
            <a:pathLst>
              <a:path w="5580380" h="1980564">
                <a:moveTo>
                  <a:pt x="5579999" y="0"/>
                </a:moveTo>
                <a:lnTo>
                  <a:pt x="0" y="0"/>
                </a:lnTo>
                <a:lnTo>
                  <a:pt x="0" y="1980006"/>
                </a:lnTo>
                <a:lnTo>
                  <a:pt x="5579999" y="1980006"/>
                </a:lnTo>
                <a:lnTo>
                  <a:pt x="5579999" y="0"/>
                </a:lnTo>
                <a:close/>
              </a:path>
            </a:pathLst>
          </a:custGeom>
          <a:solidFill>
            <a:srgbClr val="35A38C"/>
          </a:solidFill>
        </p:spPr>
        <p:txBody>
          <a:bodyPr wrap="square" lIns="0" tIns="0" rIns="0" bIns="0" rtlCol="0"/>
          <a:lstStyle/>
          <a:p>
            <a:pPr algn="l" rtl="0"/>
            <a:endParaRPr/>
          </a:p>
        </p:txBody>
      </p:sp>
      <p:sp>
        <p:nvSpPr>
          <p:cNvPr id="15" name="TextBox 14">
            <a:extLst>
              <a:ext uri="{FF2B5EF4-FFF2-40B4-BE49-F238E27FC236}">
                <a16:creationId xmlns:a16="http://schemas.microsoft.com/office/drawing/2014/main" id="{CAFD77C4-F2F8-1138-FE2F-1362DB659116}"/>
              </a:ext>
            </a:extLst>
          </p:cNvPr>
          <p:cNvSpPr txBox="1"/>
          <p:nvPr/>
        </p:nvSpPr>
        <p:spPr>
          <a:xfrm>
            <a:off x="1862318" y="2133600"/>
            <a:ext cx="5562600" cy="1815882"/>
          </a:xfrm>
          <a:prstGeom prst="rect">
            <a:avLst/>
          </a:prstGeom>
          <a:noFill/>
        </p:spPr>
        <p:txBody>
          <a:bodyPr wrap="square" rtlCol="0">
            <a:spAutoFit/>
          </a:bodyPr>
          <a:lstStyle/>
          <a:p>
            <a:pPr marL="457200" indent="-457200" algn="l" rtl="0">
              <a:buFont typeface="Arial" panose="020B0604020202020204" pitchFamily="34" charset="0"/>
              <a:buChar char="•"/>
            </a:pPr>
            <a:r>
              <a:rPr lang="en-GB" sz="2800">
                <a:solidFill>
                  <a:schemeClr val="bg1"/>
                </a:solidFill>
                <a:latin typeface="Poppins Medium" pitchFamily="2" charset="77"/>
                <a:cs typeface="Poppins Medium" pitchFamily="2" charset="77"/>
              </a:rPr>
              <a:t>What relevant legislation might you be able to use to support people </a:t>
            </a:r>
            <a:r>
              <a:rPr lang="en-GB" sz="2800" err="1">
                <a:solidFill>
                  <a:schemeClr val="bg1"/>
                </a:solidFill>
                <a:latin typeface="Poppins Medium" pitchFamily="2" charset="77"/>
                <a:cs typeface="Poppins Medium" pitchFamily="2" charset="77"/>
              </a:rPr>
              <a:t>who</a:t>
            </a:r>
            <a:r>
              <a:rPr lang="en-GB" sz="2800">
                <a:solidFill>
                  <a:schemeClr val="bg1"/>
                </a:solidFill>
                <a:latin typeface="Poppins Medium" pitchFamily="2" charset="77"/>
                <a:cs typeface="Poppins Medium" pitchFamily="2" charset="77"/>
              </a:rPr>
              <a:t> would otherwise be destitute?</a:t>
            </a:r>
          </a:p>
        </p:txBody>
      </p:sp>
      <p:pic>
        <p:nvPicPr>
          <p:cNvPr id="7" name="Picture 6" descr="A colorful paper with white lines&#10;&#10;Description automatically generated">
            <a:extLst>
              <a:ext uri="{FF2B5EF4-FFF2-40B4-BE49-F238E27FC236}">
                <a16:creationId xmlns:a16="http://schemas.microsoft.com/office/drawing/2014/main" id="{E026F343-8101-8121-3194-A617A3AC86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3400" y="1447800"/>
            <a:ext cx="3539830" cy="3539830"/>
          </a:xfrm>
          <a:prstGeom prst="rect">
            <a:avLst/>
          </a:prstGeom>
        </p:spPr>
      </p:pic>
    </p:spTree>
    <p:extLst>
      <p:ext uri="{BB962C8B-B14F-4D97-AF65-F5344CB8AC3E}">
        <p14:creationId xmlns:p14="http://schemas.microsoft.com/office/powerpoint/2010/main" val="249493203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3270" cy="6858000"/>
          </a:xfrm>
          <a:custGeom>
            <a:avLst/>
            <a:gdLst/>
            <a:ahLst/>
            <a:cxnLst/>
            <a:rect l="l" t="t" r="r" b="b"/>
            <a:pathLst>
              <a:path w="12193270" h="6858000">
                <a:moveTo>
                  <a:pt x="12193206" y="0"/>
                </a:moveTo>
                <a:lnTo>
                  <a:pt x="0" y="0"/>
                </a:lnTo>
                <a:lnTo>
                  <a:pt x="0" y="6858000"/>
                </a:lnTo>
                <a:lnTo>
                  <a:pt x="12193206" y="6858000"/>
                </a:lnTo>
                <a:lnTo>
                  <a:pt x="12193206" y="0"/>
                </a:lnTo>
                <a:close/>
              </a:path>
            </a:pathLst>
          </a:custGeom>
          <a:solidFill>
            <a:srgbClr val="FEF2D5"/>
          </a:solidFill>
        </p:spPr>
        <p:txBody>
          <a:bodyPr wrap="square" lIns="0" tIns="0" rIns="0" bIns="0" rtlCol="0"/>
          <a:lstStyle/>
          <a:p>
            <a:pPr algn="l" rtl="0"/>
            <a:endParaRPr/>
          </a:p>
        </p:txBody>
      </p:sp>
      <p:sp>
        <p:nvSpPr>
          <p:cNvPr id="4" name="object 4"/>
          <p:cNvSpPr/>
          <p:nvPr/>
        </p:nvSpPr>
        <p:spPr>
          <a:xfrm>
            <a:off x="2976299" y="0"/>
            <a:ext cx="9217025" cy="6858000"/>
          </a:xfrm>
          <a:custGeom>
            <a:avLst/>
            <a:gdLst/>
            <a:ahLst/>
            <a:cxnLst/>
            <a:rect l="l" t="t" r="r" b="b"/>
            <a:pathLst>
              <a:path w="9217025" h="6858000">
                <a:moveTo>
                  <a:pt x="9216893" y="0"/>
                </a:moveTo>
                <a:lnTo>
                  <a:pt x="28588" y="0"/>
                </a:lnTo>
                <a:lnTo>
                  <a:pt x="27472" y="11951"/>
                </a:lnTo>
                <a:lnTo>
                  <a:pt x="22734" y="67538"/>
                </a:lnTo>
                <a:lnTo>
                  <a:pt x="18438" y="123250"/>
                </a:lnTo>
                <a:lnTo>
                  <a:pt x="14587" y="179085"/>
                </a:lnTo>
                <a:lnTo>
                  <a:pt x="11182" y="235042"/>
                </a:lnTo>
                <a:lnTo>
                  <a:pt x="8226" y="291119"/>
                </a:lnTo>
                <a:lnTo>
                  <a:pt x="5720" y="347314"/>
                </a:lnTo>
                <a:lnTo>
                  <a:pt x="3665" y="403626"/>
                </a:lnTo>
                <a:lnTo>
                  <a:pt x="2064" y="460052"/>
                </a:lnTo>
                <a:lnTo>
                  <a:pt x="918" y="516591"/>
                </a:lnTo>
                <a:lnTo>
                  <a:pt x="229" y="573241"/>
                </a:lnTo>
                <a:lnTo>
                  <a:pt x="0" y="630001"/>
                </a:lnTo>
                <a:lnTo>
                  <a:pt x="229" y="686760"/>
                </a:lnTo>
                <a:lnTo>
                  <a:pt x="918" y="743410"/>
                </a:lnTo>
                <a:lnTo>
                  <a:pt x="2064" y="799949"/>
                </a:lnTo>
                <a:lnTo>
                  <a:pt x="3665" y="856376"/>
                </a:lnTo>
                <a:lnTo>
                  <a:pt x="5720" y="912687"/>
                </a:lnTo>
                <a:lnTo>
                  <a:pt x="8226" y="968882"/>
                </a:lnTo>
                <a:lnTo>
                  <a:pt x="11182" y="1024959"/>
                </a:lnTo>
                <a:lnTo>
                  <a:pt x="14587" y="1080916"/>
                </a:lnTo>
                <a:lnTo>
                  <a:pt x="18438" y="1136752"/>
                </a:lnTo>
                <a:lnTo>
                  <a:pt x="22734" y="1192464"/>
                </a:lnTo>
                <a:lnTo>
                  <a:pt x="27472" y="1248051"/>
                </a:lnTo>
                <a:lnTo>
                  <a:pt x="32652" y="1303510"/>
                </a:lnTo>
                <a:lnTo>
                  <a:pt x="38271" y="1358841"/>
                </a:lnTo>
                <a:lnTo>
                  <a:pt x="44328" y="1414042"/>
                </a:lnTo>
                <a:lnTo>
                  <a:pt x="50820" y="1469110"/>
                </a:lnTo>
                <a:lnTo>
                  <a:pt x="57747" y="1524044"/>
                </a:lnTo>
                <a:lnTo>
                  <a:pt x="65106" y="1578842"/>
                </a:lnTo>
                <a:lnTo>
                  <a:pt x="72895" y="1633503"/>
                </a:lnTo>
                <a:lnTo>
                  <a:pt x="81114" y="1688024"/>
                </a:lnTo>
                <a:lnTo>
                  <a:pt x="89759" y="1742405"/>
                </a:lnTo>
                <a:lnTo>
                  <a:pt x="98830" y="1796642"/>
                </a:lnTo>
                <a:lnTo>
                  <a:pt x="108324" y="1850735"/>
                </a:lnTo>
                <a:lnTo>
                  <a:pt x="118240" y="1904681"/>
                </a:lnTo>
                <a:lnTo>
                  <a:pt x="128576" y="1958480"/>
                </a:lnTo>
                <a:lnTo>
                  <a:pt x="139330" y="2012128"/>
                </a:lnTo>
                <a:lnTo>
                  <a:pt x="150500" y="2065624"/>
                </a:lnTo>
                <a:lnTo>
                  <a:pt x="162085" y="2118968"/>
                </a:lnTo>
                <a:lnTo>
                  <a:pt x="174083" y="2172155"/>
                </a:lnTo>
                <a:lnTo>
                  <a:pt x="186492" y="2225186"/>
                </a:lnTo>
                <a:lnTo>
                  <a:pt x="199311" y="2278059"/>
                </a:lnTo>
                <a:lnTo>
                  <a:pt x="212537" y="2330770"/>
                </a:lnTo>
                <a:lnTo>
                  <a:pt x="226169" y="2383320"/>
                </a:lnTo>
                <a:lnTo>
                  <a:pt x="240205" y="2435705"/>
                </a:lnTo>
                <a:lnTo>
                  <a:pt x="254644" y="2487924"/>
                </a:lnTo>
                <a:lnTo>
                  <a:pt x="269483" y="2539976"/>
                </a:lnTo>
                <a:lnTo>
                  <a:pt x="284721" y="2591859"/>
                </a:lnTo>
                <a:lnTo>
                  <a:pt x="300356" y="2643570"/>
                </a:lnTo>
                <a:lnTo>
                  <a:pt x="316386" y="2695109"/>
                </a:lnTo>
                <a:lnTo>
                  <a:pt x="332809" y="2746473"/>
                </a:lnTo>
                <a:lnTo>
                  <a:pt x="349625" y="2797660"/>
                </a:lnTo>
                <a:lnTo>
                  <a:pt x="366830" y="2848670"/>
                </a:lnTo>
                <a:lnTo>
                  <a:pt x="384423" y="2899499"/>
                </a:lnTo>
                <a:lnTo>
                  <a:pt x="402403" y="2950147"/>
                </a:lnTo>
                <a:lnTo>
                  <a:pt x="420768" y="3000611"/>
                </a:lnTo>
                <a:lnTo>
                  <a:pt x="439515" y="3050890"/>
                </a:lnTo>
                <a:lnTo>
                  <a:pt x="458644" y="3100982"/>
                </a:lnTo>
                <a:lnTo>
                  <a:pt x="478152" y="3150885"/>
                </a:lnTo>
                <a:lnTo>
                  <a:pt x="498038" y="3200598"/>
                </a:lnTo>
                <a:lnTo>
                  <a:pt x="518299" y="3250119"/>
                </a:lnTo>
                <a:lnTo>
                  <a:pt x="538935" y="3299445"/>
                </a:lnTo>
                <a:lnTo>
                  <a:pt x="559943" y="3348576"/>
                </a:lnTo>
                <a:lnTo>
                  <a:pt x="581321" y="3397509"/>
                </a:lnTo>
                <a:lnTo>
                  <a:pt x="603068" y="3446242"/>
                </a:lnTo>
                <a:lnTo>
                  <a:pt x="625182" y="3494775"/>
                </a:lnTo>
                <a:lnTo>
                  <a:pt x="647662" y="3543105"/>
                </a:lnTo>
                <a:lnTo>
                  <a:pt x="670505" y="3591230"/>
                </a:lnTo>
                <a:lnTo>
                  <a:pt x="693710" y="3639148"/>
                </a:lnTo>
                <a:lnTo>
                  <a:pt x="717274" y="3686859"/>
                </a:lnTo>
                <a:lnTo>
                  <a:pt x="741197" y="3734359"/>
                </a:lnTo>
                <a:lnTo>
                  <a:pt x="765476" y="3781648"/>
                </a:lnTo>
                <a:lnTo>
                  <a:pt x="790110" y="3828723"/>
                </a:lnTo>
                <a:lnTo>
                  <a:pt x="815097" y="3875583"/>
                </a:lnTo>
                <a:lnTo>
                  <a:pt x="840435" y="3922226"/>
                </a:lnTo>
                <a:lnTo>
                  <a:pt x="866123" y="3968651"/>
                </a:lnTo>
                <a:lnTo>
                  <a:pt x="892158" y="4014855"/>
                </a:lnTo>
                <a:lnTo>
                  <a:pt x="918538" y="4060836"/>
                </a:lnTo>
                <a:lnTo>
                  <a:pt x="945263" y="4106593"/>
                </a:lnTo>
                <a:lnTo>
                  <a:pt x="972331" y="4152125"/>
                </a:lnTo>
                <a:lnTo>
                  <a:pt x="999738" y="4197429"/>
                </a:lnTo>
                <a:lnTo>
                  <a:pt x="1027485" y="4242504"/>
                </a:lnTo>
                <a:lnTo>
                  <a:pt x="1055568" y="4287347"/>
                </a:lnTo>
                <a:lnTo>
                  <a:pt x="1083987" y="4331958"/>
                </a:lnTo>
                <a:lnTo>
                  <a:pt x="1112739" y="4376334"/>
                </a:lnTo>
                <a:lnTo>
                  <a:pt x="1141823" y="4420474"/>
                </a:lnTo>
                <a:lnTo>
                  <a:pt x="1171237" y="4464375"/>
                </a:lnTo>
                <a:lnTo>
                  <a:pt x="1200980" y="4508037"/>
                </a:lnTo>
                <a:lnTo>
                  <a:pt x="1231048" y="4551456"/>
                </a:lnTo>
                <a:lnTo>
                  <a:pt x="1261441" y="4594633"/>
                </a:lnTo>
                <a:lnTo>
                  <a:pt x="1292158" y="4637564"/>
                </a:lnTo>
                <a:lnTo>
                  <a:pt x="1323195" y="4680248"/>
                </a:lnTo>
                <a:lnTo>
                  <a:pt x="1354551" y="4722683"/>
                </a:lnTo>
                <a:lnTo>
                  <a:pt x="1386226" y="4764868"/>
                </a:lnTo>
                <a:lnTo>
                  <a:pt x="1418216" y="4806800"/>
                </a:lnTo>
                <a:lnTo>
                  <a:pt x="1450520" y="4848479"/>
                </a:lnTo>
                <a:lnTo>
                  <a:pt x="1483136" y="4889901"/>
                </a:lnTo>
                <a:lnTo>
                  <a:pt x="1516063" y="4931066"/>
                </a:lnTo>
                <a:lnTo>
                  <a:pt x="1549299" y="4971972"/>
                </a:lnTo>
                <a:lnTo>
                  <a:pt x="1582842" y="5012616"/>
                </a:lnTo>
                <a:lnTo>
                  <a:pt x="1616690" y="5052998"/>
                </a:lnTo>
                <a:lnTo>
                  <a:pt x="1650842" y="5093115"/>
                </a:lnTo>
                <a:lnTo>
                  <a:pt x="1685295" y="5132965"/>
                </a:lnTo>
                <a:lnTo>
                  <a:pt x="1720048" y="5172548"/>
                </a:lnTo>
                <a:lnTo>
                  <a:pt x="1755099" y="5211860"/>
                </a:lnTo>
                <a:lnTo>
                  <a:pt x="1790447" y="5250901"/>
                </a:lnTo>
                <a:lnTo>
                  <a:pt x="1826090" y="5289668"/>
                </a:lnTo>
                <a:lnTo>
                  <a:pt x="1862025" y="5328160"/>
                </a:lnTo>
                <a:lnTo>
                  <a:pt x="1898252" y="5366375"/>
                </a:lnTo>
                <a:lnTo>
                  <a:pt x="1934767" y="5404311"/>
                </a:lnTo>
                <a:lnTo>
                  <a:pt x="1971571" y="5441967"/>
                </a:lnTo>
                <a:lnTo>
                  <a:pt x="2008660" y="5479340"/>
                </a:lnTo>
                <a:lnTo>
                  <a:pt x="2046033" y="5516429"/>
                </a:lnTo>
                <a:lnTo>
                  <a:pt x="2083689" y="5553233"/>
                </a:lnTo>
                <a:lnTo>
                  <a:pt x="2121625" y="5589749"/>
                </a:lnTo>
                <a:lnTo>
                  <a:pt x="2159840" y="5625975"/>
                </a:lnTo>
                <a:lnTo>
                  <a:pt x="2198332" y="5661911"/>
                </a:lnTo>
                <a:lnTo>
                  <a:pt x="2237099" y="5697553"/>
                </a:lnTo>
                <a:lnTo>
                  <a:pt x="2276140" y="5732901"/>
                </a:lnTo>
                <a:lnTo>
                  <a:pt x="2315452" y="5767952"/>
                </a:lnTo>
                <a:lnTo>
                  <a:pt x="2355035" y="5802705"/>
                </a:lnTo>
                <a:lnTo>
                  <a:pt x="2394885" y="5837159"/>
                </a:lnTo>
                <a:lnTo>
                  <a:pt x="2435002" y="5871310"/>
                </a:lnTo>
                <a:lnTo>
                  <a:pt x="2475384" y="5905158"/>
                </a:lnTo>
                <a:lnTo>
                  <a:pt x="2516028" y="5938701"/>
                </a:lnTo>
                <a:lnTo>
                  <a:pt x="2556934" y="5971937"/>
                </a:lnTo>
                <a:lnTo>
                  <a:pt x="2598099" y="6004864"/>
                </a:lnTo>
                <a:lnTo>
                  <a:pt x="2639522" y="6037480"/>
                </a:lnTo>
                <a:lnTo>
                  <a:pt x="2681200" y="6069784"/>
                </a:lnTo>
                <a:lnTo>
                  <a:pt x="2723132" y="6101775"/>
                </a:lnTo>
                <a:lnTo>
                  <a:pt x="2765317" y="6133449"/>
                </a:lnTo>
                <a:lnTo>
                  <a:pt x="2807752" y="6164805"/>
                </a:lnTo>
                <a:lnTo>
                  <a:pt x="2850437" y="6195843"/>
                </a:lnTo>
                <a:lnTo>
                  <a:pt x="2893368" y="6226559"/>
                </a:lnTo>
                <a:lnTo>
                  <a:pt x="2936544" y="6256952"/>
                </a:lnTo>
                <a:lnTo>
                  <a:pt x="2979964" y="6287021"/>
                </a:lnTo>
                <a:lnTo>
                  <a:pt x="3023625" y="6316763"/>
                </a:lnTo>
                <a:lnTo>
                  <a:pt x="3067527" y="6346177"/>
                </a:lnTo>
                <a:lnTo>
                  <a:pt x="3111666" y="6375261"/>
                </a:lnTo>
                <a:lnTo>
                  <a:pt x="3156042" y="6404013"/>
                </a:lnTo>
                <a:lnTo>
                  <a:pt x="3200653" y="6432432"/>
                </a:lnTo>
                <a:lnTo>
                  <a:pt x="3245496" y="6460515"/>
                </a:lnTo>
                <a:lnTo>
                  <a:pt x="3290571" y="6488262"/>
                </a:lnTo>
                <a:lnTo>
                  <a:pt x="3335875" y="6515670"/>
                </a:lnTo>
                <a:lnTo>
                  <a:pt x="3381407" y="6542737"/>
                </a:lnTo>
                <a:lnTo>
                  <a:pt x="3427164" y="6569462"/>
                </a:lnTo>
                <a:lnTo>
                  <a:pt x="3473146" y="6595843"/>
                </a:lnTo>
                <a:lnTo>
                  <a:pt x="3519350" y="6621878"/>
                </a:lnTo>
                <a:lnTo>
                  <a:pt x="3565774" y="6647565"/>
                </a:lnTo>
                <a:lnTo>
                  <a:pt x="3612417" y="6672903"/>
                </a:lnTo>
                <a:lnTo>
                  <a:pt x="3706352" y="6722524"/>
                </a:lnTo>
                <a:lnTo>
                  <a:pt x="3801142" y="6770726"/>
                </a:lnTo>
                <a:lnTo>
                  <a:pt x="3896771" y="6817495"/>
                </a:lnTo>
                <a:lnTo>
                  <a:pt x="3982866" y="6858000"/>
                </a:lnTo>
                <a:lnTo>
                  <a:pt x="9216893" y="6858000"/>
                </a:lnTo>
                <a:lnTo>
                  <a:pt x="9216893" y="0"/>
                </a:lnTo>
                <a:close/>
              </a:path>
            </a:pathLst>
          </a:custGeom>
          <a:solidFill>
            <a:srgbClr val="FFFFFF"/>
          </a:solidFill>
        </p:spPr>
        <p:txBody>
          <a:bodyPr wrap="square" lIns="0" tIns="0" rIns="0" bIns="0" rtlCol="0"/>
          <a:lstStyle/>
          <a:p>
            <a:pPr algn="l" rtl="0"/>
            <a:endParaRPr/>
          </a:p>
        </p:txBody>
      </p:sp>
      <p:sp>
        <p:nvSpPr>
          <p:cNvPr id="5" name="object 5"/>
          <p:cNvSpPr/>
          <p:nvPr/>
        </p:nvSpPr>
        <p:spPr>
          <a:xfrm>
            <a:off x="1797499" y="2326404"/>
            <a:ext cx="5815606" cy="1782619"/>
          </a:xfrm>
          <a:custGeom>
            <a:avLst/>
            <a:gdLst/>
            <a:ahLst/>
            <a:cxnLst/>
            <a:rect l="l" t="t" r="r" b="b"/>
            <a:pathLst>
              <a:path w="5580380" h="1980564">
                <a:moveTo>
                  <a:pt x="5579999" y="0"/>
                </a:moveTo>
                <a:lnTo>
                  <a:pt x="0" y="0"/>
                </a:lnTo>
                <a:lnTo>
                  <a:pt x="0" y="1980006"/>
                </a:lnTo>
                <a:lnTo>
                  <a:pt x="5579999" y="1980006"/>
                </a:lnTo>
                <a:lnTo>
                  <a:pt x="5579999" y="0"/>
                </a:lnTo>
                <a:close/>
              </a:path>
            </a:pathLst>
          </a:custGeom>
          <a:solidFill>
            <a:srgbClr val="2E8ACB"/>
          </a:solidFill>
        </p:spPr>
        <p:txBody>
          <a:bodyPr wrap="square" lIns="0" tIns="0" rIns="0" bIns="0" rtlCol="0"/>
          <a:lstStyle/>
          <a:p>
            <a:pPr algn="l" rtl="0"/>
            <a:endParaRPr/>
          </a:p>
        </p:txBody>
      </p:sp>
      <p:sp>
        <p:nvSpPr>
          <p:cNvPr id="15" name="TextBox 14">
            <a:extLst>
              <a:ext uri="{FF2B5EF4-FFF2-40B4-BE49-F238E27FC236}">
                <a16:creationId xmlns:a16="http://schemas.microsoft.com/office/drawing/2014/main" id="{CAFD77C4-F2F8-1138-FE2F-1362DB659116}"/>
              </a:ext>
            </a:extLst>
          </p:cNvPr>
          <p:cNvSpPr txBox="1"/>
          <p:nvPr/>
        </p:nvSpPr>
        <p:spPr>
          <a:xfrm>
            <a:off x="1895709" y="2525217"/>
            <a:ext cx="5562600" cy="1384995"/>
          </a:xfrm>
          <a:prstGeom prst="rect">
            <a:avLst/>
          </a:prstGeom>
          <a:noFill/>
        </p:spPr>
        <p:txBody>
          <a:bodyPr wrap="square" rtlCol="0">
            <a:spAutoFit/>
          </a:bodyPr>
          <a:lstStyle/>
          <a:p>
            <a:pPr marL="457200" indent="-457200" algn="l" rtl="0">
              <a:buFont typeface="Arial" panose="020B0604020202020204" pitchFamily="34" charset="0"/>
              <a:buChar char="•"/>
            </a:pPr>
            <a:r>
              <a:rPr lang="en-GB" sz="2800">
                <a:solidFill>
                  <a:schemeClr val="bg1"/>
                </a:solidFill>
                <a:latin typeface="Poppins Medium" pitchFamily="2" charset="77"/>
                <a:cs typeface="Poppins Medium" pitchFamily="2" charset="77"/>
              </a:rPr>
              <a:t>How to make a formal referral  - or – how to get past the ‘gatekeepers’</a:t>
            </a:r>
          </a:p>
        </p:txBody>
      </p:sp>
      <p:pic>
        <p:nvPicPr>
          <p:cNvPr id="6" name="Picture 5" descr="A red and orange rectangular object&#10;&#10;Description automatically generated">
            <a:extLst>
              <a:ext uri="{FF2B5EF4-FFF2-40B4-BE49-F238E27FC236}">
                <a16:creationId xmlns:a16="http://schemas.microsoft.com/office/drawing/2014/main" id="{3E63A0FF-ED94-04EC-CD66-1AB4BE348B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7921" y="1981200"/>
            <a:ext cx="3430532" cy="2682676"/>
          </a:xfrm>
          <a:prstGeom prst="rect">
            <a:avLst/>
          </a:prstGeom>
        </p:spPr>
      </p:pic>
    </p:spTree>
    <p:extLst>
      <p:ext uri="{BB962C8B-B14F-4D97-AF65-F5344CB8AC3E}">
        <p14:creationId xmlns:p14="http://schemas.microsoft.com/office/powerpoint/2010/main" val="180317949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3270" cy="6858000"/>
          </a:xfrm>
          <a:custGeom>
            <a:avLst/>
            <a:gdLst/>
            <a:ahLst/>
            <a:cxnLst/>
            <a:rect l="l" t="t" r="r" b="b"/>
            <a:pathLst>
              <a:path w="12193270" h="6858000">
                <a:moveTo>
                  <a:pt x="12193206" y="0"/>
                </a:moveTo>
                <a:lnTo>
                  <a:pt x="0" y="0"/>
                </a:lnTo>
                <a:lnTo>
                  <a:pt x="0" y="6858000"/>
                </a:lnTo>
                <a:lnTo>
                  <a:pt x="12193206" y="6858000"/>
                </a:lnTo>
                <a:lnTo>
                  <a:pt x="12193206" y="0"/>
                </a:lnTo>
                <a:close/>
              </a:path>
            </a:pathLst>
          </a:custGeom>
          <a:solidFill>
            <a:srgbClr val="FEF2D5"/>
          </a:solidFill>
        </p:spPr>
        <p:txBody>
          <a:bodyPr wrap="square" lIns="0" tIns="0" rIns="0" bIns="0" rtlCol="0"/>
          <a:lstStyle/>
          <a:p>
            <a:pPr algn="l" rtl="0"/>
            <a:endParaRPr/>
          </a:p>
        </p:txBody>
      </p:sp>
      <p:sp>
        <p:nvSpPr>
          <p:cNvPr id="4" name="object 4"/>
          <p:cNvSpPr/>
          <p:nvPr/>
        </p:nvSpPr>
        <p:spPr>
          <a:xfrm>
            <a:off x="2974975" y="0"/>
            <a:ext cx="9217025" cy="6858000"/>
          </a:xfrm>
          <a:custGeom>
            <a:avLst/>
            <a:gdLst/>
            <a:ahLst/>
            <a:cxnLst/>
            <a:rect l="l" t="t" r="r" b="b"/>
            <a:pathLst>
              <a:path w="9217025" h="6858000">
                <a:moveTo>
                  <a:pt x="9216893" y="0"/>
                </a:moveTo>
                <a:lnTo>
                  <a:pt x="28588" y="0"/>
                </a:lnTo>
                <a:lnTo>
                  <a:pt x="27472" y="11951"/>
                </a:lnTo>
                <a:lnTo>
                  <a:pt x="22734" y="67538"/>
                </a:lnTo>
                <a:lnTo>
                  <a:pt x="18438" y="123250"/>
                </a:lnTo>
                <a:lnTo>
                  <a:pt x="14587" y="179085"/>
                </a:lnTo>
                <a:lnTo>
                  <a:pt x="11182" y="235042"/>
                </a:lnTo>
                <a:lnTo>
                  <a:pt x="8226" y="291119"/>
                </a:lnTo>
                <a:lnTo>
                  <a:pt x="5720" y="347314"/>
                </a:lnTo>
                <a:lnTo>
                  <a:pt x="3665" y="403626"/>
                </a:lnTo>
                <a:lnTo>
                  <a:pt x="2064" y="460052"/>
                </a:lnTo>
                <a:lnTo>
                  <a:pt x="918" y="516591"/>
                </a:lnTo>
                <a:lnTo>
                  <a:pt x="229" y="573241"/>
                </a:lnTo>
                <a:lnTo>
                  <a:pt x="0" y="630001"/>
                </a:lnTo>
                <a:lnTo>
                  <a:pt x="229" y="686760"/>
                </a:lnTo>
                <a:lnTo>
                  <a:pt x="918" y="743410"/>
                </a:lnTo>
                <a:lnTo>
                  <a:pt x="2064" y="799949"/>
                </a:lnTo>
                <a:lnTo>
                  <a:pt x="3665" y="856376"/>
                </a:lnTo>
                <a:lnTo>
                  <a:pt x="5720" y="912687"/>
                </a:lnTo>
                <a:lnTo>
                  <a:pt x="8226" y="968882"/>
                </a:lnTo>
                <a:lnTo>
                  <a:pt x="11182" y="1024959"/>
                </a:lnTo>
                <a:lnTo>
                  <a:pt x="14587" y="1080916"/>
                </a:lnTo>
                <a:lnTo>
                  <a:pt x="18438" y="1136752"/>
                </a:lnTo>
                <a:lnTo>
                  <a:pt x="22734" y="1192464"/>
                </a:lnTo>
                <a:lnTo>
                  <a:pt x="27472" y="1248051"/>
                </a:lnTo>
                <a:lnTo>
                  <a:pt x="32652" y="1303510"/>
                </a:lnTo>
                <a:lnTo>
                  <a:pt x="38271" y="1358841"/>
                </a:lnTo>
                <a:lnTo>
                  <a:pt x="44328" y="1414042"/>
                </a:lnTo>
                <a:lnTo>
                  <a:pt x="50820" y="1469110"/>
                </a:lnTo>
                <a:lnTo>
                  <a:pt x="57747" y="1524044"/>
                </a:lnTo>
                <a:lnTo>
                  <a:pt x="65106" y="1578842"/>
                </a:lnTo>
                <a:lnTo>
                  <a:pt x="72895" y="1633503"/>
                </a:lnTo>
                <a:lnTo>
                  <a:pt x="81114" y="1688024"/>
                </a:lnTo>
                <a:lnTo>
                  <a:pt x="89759" y="1742405"/>
                </a:lnTo>
                <a:lnTo>
                  <a:pt x="98830" y="1796642"/>
                </a:lnTo>
                <a:lnTo>
                  <a:pt x="108324" y="1850735"/>
                </a:lnTo>
                <a:lnTo>
                  <a:pt x="118240" y="1904681"/>
                </a:lnTo>
                <a:lnTo>
                  <a:pt x="128576" y="1958480"/>
                </a:lnTo>
                <a:lnTo>
                  <a:pt x="139330" y="2012128"/>
                </a:lnTo>
                <a:lnTo>
                  <a:pt x="150500" y="2065624"/>
                </a:lnTo>
                <a:lnTo>
                  <a:pt x="162085" y="2118968"/>
                </a:lnTo>
                <a:lnTo>
                  <a:pt x="174083" y="2172155"/>
                </a:lnTo>
                <a:lnTo>
                  <a:pt x="186492" y="2225186"/>
                </a:lnTo>
                <a:lnTo>
                  <a:pt x="199311" y="2278059"/>
                </a:lnTo>
                <a:lnTo>
                  <a:pt x="212537" y="2330770"/>
                </a:lnTo>
                <a:lnTo>
                  <a:pt x="226169" y="2383320"/>
                </a:lnTo>
                <a:lnTo>
                  <a:pt x="240205" y="2435705"/>
                </a:lnTo>
                <a:lnTo>
                  <a:pt x="254644" y="2487924"/>
                </a:lnTo>
                <a:lnTo>
                  <a:pt x="269483" y="2539976"/>
                </a:lnTo>
                <a:lnTo>
                  <a:pt x="284721" y="2591859"/>
                </a:lnTo>
                <a:lnTo>
                  <a:pt x="300356" y="2643570"/>
                </a:lnTo>
                <a:lnTo>
                  <a:pt x="316386" y="2695109"/>
                </a:lnTo>
                <a:lnTo>
                  <a:pt x="332809" y="2746473"/>
                </a:lnTo>
                <a:lnTo>
                  <a:pt x="349625" y="2797660"/>
                </a:lnTo>
                <a:lnTo>
                  <a:pt x="366830" y="2848670"/>
                </a:lnTo>
                <a:lnTo>
                  <a:pt x="384423" y="2899499"/>
                </a:lnTo>
                <a:lnTo>
                  <a:pt x="402403" y="2950147"/>
                </a:lnTo>
                <a:lnTo>
                  <a:pt x="420768" y="3000611"/>
                </a:lnTo>
                <a:lnTo>
                  <a:pt x="439515" y="3050890"/>
                </a:lnTo>
                <a:lnTo>
                  <a:pt x="458644" y="3100982"/>
                </a:lnTo>
                <a:lnTo>
                  <a:pt x="478152" y="3150885"/>
                </a:lnTo>
                <a:lnTo>
                  <a:pt x="498038" y="3200598"/>
                </a:lnTo>
                <a:lnTo>
                  <a:pt x="518299" y="3250119"/>
                </a:lnTo>
                <a:lnTo>
                  <a:pt x="538935" y="3299445"/>
                </a:lnTo>
                <a:lnTo>
                  <a:pt x="559943" y="3348576"/>
                </a:lnTo>
                <a:lnTo>
                  <a:pt x="581321" y="3397509"/>
                </a:lnTo>
                <a:lnTo>
                  <a:pt x="603068" y="3446242"/>
                </a:lnTo>
                <a:lnTo>
                  <a:pt x="625182" y="3494775"/>
                </a:lnTo>
                <a:lnTo>
                  <a:pt x="647662" y="3543105"/>
                </a:lnTo>
                <a:lnTo>
                  <a:pt x="670505" y="3591230"/>
                </a:lnTo>
                <a:lnTo>
                  <a:pt x="693710" y="3639148"/>
                </a:lnTo>
                <a:lnTo>
                  <a:pt x="717274" y="3686859"/>
                </a:lnTo>
                <a:lnTo>
                  <a:pt x="741197" y="3734359"/>
                </a:lnTo>
                <a:lnTo>
                  <a:pt x="765476" y="3781648"/>
                </a:lnTo>
                <a:lnTo>
                  <a:pt x="790110" y="3828723"/>
                </a:lnTo>
                <a:lnTo>
                  <a:pt x="815097" y="3875583"/>
                </a:lnTo>
                <a:lnTo>
                  <a:pt x="840435" y="3922226"/>
                </a:lnTo>
                <a:lnTo>
                  <a:pt x="866123" y="3968651"/>
                </a:lnTo>
                <a:lnTo>
                  <a:pt x="892158" y="4014855"/>
                </a:lnTo>
                <a:lnTo>
                  <a:pt x="918538" y="4060836"/>
                </a:lnTo>
                <a:lnTo>
                  <a:pt x="945263" y="4106593"/>
                </a:lnTo>
                <a:lnTo>
                  <a:pt x="972331" y="4152125"/>
                </a:lnTo>
                <a:lnTo>
                  <a:pt x="999738" y="4197429"/>
                </a:lnTo>
                <a:lnTo>
                  <a:pt x="1027485" y="4242504"/>
                </a:lnTo>
                <a:lnTo>
                  <a:pt x="1055568" y="4287347"/>
                </a:lnTo>
                <a:lnTo>
                  <a:pt x="1083987" y="4331958"/>
                </a:lnTo>
                <a:lnTo>
                  <a:pt x="1112739" y="4376334"/>
                </a:lnTo>
                <a:lnTo>
                  <a:pt x="1141823" y="4420474"/>
                </a:lnTo>
                <a:lnTo>
                  <a:pt x="1171237" y="4464375"/>
                </a:lnTo>
                <a:lnTo>
                  <a:pt x="1200980" y="4508037"/>
                </a:lnTo>
                <a:lnTo>
                  <a:pt x="1231048" y="4551456"/>
                </a:lnTo>
                <a:lnTo>
                  <a:pt x="1261441" y="4594633"/>
                </a:lnTo>
                <a:lnTo>
                  <a:pt x="1292158" y="4637564"/>
                </a:lnTo>
                <a:lnTo>
                  <a:pt x="1323195" y="4680248"/>
                </a:lnTo>
                <a:lnTo>
                  <a:pt x="1354551" y="4722683"/>
                </a:lnTo>
                <a:lnTo>
                  <a:pt x="1386226" y="4764868"/>
                </a:lnTo>
                <a:lnTo>
                  <a:pt x="1418216" y="4806800"/>
                </a:lnTo>
                <a:lnTo>
                  <a:pt x="1450520" y="4848479"/>
                </a:lnTo>
                <a:lnTo>
                  <a:pt x="1483136" y="4889901"/>
                </a:lnTo>
                <a:lnTo>
                  <a:pt x="1516063" y="4931066"/>
                </a:lnTo>
                <a:lnTo>
                  <a:pt x="1549299" y="4971972"/>
                </a:lnTo>
                <a:lnTo>
                  <a:pt x="1582842" y="5012616"/>
                </a:lnTo>
                <a:lnTo>
                  <a:pt x="1616690" y="5052998"/>
                </a:lnTo>
                <a:lnTo>
                  <a:pt x="1650842" y="5093115"/>
                </a:lnTo>
                <a:lnTo>
                  <a:pt x="1685295" y="5132965"/>
                </a:lnTo>
                <a:lnTo>
                  <a:pt x="1720048" y="5172548"/>
                </a:lnTo>
                <a:lnTo>
                  <a:pt x="1755099" y="5211860"/>
                </a:lnTo>
                <a:lnTo>
                  <a:pt x="1790447" y="5250901"/>
                </a:lnTo>
                <a:lnTo>
                  <a:pt x="1826090" y="5289668"/>
                </a:lnTo>
                <a:lnTo>
                  <a:pt x="1862025" y="5328160"/>
                </a:lnTo>
                <a:lnTo>
                  <a:pt x="1898252" y="5366375"/>
                </a:lnTo>
                <a:lnTo>
                  <a:pt x="1934767" y="5404311"/>
                </a:lnTo>
                <a:lnTo>
                  <a:pt x="1971571" y="5441967"/>
                </a:lnTo>
                <a:lnTo>
                  <a:pt x="2008660" y="5479340"/>
                </a:lnTo>
                <a:lnTo>
                  <a:pt x="2046033" y="5516429"/>
                </a:lnTo>
                <a:lnTo>
                  <a:pt x="2083689" y="5553233"/>
                </a:lnTo>
                <a:lnTo>
                  <a:pt x="2121625" y="5589749"/>
                </a:lnTo>
                <a:lnTo>
                  <a:pt x="2159840" y="5625975"/>
                </a:lnTo>
                <a:lnTo>
                  <a:pt x="2198332" y="5661911"/>
                </a:lnTo>
                <a:lnTo>
                  <a:pt x="2237099" y="5697553"/>
                </a:lnTo>
                <a:lnTo>
                  <a:pt x="2276140" y="5732901"/>
                </a:lnTo>
                <a:lnTo>
                  <a:pt x="2315452" y="5767952"/>
                </a:lnTo>
                <a:lnTo>
                  <a:pt x="2355035" y="5802705"/>
                </a:lnTo>
                <a:lnTo>
                  <a:pt x="2394885" y="5837159"/>
                </a:lnTo>
                <a:lnTo>
                  <a:pt x="2435002" y="5871310"/>
                </a:lnTo>
                <a:lnTo>
                  <a:pt x="2475384" y="5905158"/>
                </a:lnTo>
                <a:lnTo>
                  <a:pt x="2516028" y="5938701"/>
                </a:lnTo>
                <a:lnTo>
                  <a:pt x="2556934" y="5971937"/>
                </a:lnTo>
                <a:lnTo>
                  <a:pt x="2598099" y="6004864"/>
                </a:lnTo>
                <a:lnTo>
                  <a:pt x="2639522" y="6037480"/>
                </a:lnTo>
                <a:lnTo>
                  <a:pt x="2681200" y="6069784"/>
                </a:lnTo>
                <a:lnTo>
                  <a:pt x="2723132" y="6101775"/>
                </a:lnTo>
                <a:lnTo>
                  <a:pt x="2765317" y="6133449"/>
                </a:lnTo>
                <a:lnTo>
                  <a:pt x="2807752" y="6164805"/>
                </a:lnTo>
                <a:lnTo>
                  <a:pt x="2850437" y="6195843"/>
                </a:lnTo>
                <a:lnTo>
                  <a:pt x="2893368" y="6226559"/>
                </a:lnTo>
                <a:lnTo>
                  <a:pt x="2936544" y="6256952"/>
                </a:lnTo>
                <a:lnTo>
                  <a:pt x="2979964" y="6287021"/>
                </a:lnTo>
                <a:lnTo>
                  <a:pt x="3023625" y="6316763"/>
                </a:lnTo>
                <a:lnTo>
                  <a:pt x="3067527" y="6346177"/>
                </a:lnTo>
                <a:lnTo>
                  <a:pt x="3111666" y="6375261"/>
                </a:lnTo>
                <a:lnTo>
                  <a:pt x="3156042" y="6404013"/>
                </a:lnTo>
                <a:lnTo>
                  <a:pt x="3200653" y="6432432"/>
                </a:lnTo>
                <a:lnTo>
                  <a:pt x="3245496" y="6460515"/>
                </a:lnTo>
                <a:lnTo>
                  <a:pt x="3290571" y="6488262"/>
                </a:lnTo>
                <a:lnTo>
                  <a:pt x="3335875" y="6515670"/>
                </a:lnTo>
                <a:lnTo>
                  <a:pt x="3381407" y="6542737"/>
                </a:lnTo>
                <a:lnTo>
                  <a:pt x="3427164" y="6569462"/>
                </a:lnTo>
                <a:lnTo>
                  <a:pt x="3473146" y="6595843"/>
                </a:lnTo>
                <a:lnTo>
                  <a:pt x="3519350" y="6621878"/>
                </a:lnTo>
                <a:lnTo>
                  <a:pt x="3565774" y="6647565"/>
                </a:lnTo>
                <a:lnTo>
                  <a:pt x="3612417" y="6672903"/>
                </a:lnTo>
                <a:lnTo>
                  <a:pt x="3706352" y="6722524"/>
                </a:lnTo>
                <a:lnTo>
                  <a:pt x="3801142" y="6770726"/>
                </a:lnTo>
                <a:lnTo>
                  <a:pt x="3896771" y="6817495"/>
                </a:lnTo>
                <a:lnTo>
                  <a:pt x="3982866" y="6858000"/>
                </a:lnTo>
                <a:lnTo>
                  <a:pt x="9216893" y="6858000"/>
                </a:lnTo>
                <a:lnTo>
                  <a:pt x="9216893" y="0"/>
                </a:lnTo>
                <a:close/>
              </a:path>
            </a:pathLst>
          </a:custGeom>
          <a:solidFill>
            <a:srgbClr val="FFFFFF"/>
          </a:solidFill>
        </p:spPr>
        <p:txBody>
          <a:bodyPr wrap="square" lIns="0" tIns="0" rIns="0" bIns="0" rtlCol="0"/>
          <a:lstStyle/>
          <a:p>
            <a:pPr algn="l" rtl="0"/>
            <a:endParaRPr/>
          </a:p>
        </p:txBody>
      </p:sp>
      <p:sp>
        <p:nvSpPr>
          <p:cNvPr id="5" name="object 5"/>
          <p:cNvSpPr/>
          <p:nvPr/>
        </p:nvSpPr>
        <p:spPr>
          <a:xfrm>
            <a:off x="1797499" y="2326404"/>
            <a:ext cx="5815606" cy="1782619"/>
          </a:xfrm>
          <a:custGeom>
            <a:avLst/>
            <a:gdLst/>
            <a:ahLst/>
            <a:cxnLst/>
            <a:rect l="l" t="t" r="r" b="b"/>
            <a:pathLst>
              <a:path w="5580380" h="1980564">
                <a:moveTo>
                  <a:pt x="5579999" y="0"/>
                </a:moveTo>
                <a:lnTo>
                  <a:pt x="0" y="0"/>
                </a:lnTo>
                <a:lnTo>
                  <a:pt x="0" y="1980006"/>
                </a:lnTo>
                <a:lnTo>
                  <a:pt x="5579999" y="1980006"/>
                </a:lnTo>
                <a:lnTo>
                  <a:pt x="5579999" y="0"/>
                </a:lnTo>
                <a:close/>
              </a:path>
            </a:pathLst>
          </a:custGeom>
          <a:solidFill>
            <a:srgbClr val="E61677"/>
          </a:solidFill>
        </p:spPr>
        <p:txBody>
          <a:bodyPr wrap="square" lIns="0" tIns="0" rIns="0" bIns="0" rtlCol="0"/>
          <a:lstStyle/>
          <a:p>
            <a:pPr algn="l" rtl="0"/>
            <a:endParaRPr/>
          </a:p>
        </p:txBody>
      </p:sp>
      <p:sp>
        <p:nvSpPr>
          <p:cNvPr id="15" name="TextBox 14">
            <a:extLst>
              <a:ext uri="{FF2B5EF4-FFF2-40B4-BE49-F238E27FC236}">
                <a16:creationId xmlns:a16="http://schemas.microsoft.com/office/drawing/2014/main" id="{CAFD77C4-F2F8-1138-FE2F-1362DB659116}"/>
              </a:ext>
            </a:extLst>
          </p:cNvPr>
          <p:cNvSpPr txBox="1"/>
          <p:nvPr/>
        </p:nvSpPr>
        <p:spPr>
          <a:xfrm>
            <a:off x="1895709" y="2525217"/>
            <a:ext cx="5562600" cy="1384995"/>
          </a:xfrm>
          <a:prstGeom prst="rect">
            <a:avLst/>
          </a:prstGeom>
          <a:noFill/>
        </p:spPr>
        <p:txBody>
          <a:bodyPr wrap="square" rtlCol="0">
            <a:spAutoFit/>
          </a:bodyPr>
          <a:lstStyle/>
          <a:p>
            <a:pPr marL="457200" indent="-457200" algn="l" rtl="0">
              <a:buFont typeface="Arial" panose="020B0604020202020204" pitchFamily="34" charset="0"/>
              <a:buChar char="•"/>
            </a:pPr>
            <a:r>
              <a:rPr lang="en-GB" sz="2800">
                <a:solidFill>
                  <a:schemeClr val="bg1"/>
                </a:solidFill>
                <a:latin typeface="Poppins Medium" pitchFamily="2" charset="77"/>
                <a:cs typeface="Poppins Medium" pitchFamily="2" charset="77"/>
              </a:rPr>
              <a:t>Resources available</a:t>
            </a:r>
          </a:p>
          <a:p>
            <a:pPr marL="457200" lvl="7" indent="-457200" algn="l" rtl="0">
              <a:buFont typeface="Arial" panose="020B0604020202020204" pitchFamily="34" charset="0"/>
              <a:buChar char="•"/>
            </a:pPr>
            <a:r>
              <a:rPr lang="en-GB" sz="2800">
                <a:solidFill>
                  <a:schemeClr val="bg1"/>
                </a:solidFill>
                <a:latin typeface="Poppins Medium" pitchFamily="2" charset="77"/>
                <a:cs typeface="Poppins Medium" pitchFamily="2" charset="77"/>
              </a:rPr>
              <a:t>NRPF Network</a:t>
            </a:r>
          </a:p>
          <a:p>
            <a:pPr marL="457200" lvl="4" indent="-457200" algn="l" rtl="0">
              <a:buFont typeface="Arial" panose="020B0604020202020204" pitchFamily="34" charset="0"/>
              <a:buChar char="•"/>
            </a:pPr>
            <a:r>
              <a:rPr lang="en-GB" sz="2800">
                <a:solidFill>
                  <a:schemeClr val="bg1"/>
                </a:solidFill>
                <a:latin typeface="Poppins Medium" pitchFamily="2" charset="77"/>
                <a:cs typeface="Poppins Medium" pitchFamily="2" charset="77"/>
              </a:rPr>
              <a:t>Project 17</a:t>
            </a:r>
          </a:p>
        </p:txBody>
      </p:sp>
      <p:pic>
        <p:nvPicPr>
          <p:cNvPr id="7" name="Picture 6" descr="A colorful light bulb with a person inside&#10;&#10;Description automatically generated">
            <a:extLst>
              <a:ext uri="{FF2B5EF4-FFF2-40B4-BE49-F238E27FC236}">
                <a16:creationId xmlns:a16="http://schemas.microsoft.com/office/drawing/2014/main" id="{AD799A70-E920-C751-D136-908F46A506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9600" y="1416341"/>
            <a:ext cx="3602743" cy="3602743"/>
          </a:xfrm>
          <a:prstGeom prst="rect">
            <a:avLst/>
          </a:prstGeom>
        </p:spPr>
      </p:pic>
    </p:spTree>
    <p:extLst>
      <p:ext uri="{BB962C8B-B14F-4D97-AF65-F5344CB8AC3E}">
        <p14:creationId xmlns:p14="http://schemas.microsoft.com/office/powerpoint/2010/main" val="392168415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bg object 16">
            <a:extLst>
              <a:ext uri="{FF2B5EF4-FFF2-40B4-BE49-F238E27FC236}">
                <a16:creationId xmlns:a16="http://schemas.microsoft.com/office/drawing/2014/main" id="{B8A42815-2363-2BD2-849B-4641C6C8157E}"/>
              </a:ext>
            </a:extLst>
          </p:cNvPr>
          <p:cNvSpPr/>
          <p:nvPr/>
        </p:nvSpPr>
        <p:spPr>
          <a:xfrm>
            <a:off x="0" y="3313"/>
            <a:ext cx="12193270" cy="6858000"/>
          </a:xfrm>
          <a:custGeom>
            <a:avLst/>
            <a:gdLst/>
            <a:ahLst/>
            <a:cxnLst/>
            <a:rect l="l" t="t" r="r" b="b"/>
            <a:pathLst>
              <a:path w="12193270" h="6858000">
                <a:moveTo>
                  <a:pt x="12193206" y="0"/>
                </a:moveTo>
                <a:lnTo>
                  <a:pt x="0" y="0"/>
                </a:lnTo>
                <a:lnTo>
                  <a:pt x="0" y="6858000"/>
                </a:lnTo>
                <a:lnTo>
                  <a:pt x="12193206" y="6858000"/>
                </a:lnTo>
                <a:lnTo>
                  <a:pt x="12193206" y="0"/>
                </a:lnTo>
                <a:close/>
              </a:path>
            </a:pathLst>
          </a:custGeom>
          <a:solidFill>
            <a:srgbClr val="FEF2D5"/>
          </a:solidFill>
        </p:spPr>
        <p:txBody>
          <a:bodyPr wrap="square" lIns="0" tIns="0" rIns="0" bIns="0" rtlCol="0"/>
          <a:lstStyle/>
          <a:p>
            <a:pPr algn="l" rtl="0"/>
            <a:endParaRPr/>
          </a:p>
        </p:txBody>
      </p:sp>
      <p:pic>
        <p:nvPicPr>
          <p:cNvPr id="12" name="Picture 11" descr="Shape, circle&#10;&#10;Description automatically generated">
            <a:extLst>
              <a:ext uri="{FF2B5EF4-FFF2-40B4-BE49-F238E27FC236}">
                <a16:creationId xmlns:a16="http://schemas.microsoft.com/office/drawing/2014/main" id="{5256A3BF-3041-E69F-557B-6E4EC071E4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6626"/>
            <a:ext cx="12191999" cy="6861313"/>
          </a:xfrm>
          <a:prstGeom prst="rect">
            <a:avLst/>
          </a:prstGeom>
        </p:spPr>
      </p:pic>
      <p:pic>
        <p:nvPicPr>
          <p:cNvPr id="7" name="Picture 6" descr="A picture containing logo&#10;&#10;Description automatically generated">
            <a:extLst>
              <a:ext uri="{FF2B5EF4-FFF2-40B4-BE49-F238E27FC236}">
                <a16:creationId xmlns:a16="http://schemas.microsoft.com/office/drawing/2014/main" id="{6A533980-F2B7-3EEF-7609-D5EFD685CB5C}"/>
              </a:ext>
            </a:extLst>
          </p:cNvPr>
          <p:cNvPicPr>
            <a:picLocks noChangeAspect="1"/>
          </p:cNvPicPr>
          <p:nvPr/>
        </p:nvPicPr>
        <p:blipFill rotWithShape="1">
          <a:blip r:embed="rId3">
            <a:extLst>
              <a:ext uri="{28A0092B-C50C-407E-A947-70E740481C1C}">
                <a14:useLocalDpi xmlns:a14="http://schemas.microsoft.com/office/drawing/2010/main" val="0"/>
              </a:ext>
            </a:extLst>
          </a:blip>
          <a:srcRect l="3846" t="2655" r="4557" b="17699"/>
          <a:stretch/>
        </p:blipFill>
        <p:spPr>
          <a:xfrm>
            <a:off x="9296400" y="5638800"/>
            <a:ext cx="2478966" cy="780688"/>
          </a:xfrm>
          <a:prstGeom prst="rect">
            <a:avLst/>
          </a:prstGeom>
        </p:spPr>
      </p:pic>
      <p:sp>
        <p:nvSpPr>
          <p:cNvPr id="2" name="TextBox 1">
            <a:extLst>
              <a:ext uri="{FF2B5EF4-FFF2-40B4-BE49-F238E27FC236}">
                <a16:creationId xmlns:a16="http://schemas.microsoft.com/office/drawing/2014/main" id="{C5B474ED-4771-D52C-6D18-307306A34B1A}"/>
              </a:ext>
            </a:extLst>
          </p:cNvPr>
          <p:cNvSpPr txBox="1"/>
          <p:nvPr/>
        </p:nvSpPr>
        <p:spPr>
          <a:xfrm>
            <a:off x="368595" y="2171345"/>
            <a:ext cx="9753600" cy="3046988"/>
          </a:xfrm>
          <a:prstGeom prst="rect">
            <a:avLst/>
          </a:prstGeom>
          <a:noFill/>
        </p:spPr>
        <p:txBody>
          <a:bodyPr wrap="square" rtlCol="0">
            <a:spAutoFit/>
          </a:bodyPr>
          <a:lstStyle/>
          <a:p>
            <a:pPr algn="l"/>
            <a:r>
              <a:rPr lang="en-GB" sz="4800" dirty="0">
                <a:solidFill>
                  <a:srgbClr val="5B4897"/>
                </a:solidFill>
                <a:effectLst/>
                <a:latin typeface="Poppins" panose="00000500000000000000" pitchFamily="2" charset="0"/>
                <a:ea typeface="Times" panose="02020603050405020304" pitchFamily="18" charset="0"/>
              </a:rPr>
              <a:t>How do we navigate the grey area between labour exploitation and modern slavery? </a:t>
            </a:r>
            <a:endParaRPr lang="en-GB" sz="4800" dirty="0">
              <a:solidFill>
                <a:srgbClr val="5B4897"/>
              </a:solidFill>
              <a:latin typeface="Poppins"/>
              <a:cs typeface="Poppins"/>
            </a:endParaRPr>
          </a:p>
        </p:txBody>
      </p:sp>
    </p:spTree>
    <p:extLst>
      <p:ext uri="{BB962C8B-B14F-4D97-AF65-F5344CB8AC3E}">
        <p14:creationId xmlns:p14="http://schemas.microsoft.com/office/powerpoint/2010/main" val="164064383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19" name="Google Shape;119;p1" descr="Google Shape;22;p3"/>
          <p:cNvPicPr preferRelativeResize="0"/>
          <p:nvPr/>
        </p:nvPicPr>
        <p:blipFill rotWithShape="1">
          <a:blip r:embed="rId3">
            <a:alphaModFix/>
          </a:blip>
          <a:srcRect l="11239" t="11239" r="11237" b="11237"/>
          <a:stretch/>
        </p:blipFill>
        <p:spPr>
          <a:xfrm>
            <a:off x="0" y="0"/>
            <a:ext cx="12195179" cy="6861503"/>
          </a:xfrm>
          <a:prstGeom prst="rect">
            <a:avLst/>
          </a:prstGeom>
          <a:noFill/>
          <a:ln>
            <a:noFill/>
          </a:ln>
        </p:spPr>
      </p:pic>
      <p:sp>
        <p:nvSpPr>
          <p:cNvPr id="120" name="Google Shape;120;p1"/>
          <p:cNvSpPr/>
          <p:nvPr/>
        </p:nvSpPr>
        <p:spPr>
          <a:xfrm>
            <a:off x="5748489" y="1035669"/>
            <a:ext cx="698200" cy="698198"/>
          </a:xfrm>
          <a:custGeom>
            <a:avLst/>
            <a:gdLst/>
            <a:ahLst/>
            <a:cxnLst/>
            <a:rect l="l" t="t" r="r" b="b"/>
            <a:pathLst>
              <a:path w="21600" h="21600" extrusionOk="0">
                <a:moveTo>
                  <a:pt x="982" y="6873"/>
                </a:moveTo>
                <a:lnTo>
                  <a:pt x="20618" y="6873"/>
                </a:lnTo>
                <a:lnTo>
                  <a:pt x="20618" y="7855"/>
                </a:lnTo>
                <a:lnTo>
                  <a:pt x="982" y="7855"/>
                </a:lnTo>
                <a:cubicBezTo>
                  <a:pt x="982" y="7855"/>
                  <a:pt x="982" y="6873"/>
                  <a:pt x="982" y="6873"/>
                </a:cubicBezTo>
                <a:close/>
                <a:moveTo>
                  <a:pt x="16691" y="8836"/>
                </a:moveTo>
                <a:lnTo>
                  <a:pt x="18655" y="8836"/>
                </a:lnTo>
                <a:lnTo>
                  <a:pt x="18655" y="17673"/>
                </a:lnTo>
                <a:lnTo>
                  <a:pt x="16691" y="17673"/>
                </a:lnTo>
                <a:cubicBezTo>
                  <a:pt x="16691" y="17673"/>
                  <a:pt x="16691" y="8836"/>
                  <a:pt x="16691" y="8836"/>
                </a:cubicBezTo>
                <a:close/>
                <a:moveTo>
                  <a:pt x="13745" y="8836"/>
                </a:moveTo>
                <a:lnTo>
                  <a:pt x="15709" y="8836"/>
                </a:lnTo>
                <a:lnTo>
                  <a:pt x="15709" y="17673"/>
                </a:lnTo>
                <a:lnTo>
                  <a:pt x="13745" y="17673"/>
                </a:lnTo>
                <a:cubicBezTo>
                  <a:pt x="13745" y="17673"/>
                  <a:pt x="13745" y="8836"/>
                  <a:pt x="13745" y="8836"/>
                </a:cubicBezTo>
                <a:close/>
                <a:moveTo>
                  <a:pt x="8836" y="8836"/>
                </a:moveTo>
                <a:lnTo>
                  <a:pt x="12764" y="8836"/>
                </a:lnTo>
                <a:lnTo>
                  <a:pt x="12764" y="17673"/>
                </a:lnTo>
                <a:lnTo>
                  <a:pt x="8836" y="17673"/>
                </a:lnTo>
                <a:cubicBezTo>
                  <a:pt x="8836" y="17673"/>
                  <a:pt x="8836" y="8836"/>
                  <a:pt x="8836" y="8836"/>
                </a:cubicBezTo>
                <a:close/>
                <a:moveTo>
                  <a:pt x="5891" y="8836"/>
                </a:moveTo>
                <a:lnTo>
                  <a:pt x="7855" y="8836"/>
                </a:lnTo>
                <a:lnTo>
                  <a:pt x="7855" y="17673"/>
                </a:lnTo>
                <a:lnTo>
                  <a:pt x="5891" y="17673"/>
                </a:lnTo>
                <a:cubicBezTo>
                  <a:pt x="5891" y="17673"/>
                  <a:pt x="5891" y="8836"/>
                  <a:pt x="5891" y="8836"/>
                </a:cubicBezTo>
                <a:close/>
                <a:moveTo>
                  <a:pt x="2945" y="8836"/>
                </a:moveTo>
                <a:lnTo>
                  <a:pt x="4909" y="8836"/>
                </a:lnTo>
                <a:lnTo>
                  <a:pt x="4909" y="17673"/>
                </a:lnTo>
                <a:lnTo>
                  <a:pt x="2945" y="17673"/>
                </a:lnTo>
                <a:cubicBezTo>
                  <a:pt x="2945" y="17673"/>
                  <a:pt x="2945" y="8836"/>
                  <a:pt x="2945" y="8836"/>
                </a:cubicBezTo>
                <a:close/>
                <a:moveTo>
                  <a:pt x="19773" y="18655"/>
                </a:moveTo>
                <a:lnTo>
                  <a:pt x="20428" y="20618"/>
                </a:lnTo>
                <a:lnTo>
                  <a:pt x="1172" y="20618"/>
                </a:lnTo>
                <a:lnTo>
                  <a:pt x="1827" y="18655"/>
                </a:lnTo>
                <a:cubicBezTo>
                  <a:pt x="1827" y="18655"/>
                  <a:pt x="19773" y="18655"/>
                  <a:pt x="19773" y="18655"/>
                </a:cubicBezTo>
                <a:close/>
                <a:moveTo>
                  <a:pt x="10800" y="1056"/>
                </a:moveTo>
                <a:lnTo>
                  <a:pt x="19261" y="5891"/>
                </a:lnTo>
                <a:lnTo>
                  <a:pt x="2339" y="5891"/>
                </a:lnTo>
                <a:cubicBezTo>
                  <a:pt x="2339" y="5891"/>
                  <a:pt x="10800" y="1056"/>
                  <a:pt x="10800" y="1056"/>
                </a:cubicBezTo>
                <a:close/>
                <a:moveTo>
                  <a:pt x="21109" y="8836"/>
                </a:moveTo>
                <a:cubicBezTo>
                  <a:pt x="21380" y="8836"/>
                  <a:pt x="21600" y="8617"/>
                  <a:pt x="21600" y="8345"/>
                </a:cubicBezTo>
                <a:lnTo>
                  <a:pt x="21600" y="6382"/>
                </a:lnTo>
                <a:cubicBezTo>
                  <a:pt x="21600" y="6200"/>
                  <a:pt x="21496" y="6047"/>
                  <a:pt x="21349" y="5963"/>
                </a:cubicBezTo>
                <a:lnTo>
                  <a:pt x="21353" y="5956"/>
                </a:lnTo>
                <a:lnTo>
                  <a:pt x="11044" y="65"/>
                </a:lnTo>
                <a:lnTo>
                  <a:pt x="11040" y="72"/>
                </a:lnTo>
                <a:cubicBezTo>
                  <a:pt x="10968" y="30"/>
                  <a:pt x="10889" y="0"/>
                  <a:pt x="10800" y="0"/>
                </a:cubicBezTo>
                <a:cubicBezTo>
                  <a:pt x="10711" y="0"/>
                  <a:pt x="10632" y="30"/>
                  <a:pt x="10560" y="72"/>
                </a:cubicBezTo>
                <a:lnTo>
                  <a:pt x="10556" y="65"/>
                </a:lnTo>
                <a:lnTo>
                  <a:pt x="247" y="5956"/>
                </a:lnTo>
                <a:lnTo>
                  <a:pt x="251" y="5963"/>
                </a:lnTo>
                <a:cubicBezTo>
                  <a:pt x="104" y="6047"/>
                  <a:pt x="0" y="6200"/>
                  <a:pt x="0" y="6382"/>
                </a:cubicBezTo>
                <a:lnTo>
                  <a:pt x="0" y="8345"/>
                </a:lnTo>
                <a:cubicBezTo>
                  <a:pt x="0" y="8617"/>
                  <a:pt x="220" y="8836"/>
                  <a:pt x="491" y="8836"/>
                </a:cubicBezTo>
                <a:lnTo>
                  <a:pt x="1964" y="8836"/>
                </a:lnTo>
                <a:lnTo>
                  <a:pt x="1964" y="17673"/>
                </a:lnTo>
                <a:lnTo>
                  <a:pt x="1473" y="17673"/>
                </a:lnTo>
                <a:cubicBezTo>
                  <a:pt x="1256" y="17673"/>
                  <a:pt x="1078" y="17816"/>
                  <a:pt x="1013" y="18010"/>
                </a:cubicBezTo>
                <a:lnTo>
                  <a:pt x="1007" y="18009"/>
                </a:lnTo>
                <a:lnTo>
                  <a:pt x="25" y="20954"/>
                </a:lnTo>
                <a:lnTo>
                  <a:pt x="31" y="20955"/>
                </a:lnTo>
                <a:cubicBezTo>
                  <a:pt x="14" y="21005"/>
                  <a:pt x="0" y="21055"/>
                  <a:pt x="0" y="21109"/>
                </a:cubicBezTo>
                <a:cubicBezTo>
                  <a:pt x="0" y="21381"/>
                  <a:pt x="220" y="21600"/>
                  <a:pt x="491" y="21600"/>
                </a:cubicBezTo>
                <a:lnTo>
                  <a:pt x="21109" y="21600"/>
                </a:lnTo>
                <a:cubicBezTo>
                  <a:pt x="21380" y="21600"/>
                  <a:pt x="21600" y="21381"/>
                  <a:pt x="21600" y="21109"/>
                </a:cubicBezTo>
                <a:cubicBezTo>
                  <a:pt x="21600" y="21055"/>
                  <a:pt x="21586" y="21005"/>
                  <a:pt x="21569" y="20955"/>
                </a:cubicBezTo>
                <a:lnTo>
                  <a:pt x="21575" y="20954"/>
                </a:lnTo>
                <a:lnTo>
                  <a:pt x="20593" y="18009"/>
                </a:lnTo>
                <a:lnTo>
                  <a:pt x="20587" y="18010"/>
                </a:lnTo>
                <a:cubicBezTo>
                  <a:pt x="20522" y="17816"/>
                  <a:pt x="20344" y="17673"/>
                  <a:pt x="20127" y="17673"/>
                </a:cubicBezTo>
                <a:lnTo>
                  <a:pt x="19636" y="17673"/>
                </a:lnTo>
                <a:lnTo>
                  <a:pt x="19636" y="8836"/>
                </a:lnTo>
                <a:cubicBezTo>
                  <a:pt x="19636" y="8836"/>
                  <a:pt x="21109" y="8836"/>
                  <a:pt x="21109" y="8836"/>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51"/>
              <a:buFont typeface="Arial"/>
              <a:buNone/>
            </a:pPr>
            <a:endParaRPr sz="1451" b="0" i="0" u="none" strike="noStrike" cap="none">
              <a:solidFill>
                <a:schemeClr val="dk1"/>
              </a:solidFill>
              <a:latin typeface="Calibri"/>
              <a:ea typeface="Calibri"/>
              <a:cs typeface="Calibri"/>
              <a:sym typeface="Calibri"/>
            </a:endParaRPr>
          </a:p>
        </p:txBody>
      </p:sp>
      <p:sp>
        <p:nvSpPr>
          <p:cNvPr id="122" name="Google Shape;122;p1"/>
          <p:cNvSpPr/>
          <p:nvPr/>
        </p:nvSpPr>
        <p:spPr>
          <a:xfrm rot="5400000">
            <a:off x="2949" y="-3811"/>
            <a:ext cx="635332" cy="635332"/>
          </a:xfrm>
          <a:custGeom>
            <a:avLst/>
            <a:gdLst/>
            <a:ahLst/>
            <a:cxnLst/>
            <a:rect l="l" t="t" r="r" b="b"/>
            <a:pathLst>
              <a:path w="21600" h="21600" extrusionOk="0">
                <a:moveTo>
                  <a:pt x="0" y="0"/>
                </a:moveTo>
                <a:lnTo>
                  <a:pt x="0" y="21600"/>
                </a:lnTo>
                <a:lnTo>
                  <a:pt x="21600" y="21600"/>
                </a:lnTo>
                <a:close/>
              </a:path>
            </a:pathLst>
          </a:custGeom>
          <a:solidFill>
            <a:srgbClr val="A90533"/>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01"/>
              <a:buFont typeface="Arial"/>
              <a:buNone/>
            </a:pPr>
            <a:endParaRPr sz="701" b="0" i="0" u="none" strike="noStrike" cap="none">
              <a:solidFill>
                <a:schemeClr val="dk1"/>
              </a:solidFill>
              <a:latin typeface="Calibri"/>
              <a:ea typeface="Calibri"/>
              <a:cs typeface="Calibri"/>
              <a:sym typeface="Calibri"/>
            </a:endParaRPr>
          </a:p>
        </p:txBody>
      </p:sp>
      <p:pic>
        <p:nvPicPr>
          <p:cNvPr id="3" name="Picture 2" descr="A red and white symbol with dots and lines&#10;&#10;Description automatically generated">
            <a:extLst>
              <a:ext uri="{FF2B5EF4-FFF2-40B4-BE49-F238E27FC236}">
                <a16:creationId xmlns:a16="http://schemas.microsoft.com/office/drawing/2014/main" id="{2DC1A7E4-E408-F530-69D5-D510D5BAEA07}"/>
              </a:ext>
            </a:extLst>
          </p:cNvPr>
          <p:cNvPicPr>
            <a:picLocks noChangeAspect="1"/>
          </p:cNvPicPr>
          <p:nvPr/>
        </p:nvPicPr>
        <p:blipFill>
          <a:blip r:embed="rId4"/>
          <a:stretch>
            <a:fillRect/>
          </a:stretch>
        </p:blipFill>
        <p:spPr>
          <a:xfrm>
            <a:off x="3235446" y="1700781"/>
            <a:ext cx="4453380" cy="2690534"/>
          </a:xfrm>
          <a:prstGeom prst="rect">
            <a:avLst/>
          </a:prstGeom>
        </p:spPr>
      </p:pic>
      <p:sp>
        <p:nvSpPr>
          <p:cNvPr id="5" name="TextBox 4">
            <a:extLst>
              <a:ext uri="{FF2B5EF4-FFF2-40B4-BE49-F238E27FC236}">
                <a16:creationId xmlns:a16="http://schemas.microsoft.com/office/drawing/2014/main" id="{1E297869-B18C-4D0D-A550-5F7818AD20AB}"/>
              </a:ext>
            </a:extLst>
          </p:cNvPr>
          <p:cNvSpPr txBox="1"/>
          <p:nvPr/>
        </p:nvSpPr>
        <p:spPr>
          <a:xfrm>
            <a:off x="320614" y="5338916"/>
            <a:ext cx="6552133" cy="1200329"/>
          </a:xfrm>
          <a:prstGeom prst="rect">
            <a:avLst/>
          </a:prstGeom>
          <a:noFill/>
        </p:spPr>
        <p:txBody>
          <a:bodyPr wrap="square">
            <a:spAutoFit/>
          </a:bodyPr>
          <a:lstStyle/>
          <a:p>
            <a:r>
              <a:rPr lang="en-GB" sz="2400" dirty="0">
                <a:latin typeface="Montserrat Black" pitchFamily="2" charset="0"/>
              </a:rPr>
              <a:t>How do we navigate the grey area between labour exploitation and modern slavery?</a:t>
            </a:r>
          </a:p>
        </p:txBody>
      </p:sp>
    </p:spTree>
    <p:extLst>
      <p:ext uri="{BB962C8B-B14F-4D97-AF65-F5344CB8AC3E}">
        <p14:creationId xmlns:p14="http://schemas.microsoft.com/office/powerpoint/2010/main" val="210552925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g2cb986f8a94_0_0"/>
          <p:cNvSpPr txBox="1">
            <a:spLocks noGrp="1"/>
          </p:cNvSpPr>
          <p:nvPr>
            <p:ph type="title"/>
          </p:nvPr>
        </p:nvSpPr>
        <p:spPr>
          <a:xfrm>
            <a:off x="401800" y="455400"/>
            <a:ext cx="10679400" cy="451342"/>
          </a:xfrm>
          <a:prstGeom prst="rect">
            <a:avLst/>
          </a:prstGeom>
          <a:noFill/>
          <a:ln>
            <a:noFill/>
          </a:ln>
        </p:spPr>
        <p:txBody>
          <a:bodyPr spcFirstLastPara="1" wrap="square" lIns="0" tIns="0" rIns="0" bIns="0" anchor="t" anchorCtr="0">
            <a:spAutoFit/>
          </a:bodyPr>
          <a:lstStyle/>
          <a:p>
            <a:pPr marL="0" lvl="0" indent="0" algn="ctr" rtl="0">
              <a:lnSpc>
                <a:spcPct val="100000"/>
              </a:lnSpc>
              <a:spcBef>
                <a:spcPts val="0"/>
              </a:spcBef>
              <a:spcAft>
                <a:spcPts val="0"/>
              </a:spcAft>
              <a:buSzPts val="600"/>
              <a:buNone/>
            </a:pPr>
            <a:r>
              <a:rPr lang="en" sz="2933" dirty="0">
                <a:latin typeface="Montserrat"/>
                <a:ea typeface="Montserrat"/>
                <a:cs typeface="Montserrat"/>
                <a:sym typeface="Montserrat"/>
              </a:rPr>
              <a:t>Modern Slavery? Labour exploitation? Poor practice?</a:t>
            </a:r>
            <a:endParaRPr sz="2800" b="0" dirty="0">
              <a:latin typeface="Montserrat"/>
              <a:ea typeface="Montserrat"/>
              <a:cs typeface="Montserrat"/>
              <a:sym typeface="Montserrat"/>
            </a:endParaRPr>
          </a:p>
        </p:txBody>
      </p:sp>
      <p:sp>
        <p:nvSpPr>
          <p:cNvPr id="179" name="Google Shape;179;g2cb986f8a94_0_0"/>
          <p:cNvSpPr txBox="1">
            <a:spLocks noGrp="1"/>
          </p:cNvSpPr>
          <p:nvPr>
            <p:ph type="body" idx="1"/>
          </p:nvPr>
        </p:nvSpPr>
        <p:spPr>
          <a:xfrm>
            <a:off x="6769662" y="1438679"/>
            <a:ext cx="5677977" cy="3580532"/>
          </a:xfrm>
          <a:prstGeom prst="rect">
            <a:avLst/>
          </a:prstGeom>
          <a:noFill/>
          <a:ln>
            <a:noFill/>
          </a:ln>
        </p:spPr>
        <p:txBody>
          <a:bodyPr spcFirstLastPara="1" wrap="square" lIns="0" tIns="0" rIns="0" bIns="0" anchor="t" anchorCtr="0">
            <a:spAutoFit/>
          </a:bodyPr>
          <a:lstStyle/>
          <a:p>
            <a:pPr marL="0" lvl="0" indent="0" algn="ctr" rtl="0">
              <a:lnSpc>
                <a:spcPct val="100000"/>
              </a:lnSpc>
              <a:spcBef>
                <a:spcPts val="0"/>
              </a:spcBef>
              <a:spcAft>
                <a:spcPts val="0"/>
              </a:spcAft>
              <a:buNone/>
            </a:pPr>
            <a:endParaRPr sz="1400" b="1" dirty="0">
              <a:solidFill>
                <a:schemeClr val="accent6"/>
              </a:solidFill>
              <a:latin typeface="Montserrat"/>
              <a:ea typeface="Montserrat"/>
              <a:cs typeface="Montserrat"/>
              <a:sym typeface="Montserrat"/>
            </a:endParaRPr>
          </a:p>
          <a:p>
            <a:pPr marL="0" lvl="0" indent="0" algn="ctr" rtl="0">
              <a:lnSpc>
                <a:spcPct val="100000"/>
              </a:lnSpc>
              <a:spcBef>
                <a:spcPts val="0"/>
              </a:spcBef>
              <a:spcAft>
                <a:spcPts val="0"/>
              </a:spcAft>
              <a:buNone/>
            </a:pPr>
            <a:r>
              <a:rPr lang="en" sz="1400" b="1" dirty="0">
                <a:solidFill>
                  <a:schemeClr val="accent6"/>
                </a:solidFill>
                <a:latin typeface="Montserrat"/>
                <a:ea typeface="Montserrat"/>
                <a:cs typeface="Montserrat"/>
                <a:sym typeface="Montserrat"/>
              </a:rPr>
              <a:t>ACT</a:t>
            </a:r>
            <a:endParaRPr sz="1400" b="1" dirty="0">
              <a:solidFill>
                <a:schemeClr val="accent6"/>
              </a:solidFill>
              <a:latin typeface="Montserrat"/>
              <a:ea typeface="Montserrat"/>
              <a:cs typeface="Montserrat"/>
              <a:sym typeface="Montserrat"/>
            </a:endParaRPr>
          </a:p>
          <a:p>
            <a:pPr marL="0" lvl="0" indent="0" algn="ctr" rtl="0">
              <a:lnSpc>
                <a:spcPct val="100000"/>
              </a:lnSpc>
              <a:spcBef>
                <a:spcPts val="0"/>
              </a:spcBef>
              <a:spcAft>
                <a:spcPts val="0"/>
              </a:spcAft>
              <a:buNone/>
            </a:pPr>
            <a:r>
              <a:rPr lang="en" sz="1400" dirty="0">
                <a:solidFill>
                  <a:schemeClr val="accent6"/>
                </a:solidFill>
                <a:latin typeface="Montserrat"/>
                <a:ea typeface="Montserrat"/>
                <a:cs typeface="Montserrat"/>
                <a:sym typeface="Montserrat"/>
              </a:rPr>
              <a:t>Recruitment</a:t>
            </a:r>
            <a:endParaRPr sz="1400" dirty="0">
              <a:solidFill>
                <a:schemeClr val="accent6"/>
              </a:solidFill>
              <a:latin typeface="Montserrat"/>
              <a:ea typeface="Montserrat"/>
              <a:cs typeface="Montserrat"/>
              <a:sym typeface="Montserrat"/>
            </a:endParaRPr>
          </a:p>
          <a:p>
            <a:pPr marL="0" lvl="0" indent="0" algn="ctr" rtl="0">
              <a:lnSpc>
                <a:spcPct val="100000"/>
              </a:lnSpc>
              <a:spcBef>
                <a:spcPts val="0"/>
              </a:spcBef>
              <a:spcAft>
                <a:spcPts val="0"/>
              </a:spcAft>
              <a:buNone/>
            </a:pPr>
            <a:r>
              <a:rPr lang="en" sz="1400" dirty="0">
                <a:solidFill>
                  <a:schemeClr val="accent6"/>
                </a:solidFill>
                <a:latin typeface="Montserrat"/>
                <a:ea typeface="Montserrat"/>
                <a:cs typeface="Montserrat"/>
                <a:sym typeface="Montserrat"/>
              </a:rPr>
              <a:t>Harbouring </a:t>
            </a:r>
            <a:endParaRPr sz="1400" dirty="0">
              <a:solidFill>
                <a:schemeClr val="accent6"/>
              </a:solidFill>
              <a:latin typeface="Montserrat"/>
              <a:ea typeface="Montserrat"/>
              <a:cs typeface="Montserrat"/>
              <a:sym typeface="Montserrat"/>
            </a:endParaRPr>
          </a:p>
          <a:p>
            <a:pPr marL="0" lvl="0" indent="0" algn="ctr" rtl="0">
              <a:lnSpc>
                <a:spcPct val="100000"/>
              </a:lnSpc>
              <a:spcBef>
                <a:spcPts val="0"/>
              </a:spcBef>
              <a:spcAft>
                <a:spcPts val="0"/>
              </a:spcAft>
              <a:buNone/>
            </a:pPr>
            <a:endParaRPr sz="1400" dirty="0">
              <a:solidFill>
                <a:schemeClr val="accent6"/>
              </a:solidFill>
              <a:latin typeface="Montserrat"/>
              <a:ea typeface="Montserrat"/>
              <a:cs typeface="Montserrat"/>
              <a:sym typeface="Montserrat"/>
            </a:endParaRPr>
          </a:p>
          <a:p>
            <a:pPr marL="0" lvl="0" indent="0" algn="ctr" rtl="0">
              <a:lnSpc>
                <a:spcPct val="100000"/>
              </a:lnSpc>
              <a:spcBef>
                <a:spcPts val="0"/>
              </a:spcBef>
              <a:spcAft>
                <a:spcPts val="0"/>
              </a:spcAft>
              <a:buNone/>
            </a:pPr>
            <a:r>
              <a:rPr lang="en" sz="1400" b="1" dirty="0">
                <a:solidFill>
                  <a:schemeClr val="accent6"/>
                </a:solidFill>
                <a:latin typeface="Montserrat"/>
                <a:ea typeface="Montserrat"/>
                <a:cs typeface="Montserrat"/>
                <a:sym typeface="Montserrat"/>
              </a:rPr>
              <a:t>MEANS</a:t>
            </a:r>
            <a:endParaRPr sz="1400" b="1" dirty="0">
              <a:solidFill>
                <a:schemeClr val="accent6"/>
              </a:solidFill>
              <a:latin typeface="Montserrat"/>
              <a:ea typeface="Montserrat"/>
              <a:cs typeface="Montserrat"/>
              <a:sym typeface="Montserrat"/>
            </a:endParaRPr>
          </a:p>
          <a:p>
            <a:pPr marL="0" lvl="0" indent="0" algn="ctr" rtl="0">
              <a:lnSpc>
                <a:spcPct val="100000"/>
              </a:lnSpc>
              <a:spcBef>
                <a:spcPts val="0"/>
              </a:spcBef>
              <a:spcAft>
                <a:spcPts val="0"/>
              </a:spcAft>
              <a:buNone/>
            </a:pPr>
            <a:r>
              <a:rPr lang="en" sz="1400" dirty="0">
                <a:solidFill>
                  <a:schemeClr val="accent6"/>
                </a:solidFill>
                <a:latin typeface="Montserrat"/>
                <a:ea typeface="Montserrat"/>
                <a:cs typeface="Montserrat"/>
                <a:sym typeface="Montserrat"/>
              </a:rPr>
              <a:t>Deception/Coercion</a:t>
            </a:r>
            <a:endParaRPr sz="1400" dirty="0">
              <a:solidFill>
                <a:schemeClr val="accent6"/>
              </a:solidFill>
              <a:latin typeface="Montserrat"/>
              <a:ea typeface="Montserrat"/>
              <a:cs typeface="Montserrat"/>
              <a:sym typeface="Montserrat"/>
            </a:endParaRPr>
          </a:p>
          <a:p>
            <a:pPr marL="0" lvl="0" indent="0" algn="ctr" rtl="0">
              <a:lnSpc>
                <a:spcPct val="100000"/>
              </a:lnSpc>
              <a:spcBef>
                <a:spcPts val="0"/>
              </a:spcBef>
              <a:spcAft>
                <a:spcPts val="0"/>
              </a:spcAft>
              <a:buNone/>
            </a:pPr>
            <a:r>
              <a:rPr lang="en" sz="1400" dirty="0">
                <a:solidFill>
                  <a:schemeClr val="accent6"/>
                </a:solidFill>
                <a:latin typeface="Montserrat"/>
                <a:ea typeface="Montserrat"/>
                <a:cs typeface="Montserrat"/>
                <a:sym typeface="Montserrat"/>
              </a:rPr>
              <a:t>Threats of deportation</a:t>
            </a:r>
            <a:endParaRPr sz="1400" dirty="0">
              <a:solidFill>
                <a:schemeClr val="accent6"/>
              </a:solidFill>
              <a:latin typeface="Montserrat"/>
              <a:ea typeface="Montserrat"/>
              <a:cs typeface="Montserrat"/>
              <a:sym typeface="Montserrat"/>
            </a:endParaRPr>
          </a:p>
          <a:p>
            <a:pPr marL="0" lvl="0" indent="0" algn="ctr" rtl="0">
              <a:lnSpc>
                <a:spcPct val="100000"/>
              </a:lnSpc>
              <a:spcBef>
                <a:spcPts val="0"/>
              </a:spcBef>
              <a:spcAft>
                <a:spcPts val="0"/>
              </a:spcAft>
              <a:buNone/>
            </a:pPr>
            <a:r>
              <a:rPr lang="en" sz="1400" dirty="0">
                <a:solidFill>
                  <a:schemeClr val="accent6"/>
                </a:solidFill>
                <a:latin typeface="Montserrat"/>
                <a:ea typeface="Montserrat"/>
                <a:cs typeface="Montserrat"/>
                <a:sym typeface="Montserrat"/>
              </a:rPr>
              <a:t>Abuse of power/authority </a:t>
            </a:r>
            <a:endParaRPr sz="1400" dirty="0">
              <a:solidFill>
                <a:schemeClr val="accent6"/>
              </a:solidFill>
              <a:latin typeface="Montserrat"/>
              <a:ea typeface="Montserrat"/>
              <a:cs typeface="Montserrat"/>
              <a:sym typeface="Montserrat"/>
            </a:endParaRPr>
          </a:p>
          <a:p>
            <a:pPr marL="0" lvl="0" indent="0" algn="ctr" rtl="0">
              <a:lnSpc>
                <a:spcPct val="100000"/>
              </a:lnSpc>
              <a:spcBef>
                <a:spcPts val="0"/>
              </a:spcBef>
              <a:spcAft>
                <a:spcPts val="0"/>
              </a:spcAft>
              <a:buNone/>
            </a:pPr>
            <a:endParaRPr sz="1400" dirty="0">
              <a:solidFill>
                <a:schemeClr val="accent6"/>
              </a:solidFill>
              <a:latin typeface="Montserrat"/>
              <a:ea typeface="Montserrat"/>
              <a:cs typeface="Montserrat"/>
              <a:sym typeface="Montserrat"/>
            </a:endParaRPr>
          </a:p>
          <a:p>
            <a:pPr marL="0" lvl="0" indent="0" algn="ctr" rtl="0">
              <a:lnSpc>
                <a:spcPct val="100000"/>
              </a:lnSpc>
              <a:spcBef>
                <a:spcPts val="0"/>
              </a:spcBef>
              <a:spcAft>
                <a:spcPts val="0"/>
              </a:spcAft>
              <a:buNone/>
            </a:pPr>
            <a:r>
              <a:rPr lang="en" sz="1400" b="1" dirty="0">
                <a:solidFill>
                  <a:schemeClr val="accent6"/>
                </a:solidFill>
                <a:latin typeface="Montserrat"/>
                <a:ea typeface="Montserrat"/>
                <a:cs typeface="Montserrat"/>
                <a:sym typeface="Montserrat"/>
              </a:rPr>
              <a:t>PURPOSE</a:t>
            </a:r>
            <a:endParaRPr sz="1400" b="1" dirty="0">
              <a:solidFill>
                <a:schemeClr val="accent6"/>
              </a:solidFill>
              <a:latin typeface="Montserrat"/>
              <a:ea typeface="Montserrat"/>
              <a:cs typeface="Montserrat"/>
              <a:sym typeface="Montserrat"/>
            </a:endParaRPr>
          </a:p>
          <a:p>
            <a:pPr marL="0" lvl="0" indent="0" algn="ctr" rtl="0">
              <a:lnSpc>
                <a:spcPct val="100000"/>
              </a:lnSpc>
              <a:spcBef>
                <a:spcPts val="0"/>
              </a:spcBef>
              <a:spcAft>
                <a:spcPts val="0"/>
              </a:spcAft>
              <a:buSzPts val="600"/>
              <a:buNone/>
            </a:pPr>
            <a:r>
              <a:rPr lang="en" sz="1400" dirty="0">
                <a:solidFill>
                  <a:schemeClr val="accent6"/>
                </a:solidFill>
                <a:latin typeface="Montserrat"/>
                <a:ea typeface="Montserrat"/>
                <a:cs typeface="Montserrat"/>
                <a:sym typeface="Montserrat"/>
              </a:rPr>
              <a:t>Forced or compulsory labour</a:t>
            </a:r>
            <a:endParaRPr sz="1400" dirty="0">
              <a:solidFill>
                <a:schemeClr val="accent6"/>
              </a:solidFill>
              <a:latin typeface="Montserrat"/>
              <a:ea typeface="Montserrat"/>
              <a:cs typeface="Montserrat"/>
              <a:sym typeface="Montserrat"/>
            </a:endParaRPr>
          </a:p>
          <a:p>
            <a:pPr marL="0" lvl="0" indent="0" algn="ctr" rtl="0">
              <a:lnSpc>
                <a:spcPct val="100000"/>
              </a:lnSpc>
              <a:spcBef>
                <a:spcPts val="0"/>
              </a:spcBef>
              <a:spcAft>
                <a:spcPts val="0"/>
              </a:spcAft>
              <a:buSzPts val="600"/>
              <a:buNone/>
            </a:pPr>
            <a:r>
              <a:rPr lang="en" sz="1400" dirty="0">
                <a:solidFill>
                  <a:schemeClr val="accent6"/>
                </a:solidFill>
                <a:latin typeface="Montserrat"/>
                <a:ea typeface="Montserrat"/>
                <a:cs typeface="Montserrat"/>
                <a:sym typeface="Montserrat"/>
              </a:rPr>
              <a:t>Financial exploitation </a:t>
            </a:r>
            <a:endParaRPr sz="1400" dirty="0">
              <a:solidFill>
                <a:schemeClr val="accent6"/>
              </a:solidFill>
              <a:latin typeface="Montserrat"/>
              <a:ea typeface="Montserrat"/>
              <a:cs typeface="Montserrat"/>
              <a:sym typeface="Montserrat"/>
            </a:endParaRPr>
          </a:p>
          <a:p>
            <a:pPr marL="0" lvl="0" indent="0" algn="l" rtl="0">
              <a:lnSpc>
                <a:spcPct val="100000"/>
              </a:lnSpc>
              <a:spcBef>
                <a:spcPts val="0"/>
              </a:spcBef>
              <a:spcAft>
                <a:spcPts val="0"/>
              </a:spcAft>
              <a:buSzPts val="600"/>
              <a:buNone/>
            </a:pPr>
            <a:endParaRPr lang="en-GB" sz="1600" dirty="0">
              <a:latin typeface="Montserrat"/>
              <a:ea typeface="Montserrat"/>
              <a:cs typeface="Montserrat"/>
              <a:sym typeface="Montserrat"/>
            </a:endParaRPr>
          </a:p>
          <a:p>
            <a:pPr marL="0" lvl="0" indent="0" algn="l" rtl="0">
              <a:lnSpc>
                <a:spcPct val="100000"/>
              </a:lnSpc>
              <a:spcBef>
                <a:spcPts val="0"/>
              </a:spcBef>
              <a:spcAft>
                <a:spcPts val="0"/>
              </a:spcAft>
              <a:buSzPts val="600"/>
              <a:buNone/>
            </a:pPr>
            <a:endParaRPr sz="1600" dirty="0">
              <a:latin typeface="Montserrat"/>
              <a:ea typeface="Montserrat"/>
              <a:cs typeface="Montserrat"/>
              <a:sym typeface="Montserrat"/>
            </a:endParaRPr>
          </a:p>
          <a:p>
            <a:pPr marL="0" lvl="0" indent="0" algn="l" rtl="0">
              <a:lnSpc>
                <a:spcPct val="100000"/>
              </a:lnSpc>
              <a:spcBef>
                <a:spcPts val="0"/>
              </a:spcBef>
              <a:spcAft>
                <a:spcPts val="0"/>
              </a:spcAft>
              <a:buSzPts val="600"/>
              <a:buNone/>
            </a:pPr>
            <a:endParaRPr sz="1867" dirty="0">
              <a:latin typeface="Montserrat"/>
              <a:ea typeface="Montserrat"/>
              <a:cs typeface="Montserrat"/>
              <a:sym typeface="Montserrat"/>
            </a:endParaRPr>
          </a:p>
        </p:txBody>
      </p:sp>
      <p:sp>
        <p:nvSpPr>
          <p:cNvPr id="180" name="Google Shape;180;g2cb986f8a94_0_0"/>
          <p:cNvSpPr/>
          <p:nvPr/>
        </p:nvSpPr>
        <p:spPr>
          <a:xfrm>
            <a:off x="0" y="6161500"/>
            <a:ext cx="12167694" cy="693725"/>
          </a:xfrm>
          <a:custGeom>
            <a:avLst/>
            <a:gdLst/>
            <a:ahLst/>
            <a:cxnLst/>
            <a:rect l="l" t="t" r="r" b="b"/>
            <a:pathLst>
              <a:path w="13787755" h="2167890" extrusionOk="0">
                <a:moveTo>
                  <a:pt x="0" y="2167473"/>
                </a:moveTo>
                <a:lnTo>
                  <a:pt x="13787224" y="2167473"/>
                </a:lnTo>
                <a:lnTo>
                  <a:pt x="13787224" y="0"/>
                </a:lnTo>
                <a:lnTo>
                  <a:pt x="0" y="0"/>
                </a:lnTo>
                <a:lnTo>
                  <a:pt x="0" y="2167473"/>
                </a:lnTo>
                <a:close/>
              </a:path>
            </a:pathLst>
          </a:custGeom>
          <a:solidFill>
            <a:srgbClr val="ED1B2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67"/>
              <a:buFont typeface="Arial"/>
              <a:buNone/>
            </a:pPr>
            <a:endParaRPr sz="1067" b="0" i="0" u="none" strike="noStrike" cap="none">
              <a:solidFill>
                <a:schemeClr val="dk1"/>
              </a:solidFill>
              <a:latin typeface="Calibri"/>
              <a:ea typeface="Calibri"/>
              <a:cs typeface="Calibri"/>
              <a:sym typeface="Calibri"/>
            </a:endParaRPr>
          </a:p>
        </p:txBody>
      </p:sp>
      <p:sp>
        <p:nvSpPr>
          <p:cNvPr id="2" name="Google Shape;179;g2cb986f8a94_0_0">
            <a:extLst>
              <a:ext uri="{FF2B5EF4-FFF2-40B4-BE49-F238E27FC236}">
                <a16:creationId xmlns:a16="http://schemas.microsoft.com/office/drawing/2014/main" id="{E71AA2A9-D6C1-4489-306C-30272D5C908D}"/>
              </a:ext>
            </a:extLst>
          </p:cNvPr>
          <p:cNvSpPr txBox="1">
            <a:spLocks/>
          </p:cNvSpPr>
          <p:nvPr/>
        </p:nvSpPr>
        <p:spPr>
          <a:xfrm>
            <a:off x="575344" y="681071"/>
            <a:ext cx="6621869" cy="5540748"/>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7F7F7F"/>
              </a:buClr>
              <a:buSzPts val="600"/>
              <a:buFont typeface="Lato"/>
              <a:buNone/>
              <a:defRPr sz="2001" b="0" i="0" u="none" strike="noStrike" cap="none">
                <a:solidFill>
                  <a:schemeClr val="dk1"/>
                </a:solidFill>
                <a:latin typeface="Lato"/>
                <a:ea typeface="Lato"/>
                <a:cs typeface="Lato"/>
                <a:sym typeface="Lato"/>
              </a:defRPr>
            </a:lvl1pPr>
            <a:lvl2pPr marL="914400" marR="0" lvl="1" indent="-228600" algn="l" rtl="0">
              <a:lnSpc>
                <a:spcPct val="100000"/>
              </a:lnSpc>
              <a:spcBef>
                <a:spcPts val="0"/>
              </a:spcBef>
              <a:spcAft>
                <a:spcPts val="0"/>
              </a:spcAft>
              <a:buClr>
                <a:srgbClr val="7F7F7F"/>
              </a:buClr>
              <a:buSzPts val="600"/>
              <a:buFont typeface="Lato"/>
              <a:buNone/>
              <a:defRPr sz="2001" b="0" i="0" u="none" strike="noStrike" cap="none">
                <a:solidFill>
                  <a:srgbClr val="7F7F7F"/>
                </a:solidFill>
                <a:latin typeface="Lato"/>
                <a:ea typeface="Lato"/>
                <a:cs typeface="Lato"/>
                <a:sym typeface="Lato"/>
              </a:defRPr>
            </a:lvl2pPr>
            <a:lvl3pPr marL="1371600" marR="0" lvl="2" indent="-228600" algn="l" rtl="0">
              <a:lnSpc>
                <a:spcPct val="100000"/>
              </a:lnSpc>
              <a:spcBef>
                <a:spcPts val="0"/>
              </a:spcBef>
              <a:spcAft>
                <a:spcPts val="0"/>
              </a:spcAft>
              <a:buClr>
                <a:srgbClr val="7F7F7F"/>
              </a:buClr>
              <a:buSzPts val="600"/>
              <a:buFont typeface="Lato"/>
              <a:buNone/>
              <a:defRPr sz="2001" b="0" i="0" u="none" strike="noStrike" cap="none">
                <a:solidFill>
                  <a:srgbClr val="7F7F7F"/>
                </a:solidFill>
                <a:latin typeface="Lato"/>
                <a:ea typeface="Lato"/>
                <a:cs typeface="Lato"/>
                <a:sym typeface="Lato"/>
              </a:defRPr>
            </a:lvl3pPr>
            <a:lvl4pPr marL="1828800" marR="0" lvl="3" indent="-228600" algn="l" rtl="0">
              <a:lnSpc>
                <a:spcPct val="100000"/>
              </a:lnSpc>
              <a:spcBef>
                <a:spcPts val="0"/>
              </a:spcBef>
              <a:spcAft>
                <a:spcPts val="0"/>
              </a:spcAft>
              <a:buClr>
                <a:srgbClr val="7F7F7F"/>
              </a:buClr>
              <a:buSzPts val="600"/>
              <a:buFont typeface="Lato"/>
              <a:buNone/>
              <a:defRPr sz="2001" b="0" i="0" u="none" strike="noStrike" cap="none">
                <a:solidFill>
                  <a:srgbClr val="7F7F7F"/>
                </a:solidFill>
                <a:latin typeface="Lato"/>
                <a:ea typeface="Lato"/>
                <a:cs typeface="Lato"/>
                <a:sym typeface="Lato"/>
              </a:defRPr>
            </a:lvl4pPr>
            <a:lvl5pPr marL="2286000" marR="0" lvl="4" indent="-228600" algn="l" rtl="0">
              <a:lnSpc>
                <a:spcPct val="100000"/>
              </a:lnSpc>
              <a:spcBef>
                <a:spcPts val="0"/>
              </a:spcBef>
              <a:spcAft>
                <a:spcPts val="0"/>
              </a:spcAft>
              <a:buClr>
                <a:srgbClr val="7F7F7F"/>
              </a:buClr>
              <a:buSzPts val="600"/>
              <a:buFont typeface="Lato"/>
              <a:buNone/>
              <a:defRPr sz="2001" b="0" i="0" u="none" strike="noStrike" cap="none">
                <a:solidFill>
                  <a:srgbClr val="7F7F7F"/>
                </a:solidFill>
                <a:latin typeface="Lato"/>
                <a:ea typeface="Lato"/>
                <a:cs typeface="Lato"/>
                <a:sym typeface="Lato"/>
              </a:defRPr>
            </a:lvl5pPr>
            <a:lvl6pPr marL="2743200" marR="0" lvl="5" indent="-228600" algn="l" rtl="0">
              <a:lnSpc>
                <a:spcPct val="100000"/>
              </a:lnSpc>
              <a:spcBef>
                <a:spcPts val="0"/>
              </a:spcBef>
              <a:spcAft>
                <a:spcPts val="0"/>
              </a:spcAft>
              <a:buClr>
                <a:srgbClr val="7F7F7F"/>
              </a:buClr>
              <a:buSzPts val="600"/>
              <a:buFont typeface="Lato"/>
              <a:buNone/>
              <a:defRPr sz="2001" b="0" i="0" u="none" strike="noStrike" cap="none">
                <a:solidFill>
                  <a:srgbClr val="7F7F7F"/>
                </a:solidFill>
                <a:latin typeface="Lato"/>
                <a:ea typeface="Lato"/>
                <a:cs typeface="Lato"/>
                <a:sym typeface="Lato"/>
              </a:defRPr>
            </a:lvl6pPr>
            <a:lvl7pPr marL="3200400" marR="0" lvl="6" indent="-228600" algn="l" rtl="0">
              <a:lnSpc>
                <a:spcPct val="100000"/>
              </a:lnSpc>
              <a:spcBef>
                <a:spcPts val="0"/>
              </a:spcBef>
              <a:spcAft>
                <a:spcPts val="0"/>
              </a:spcAft>
              <a:buClr>
                <a:srgbClr val="7F7F7F"/>
              </a:buClr>
              <a:buSzPts val="600"/>
              <a:buFont typeface="Lato"/>
              <a:buNone/>
              <a:defRPr sz="2001" b="0" i="0" u="none" strike="noStrike" cap="none">
                <a:solidFill>
                  <a:srgbClr val="7F7F7F"/>
                </a:solidFill>
                <a:latin typeface="Lato"/>
                <a:ea typeface="Lato"/>
                <a:cs typeface="Lato"/>
                <a:sym typeface="Lato"/>
              </a:defRPr>
            </a:lvl7pPr>
            <a:lvl8pPr marL="3657600" marR="0" lvl="7" indent="-228600" algn="l" rtl="0">
              <a:lnSpc>
                <a:spcPct val="100000"/>
              </a:lnSpc>
              <a:spcBef>
                <a:spcPts val="0"/>
              </a:spcBef>
              <a:spcAft>
                <a:spcPts val="0"/>
              </a:spcAft>
              <a:buClr>
                <a:srgbClr val="7F7F7F"/>
              </a:buClr>
              <a:buSzPts val="600"/>
              <a:buFont typeface="Lato"/>
              <a:buNone/>
              <a:defRPr sz="2001" b="0" i="0" u="none" strike="noStrike" cap="none">
                <a:solidFill>
                  <a:srgbClr val="7F7F7F"/>
                </a:solidFill>
                <a:latin typeface="Lato"/>
                <a:ea typeface="Lato"/>
                <a:cs typeface="Lato"/>
                <a:sym typeface="Lato"/>
              </a:defRPr>
            </a:lvl8pPr>
            <a:lvl9pPr marL="4114800" marR="0" lvl="8" indent="-228600" algn="l" rtl="0">
              <a:lnSpc>
                <a:spcPct val="100000"/>
              </a:lnSpc>
              <a:spcBef>
                <a:spcPts val="0"/>
              </a:spcBef>
              <a:spcAft>
                <a:spcPts val="0"/>
              </a:spcAft>
              <a:buClr>
                <a:srgbClr val="7F7F7F"/>
              </a:buClr>
              <a:buSzPts val="600"/>
              <a:buFont typeface="Lato"/>
              <a:buNone/>
              <a:defRPr sz="2001" b="0" i="0" u="none" strike="noStrike" cap="none">
                <a:solidFill>
                  <a:srgbClr val="7F7F7F"/>
                </a:solidFill>
                <a:latin typeface="Lato"/>
                <a:ea typeface="Lato"/>
                <a:cs typeface="Lato"/>
                <a:sym typeface="Lato"/>
              </a:defRPr>
            </a:lvl9pPr>
          </a:lstStyle>
          <a:p>
            <a:pPr marL="0" indent="0"/>
            <a:endParaRPr lang="en-GB" sz="1400" dirty="0">
              <a:latin typeface="Montserrat"/>
              <a:ea typeface="Montserrat"/>
              <a:cs typeface="Montserrat"/>
              <a:sym typeface="Montserrat"/>
            </a:endParaRPr>
          </a:p>
          <a:p>
            <a:pPr marL="0" indent="0"/>
            <a:endParaRPr lang="en-GB" sz="1400" b="1" dirty="0">
              <a:solidFill>
                <a:schemeClr val="accent6"/>
              </a:solidFill>
              <a:latin typeface="Montserrat"/>
              <a:ea typeface="Montserrat"/>
              <a:cs typeface="Montserrat"/>
              <a:sym typeface="Montserrat"/>
            </a:endParaRPr>
          </a:p>
          <a:p>
            <a:pPr marL="0" indent="0"/>
            <a:r>
              <a:rPr lang="en-GB" sz="2000" b="1" dirty="0">
                <a:solidFill>
                  <a:schemeClr val="tx2">
                    <a:lumMod val="50000"/>
                  </a:schemeClr>
                </a:solidFill>
                <a:latin typeface="Montserrat"/>
                <a:ea typeface="Montserrat"/>
                <a:cs typeface="Montserrat"/>
                <a:sym typeface="Montserrat"/>
              </a:rPr>
              <a:t>NEW DEFINITIONS </a:t>
            </a:r>
          </a:p>
          <a:p>
            <a:pPr marL="0" indent="0"/>
            <a:r>
              <a:rPr lang="en-GB" sz="2000" b="1" dirty="0">
                <a:latin typeface="Montserrat"/>
                <a:ea typeface="Montserrat"/>
                <a:cs typeface="Montserrat"/>
                <a:sym typeface="Montserrat"/>
              </a:rPr>
              <a:t>Labour exploitation </a:t>
            </a:r>
            <a:r>
              <a:rPr lang="en-GB" sz="2000" dirty="0">
                <a:latin typeface="Montserrat"/>
                <a:ea typeface="Montserrat"/>
                <a:cs typeface="Montserrat"/>
                <a:sym typeface="Montserrat"/>
              </a:rPr>
              <a:t>– should be used exclusively to refer to criminality under the MSA. </a:t>
            </a:r>
          </a:p>
          <a:p>
            <a:pPr marL="0" indent="0"/>
            <a:endParaRPr lang="en-GB" sz="2000" b="1" dirty="0">
              <a:latin typeface="Montserrat"/>
              <a:ea typeface="Montserrat"/>
              <a:cs typeface="Montserrat"/>
              <a:sym typeface="Montserrat"/>
            </a:endParaRPr>
          </a:p>
          <a:p>
            <a:pPr marL="0" indent="0"/>
            <a:r>
              <a:rPr lang="en-GB" sz="1867" b="1" dirty="0">
                <a:latin typeface="Montserrat"/>
                <a:ea typeface="Montserrat"/>
                <a:cs typeface="Montserrat"/>
                <a:sym typeface="Montserrat"/>
              </a:rPr>
              <a:t>Criminal labour abuse </a:t>
            </a:r>
            <a:r>
              <a:rPr lang="en-GB" sz="1867" dirty="0">
                <a:latin typeface="Montserrat"/>
                <a:ea typeface="Montserrat"/>
                <a:cs typeface="Montserrat"/>
                <a:sym typeface="Montserrat"/>
              </a:rPr>
              <a:t>–</a:t>
            </a:r>
            <a:r>
              <a:rPr lang="en-GB" sz="1867" dirty="0">
                <a:solidFill>
                  <a:schemeClr val="bg2">
                    <a:lumMod val="75000"/>
                  </a:schemeClr>
                </a:solidFill>
                <a:latin typeface="Montserrat"/>
                <a:ea typeface="Montserrat"/>
                <a:cs typeface="Montserrat"/>
                <a:sym typeface="Montserrat"/>
              </a:rPr>
              <a:t> any </a:t>
            </a:r>
            <a:r>
              <a:rPr lang="en-GB" sz="1867" dirty="0">
                <a:latin typeface="Montserrat"/>
                <a:ea typeface="Montserrat"/>
                <a:cs typeface="Montserrat"/>
                <a:sym typeface="Montserrat"/>
              </a:rPr>
              <a:t>other deliberate illegal workplace practice where the worker is the primary aggrieved or endangered party. Examples include charging of illegal work – finding fees, deliberate underpayment of NMW.</a:t>
            </a:r>
          </a:p>
          <a:p>
            <a:pPr marL="0" indent="0"/>
            <a:endParaRPr lang="en-GB" sz="1867" b="1" dirty="0">
              <a:latin typeface="Montserrat"/>
              <a:ea typeface="Montserrat"/>
              <a:cs typeface="Montserrat"/>
              <a:sym typeface="Montserrat"/>
            </a:endParaRPr>
          </a:p>
          <a:p>
            <a:pPr marL="0" indent="0"/>
            <a:r>
              <a:rPr lang="en-GB" sz="1867" b="1" dirty="0">
                <a:latin typeface="Montserrat"/>
                <a:ea typeface="Montserrat"/>
                <a:cs typeface="Montserrat"/>
                <a:sym typeface="Montserrat"/>
              </a:rPr>
              <a:t>Labour market noncompliance </a:t>
            </a:r>
            <a:r>
              <a:rPr lang="en-GB" sz="1867" dirty="0">
                <a:latin typeface="Montserrat"/>
                <a:ea typeface="Montserrat"/>
                <a:cs typeface="Montserrat"/>
                <a:sym typeface="Montserrat"/>
              </a:rPr>
              <a:t>– may refer to any illegal practices affecting workers. However, offences are usually noncriminal and </a:t>
            </a:r>
            <a:r>
              <a:rPr lang="en-GB" sz="1867" dirty="0" err="1">
                <a:latin typeface="Montserrat"/>
                <a:ea typeface="Montserrat"/>
                <a:cs typeface="Montserrat"/>
                <a:sym typeface="Montserrat"/>
              </a:rPr>
              <a:t>moreso</a:t>
            </a:r>
            <a:r>
              <a:rPr lang="en-GB" sz="1867" dirty="0">
                <a:latin typeface="Montserrat"/>
                <a:ea typeface="Montserrat"/>
                <a:cs typeface="Montserrat"/>
                <a:sym typeface="Montserrat"/>
              </a:rPr>
              <a:t> breaches of regulatory requirements or contracts. </a:t>
            </a:r>
          </a:p>
          <a:p>
            <a:pPr marL="0" indent="0"/>
            <a:endParaRPr lang="en-GB" sz="1867" dirty="0">
              <a:latin typeface="Montserrat"/>
              <a:ea typeface="Montserrat"/>
              <a:cs typeface="Montserrat"/>
              <a:sym typeface="Montserrat"/>
            </a:endParaRPr>
          </a:p>
          <a:p>
            <a:pPr marL="0" indent="0"/>
            <a:r>
              <a:rPr lang="en-GB" sz="1400" dirty="0">
                <a:latin typeface="Montserrat"/>
                <a:ea typeface="Montserrat"/>
                <a:cs typeface="Montserrat"/>
                <a:sym typeface="Montserrat"/>
              </a:rPr>
              <a:t>*please refer to NCA handout for more information on correct terminology. </a:t>
            </a:r>
          </a:p>
          <a:p>
            <a:pPr marL="0" indent="0"/>
            <a:endParaRPr lang="en-GB" sz="1867" dirty="0">
              <a:latin typeface="Montserrat"/>
              <a:ea typeface="Montserrat"/>
              <a:cs typeface="Montserrat"/>
              <a:sym typeface="Montserrat"/>
            </a:endParaRPr>
          </a:p>
        </p:txBody>
      </p:sp>
    </p:spTree>
    <p:extLst>
      <p:ext uri="{BB962C8B-B14F-4D97-AF65-F5344CB8AC3E}">
        <p14:creationId xmlns:p14="http://schemas.microsoft.com/office/powerpoint/2010/main" val="349725335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77">
          <a:extLst>
            <a:ext uri="{FF2B5EF4-FFF2-40B4-BE49-F238E27FC236}">
              <a16:creationId xmlns:a16="http://schemas.microsoft.com/office/drawing/2014/main" id="{E22EF516-D547-73F6-0CDF-F2D01E35CB7D}"/>
            </a:ext>
          </a:extLst>
        </p:cNvPr>
        <p:cNvGrpSpPr/>
        <p:nvPr/>
      </p:nvGrpSpPr>
      <p:grpSpPr>
        <a:xfrm>
          <a:off x="0" y="0"/>
          <a:ext cx="0" cy="0"/>
          <a:chOff x="0" y="0"/>
          <a:chExt cx="0" cy="0"/>
        </a:xfrm>
      </p:grpSpPr>
      <p:sp>
        <p:nvSpPr>
          <p:cNvPr id="178" name="Google Shape;178;g2cb986f8a94_0_0">
            <a:extLst>
              <a:ext uri="{FF2B5EF4-FFF2-40B4-BE49-F238E27FC236}">
                <a16:creationId xmlns:a16="http://schemas.microsoft.com/office/drawing/2014/main" id="{9B2D11A2-AB09-ECF7-6A03-E717215D532E}"/>
              </a:ext>
            </a:extLst>
          </p:cNvPr>
          <p:cNvSpPr txBox="1">
            <a:spLocks noGrp="1"/>
          </p:cNvSpPr>
          <p:nvPr>
            <p:ph type="title"/>
          </p:nvPr>
        </p:nvSpPr>
        <p:spPr>
          <a:xfrm>
            <a:off x="756300" y="2294032"/>
            <a:ext cx="10679400" cy="861774"/>
          </a:xfrm>
          <a:prstGeom prst="rect">
            <a:avLst/>
          </a:prstGeom>
          <a:noFill/>
          <a:ln>
            <a:noFill/>
          </a:ln>
        </p:spPr>
        <p:txBody>
          <a:bodyPr spcFirstLastPara="1" wrap="square" lIns="0" tIns="0" rIns="0" bIns="0" anchor="t" anchorCtr="0">
            <a:spAutoFit/>
          </a:bodyPr>
          <a:lstStyle/>
          <a:p>
            <a:pPr marL="0" lvl="0" indent="0" algn="ctr" rtl="0">
              <a:lnSpc>
                <a:spcPct val="100000"/>
              </a:lnSpc>
              <a:spcBef>
                <a:spcPts val="0"/>
              </a:spcBef>
              <a:spcAft>
                <a:spcPts val="0"/>
              </a:spcAft>
              <a:buSzPts val="600"/>
              <a:buNone/>
            </a:pPr>
            <a:r>
              <a:rPr lang="en-GB" sz="2800" b="0" dirty="0">
                <a:latin typeface="Montserrat"/>
                <a:ea typeface="Montserrat"/>
                <a:cs typeface="Montserrat"/>
                <a:sym typeface="Montserrat"/>
              </a:rPr>
              <a:t>Discussion 1 – What do we think of these new definitions? Are they helpful for us to understand the grey area? </a:t>
            </a:r>
            <a:endParaRPr sz="2800" b="0" dirty="0">
              <a:latin typeface="Montserrat"/>
              <a:ea typeface="Montserrat"/>
              <a:cs typeface="Montserrat"/>
              <a:sym typeface="Montserrat"/>
            </a:endParaRPr>
          </a:p>
        </p:txBody>
      </p:sp>
      <p:sp>
        <p:nvSpPr>
          <p:cNvPr id="180" name="Google Shape;180;g2cb986f8a94_0_0">
            <a:extLst>
              <a:ext uri="{FF2B5EF4-FFF2-40B4-BE49-F238E27FC236}">
                <a16:creationId xmlns:a16="http://schemas.microsoft.com/office/drawing/2014/main" id="{EB8BE75A-54AC-7F50-01BE-76A938E4AF55}"/>
              </a:ext>
            </a:extLst>
          </p:cNvPr>
          <p:cNvSpPr/>
          <p:nvPr/>
        </p:nvSpPr>
        <p:spPr>
          <a:xfrm>
            <a:off x="0" y="6161500"/>
            <a:ext cx="12167694" cy="693725"/>
          </a:xfrm>
          <a:custGeom>
            <a:avLst/>
            <a:gdLst/>
            <a:ahLst/>
            <a:cxnLst/>
            <a:rect l="l" t="t" r="r" b="b"/>
            <a:pathLst>
              <a:path w="13787755" h="2167890" extrusionOk="0">
                <a:moveTo>
                  <a:pt x="0" y="2167473"/>
                </a:moveTo>
                <a:lnTo>
                  <a:pt x="13787224" y="2167473"/>
                </a:lnTo>
                <a:lnTo>
                  <a:pt x="13787224" y="0"/>
                </a:lnTo>
                <a:lnTo>
                  <a:pt x="0" y="0"/>
                </a:lnTo>
                <a:lnTo>
                  <a:pt x="0" y="2167473"/>
                </a:lnTo>
                <a:close/>
              </a:path>
            </a:pathLst>
          </a:custGeom>
          <a:solidFill>
            <a:srgbClr val="ED1B2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67"/>
              <a:buFont typeface="Arial"/>
              <a:buNone/>
            </a:pPr>
            <a:endParaRPr sz="1067"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7919326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g2ad219123e3_0_0"/>
          <p:cNvSpPr txBox="1">
            <a:spLocks noGrp="1"/>
          </p:cNvSpPr>
          <p:nvPr>
            <p:ph type="title"/>
          </p:nvPr>
        </p:nvSpPr>
        <p:spPr>
          <a:xfrm>
            <a:off x="401800" y="455400"/>
            <a:ext cx="9495900" cy="4515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600"/>
              <a:buNone/>
            </a:pPr>
            <a:r>
              <a:rPr lang="en" sz="2933" dirty="0">
                <a:latin typeface="Montserrat"/>
                <a:ea typeface="Montserrat"/>
                <a:cs typeface="Montserrat"/>
                <a:sym typeface="Montserrat"/>
              </a:rPr>
              <a:t>Common Indicators of LE</a:t>
            </a:r>
            <a:endParaRPr sz="2800" b="0" dirty="0">
              <a:latin typeface="Montserrat"/>
              <a:ea typeface="Montserrat"/>
              <a:cs typeface="Montserrat"/>
              <a:sym typeface="Montserrat"/>
            </a:endParaRPr>
          </a:p>
        </p:txBody>
      </p:sp>
      <p:sp>
        <p:nvSpPr>
          <p:cNvPr id="172" name="Google Shape;172;g2ad219123e3_0_0"/>
          <p:cNvSpPr txBox="1">
            <a:spLocks noGrp="1"/>
          </p:cNvSpPr>
          <p:nvPr>
            <p:ph type="body" idx="1"/>
          </p:nvPr>
        </p:nvSpPr>
        <p:spPr>
          <a:xfrm>
            <a:off x="1155442" y="1030238"/>
            <a:ext cx="9856800" cy="7007175"/>
          </a:xfrm>
          <a:prstGeom prst="rect">
            <a:avLst/>
          </a:prstGeom>
          <a:noFill/>
          <a:ln>
            <a:noFill/>
          </a:ln>
        </p:spPr>
        <p:txBody>
          <a:bodyPr spcFirstLastPara="1" wrap="square" lIns="0" tIns="0" rIns="0" bIns="0" anchor="t" anchorCtr="0">
            <a:spAutoFit/>
          </a:bodyPr>
          <a:lstStyle/>
          <a:p>
            <a:pPr marL="457200" lvl="0" indent="-336550" algn="just" rtl="0">
              <a:lnSpc>
                <a:spcPct val="100000"/>
              </a:lnSpc>
              <a:spcBef>
                <a:spcPts val="0"/>
              </a:spcBef>
              <a:spcAft>
                <a:spcPts val="0"/>
              </a:spcAft>
              <a:buClr>
                <a:schemeClr val="accent6"/>
              </a:buClr>
              <a:buSzPts val="1700"/>
              <a:buFont typeface="Montserrat"/>
              <a:buChar char="●"/>
            </a:pPr>
            <a:r>
              <a:rPr lang="en" sz="1600" dirty="0">
                <a:solidFill>
                  <a:schemeClr val="accent6"/>
                </a:solidFill>
                <a:latin typeface="Montserrat"/>
                <a:ea typeface="Montserrat"/>
                <a:cs typeface="Montserrat"/>
                <a:sym typeface="Montserrat"/>
              </a:rPr>
              <a:t>International workers particularly impacted in the care sector are of Asian and African nationality</a:t>
            </a:r>
          </a:p>
          <a:p>
            <a:pPr marL="457200" lvl="0" indent="-336550" algn="just" rtl="0">
              <a:lnSpc>
                <a:spcPct val="100000"/>
              </a:lnSpc>
              <a:spcBef>
                <a:spcPts val="0"/>
              </a:spcBef>
              <a:spcAft>
                <a:spcPts val="0"/>
              </a:spcAft>
              <a:buClr>
                <a:schemeClr val="accent6"/>
              </a:buClr>
              <a:buSzPts val="1700"/>
              <a:buFont typeface="Montserrat"/>
              <a:buChar char="●"/>
            </a:pPr>
            <a:r>
              <a:rPr lang="en" sz="1600" dirty="0">
                <a:solidFill>
                  <a:schemeClr val="accent6"/>
                </a:solidFill>
                <a:latin typeface="Montserrat"/>
                <a:ea typeface="Montserrat"/>
                <a:cs typeface="Montserrat"/>
                <a:sym typeface="Montserrat"/>
              </a:rPr>
              <a:t>Within construction/agriculture/factory work – tends to be more Eastern Europeans</a:t>
            </a:r>
            <a:endParaRPr sz="1600" dirty="0">
              <a:solidFill>
                <a:schemeClr val="accent6"/>
              </a:solidFill>
              <a:latin typeface="Montserrat"/>
              <a:ea typeface="Montserrat"/>
              <a:cs typeface="Montserrat"/>
              <a:sym typeface="Montserrat"/>
            </a:endParaRPr>
          </a:p>
          <a:p>
            <a:pPr marL="609583" lvl="0" indent="-442371" algn="just" rtl="0">
              <a:lnSpc>
                <a:spcPct val="100000"/>
              </a:lnSpc>
              <a:spcBef>
                <a:spcPts val="0"/>
              </a:spcBef>
              <a:spcAft>
                <a:spcPts val="0"/>
              </a:spcAft>
              <a:buClr>
                <a:schemeClr val="accent6"/>
              </a:buClr>
              <a:buSzPts val="1700"/>
              <a:buFont typeface="Montserrat"/>
              <a:buChar char="●"/>
            </a:pPr>
            <a:r>
              <a:rPr lang="en" sz="1600" dirty="0">
                <a:solidFill>
                  <a:schemeClr val="accent6"/>
                </a:solidFill>
                <a:latin typeface="Montserrat"/>
                <a:ea typeface="Montserrat"/>
                <a:cs typeface="Montserrat"/>
                <a:sym typeface="Montserrat"/>
              </a:rPr>
              <a:t>Skilled workers are charged between £7000 - £50,000 for ‘sponsorship’ </a:t>
            </a:r>
            <a:endParaRPr sz="1600" dirty="0">
              <a:solidFill>
                <a:schemeClr val="accent6"/>
              </a:solidFill>
              <a:latin typeface="Montserrat"/>
              <a:ea typeface="Montserrat"/>
              <a:cs typeface="Montserrat"/>
              <a:sym typeface="Montserrat"/>
            </a:endParaRPr>
          </a:p>
          <a:p>
            <a:pPr marL="609583" lvl="0" indent="-442371" algn="just" rtl="0">
              <a:lnSpc>
                <a:spcPct val="100000"/>
              </a:lnSpc>
              <a:spcBef>
                <a:spcPts val="0"/>
              </a:spcBef>
              <a:spcAft>
                <a:spcPts val="0"/>
              </a:spcAft>
              <a:buClr>
                <a:schemeClr val="accent6"/>
              </a:buClr>
              <a:buSzPts val="1700"/>
              <a:buFont typeface="Montserrat"/>
              <a:buChar char="●"/>
            </a:pPr>
            <a:r>
              <a:rPr lang="en" sz="1600" dirty="0">
                <a:solidFill>
                  <a:schemeClr val="accent6"/>
                </a:solidFill>
                <a:latin typeface="Montserrat"/>
                <a:ea typeface="Montserrat"/>
                <a:cs typeface="Montserrat"/>
                <a:sym typeface="Montserrat"/>
              </a:rPr>
              <a:t>Deceived around the job role, responsibilities are not as said</a:t>
            </a:r>
            <a:endParaRPr sz="1600" dirty="0">
              <a:solidFill>
                <a:schemeClr val="accent6"/>
              </a:solidFill>
              <a:latin typeface="Montserrat"/>
              <a:ea typeface="Montserrat"/>
              <a:cs typeface="Montserrat"/>
              <a:sym typeface="Montserrat"/>
            </a:endParaRPr>
          </a:p>
          <a:p>
            <a:pPr marL="609583" lvl="0" indent="-442371" algn="just" rtl="0">
              <a:lnSpc>
                <a:spcPct val="100000"/>
              </a:lnSpc>
              <a:spcBef>
                <a:spcPts val="0"/>
              </a:spcBef>
              <a:spcAft>
                <a:spcPts val="0"/>
              </a:spcAft>
              <a:buClr>
                <a:schemeClr val="accent6"/>
              </a:buClr>
              <a:buSzPts val="1700"/>
              <a:buFont typeface="Montserrat"/>
              <a:buChar char="●"/>
            </a:pPr>
            <a:r>
              <a:rPr lang="en" sz="1600" dirty="0">
                <a:solidFill>
                  <a:schemeClr val="accent6"/>
                </a:solidFill>
                <a:latin typeface="Montserrat"/>
                <a:ea typeface="Montserrat"/>
                <a:cs typeface="Montserrat"/>
                <a:sym typeface="Montserrat"/>
              </a:rPr>
              <a:t>Forced to work excessive hours, working double shifts OR they might be given hardly any hours - sometimes a form of punishment</a:t>
            </a:r>
            <a:endParaRPr sz="1600" dirty="0">
              <a:solidFill>
                <a:schemeClr val="accent6"/>
              </a:solidFill>
              <a:latin typeface="Montserrat"/>
              <a:ea typeface="Montserrat"/>
              <a:cs typeface="Montserrat"/>
              <a:sym typeface="Montserrat"/>
            </a:endParaRPr>
          </a:p>
          <a:p>
            <a:pPr marL="609583" lvl="0" indent="-442371" algn="just" rtl="0">
              <a:lnSpc>
                <a:spcPct val="100000"/>
              </a:lnSpc>
              <a:spcBef>
                <a:spcPts val="0"/>
              </a:spcBef>
              <a:spcAft>
                <a:spcPts val="0"/>
              </a:spcAft>
              <a:buClr>
                <a:schemeClr val="accent6"/>
              </a:buClr>
              <a:buSzPts val="1700"/>
              <a:buFont typeface="Montserrat"/>
              <a:buChar char="●"/>
            </a:pPr>
            <a:r>
              <a:rPr lang="en" sz="1600" dirty="0">
                <a:solidFill>
                  <a:schemeClr val="accent6"/>
                </a:solidFill>
                <a:latin typeface="Montserrat"/>
                <a:ea typeface="Montserrat"/>
                <a:cs typeface="Montserrat"/>
                <a:sym typeface="Montserrat"/>
              </a:rPr>
              <a:t>Forced into tenancy agreements, with ridiculous rent costs and poor conditions</a:t>
            </a:r>
            <a:endParaRPr sz="1600" dirty="0">
              <a:solidFill>
                <a:schemeClr val="accent6"/>
              </a:solidFill>
              <a:latin typeface="Montserrat"/>
              <a:ea typeface="Montserrat"/>
              <a:cs typeface="Montserrat"/>
              <a:sym typeface="Montserrat"/>
            </a:endParaRPr>
          </a:p>
          <a:p>
            <a:pPr marL="609583" lvl="0" indent="-442371" algn="just" rtl="0">
              <a:lnSpc>
                <a:spcPct val="100000"/>
              </a:lnSpc>
              <a:spcBef>
                <a:spcPts val="0"/>
              </a:spcBef>
              <a:spcAft>
                <a:spcPts val="0"/>
              </a:spcAft>
              <a:buClr>
                <a:schemeClr val="accent6"/>
              </a:buClr>
              <a:buSzPts val="1700"/>
              <a:buFont typeface="Montserrat"/>
              <a:buChar char="●"/>
            </a:pPr>
            <a:r>
              <a:rPr lang="en" sz="1600" dirty="0">
                <a:solidFill>
                  <a:schemeClr val="accent6"/>
                </a:solidFill>
                <a:latin typeface="Montserrat"/>
                <a:ea typeface="Montserrat"/>
                <a:cs typeface="Montserrat"/>
                <a:sym typeface="Montserrat"/>
              </a:rPr>
              <a:t>Lack of training/equipment </a:t>
            </a:r>
            <a:endParaRPr sz="1600" dirty="0">
              <a:solidFill>
                <a:schemeClr val="accent6"/>
              </a:solidFill>
              <a:latin typeface="Montserrat"/>
              <a:ea typeface="Montserrat"/>
              <a:cs typeface="Montserrat"/>
              <a:sym typeface="Montserrat"/>
            </a:endParaRPr>
          </a:p>
          <a:p>
            <a:pPr marL="609583" lvl="0" indent="-442371" algn="just" rtl="0">
              <a:lnSpc>
                <a:spcPct val="100000"/>
              </a:lnSpc>
              <a:spcBef>
                <a:spcPts val="0"/>
              </a:spcBef>
              <a:spcAft>
                <a:spcPts val="0"/>
              </a:spcAft>
              <a:buClr>
                <a:schemeClr val="accent6"/>
              </a:buClr>
              <a:buSzPts val="1700"/>
              <a:buFont typeface="Montserrat"/>
              <a:buChar char="●"/>
            </a:pPr>
            <a:r>
              <a:rPr lang="en" sz="1600" dirty="0">
                <a:solidFill>
                  <a:schemeClr val="accent6"/>
                </a:solidFill>
                <a:latin typeface="Montserrat"/>
                <a:ea typeface="Montserrat"/>
                <a:cs typeface="Montserrat"/>
                <a:sym typeface="Montserrat"/>
              </a:rPr>
              <a:t>Coerced into complete duties outside of their role </a:t>
            </a:r>
            <a:endParaRPr sz="1600" dirty="0">
              <a:solidFill>
                <a:schemeClr val="accent6"/>
              </a:solidFill>
              <a:latin typeface="Montserrat"/>
              <a:ea typeface="Montserrat"/>
              <a:cs typeface="Montserrat"/>
              <a:sym typeface="Montserrat"/>
            </a:endParaRPr>
          </a:p>
          <a:p>
            <a:pPr marL="609583" lvl="0" indent="-442371" algn="just" rtl="0">
              <a:lnSpc>
                <a:spcPct val="100000"/>
              </a:lnSpc>
              <a:spcBef>
                <a:spcPts val="0"/>
              </a:spcBef>
              <a:spcAft>
                <a:spcPts val="0"/>
              </a:spcAft>
              <a:buClr>
                <a:schemeClr val="accent6"/>
              </a:buClr>
              <a:buSzPts val="1700"/>
              <a:buFont typeface="Montserrat"/>
              <a:buChar char="●"/>
            </a:pPr>
            <a:r>
              <a:rPr lang="en" sz="1600" dirty="0">
                <a:solidFill>
                  <a:schemeClr val="accent6"/>
                </a:solidFill>
                <a:latin typeface="Montserrat"/>
                <a:ea typeface="Montserrat"/>
                <a:cs typeface="Montserrat"/>
                <a:sym typeface="Montserrat"/>
              </a:rPr>
              <a:t>Non compliance = deportation </a:t>
            </a:r>
            <a:endParaRPr sz="1600" dirty="0">
              <a:solidFill>
                <a:schemeClr val="accent6"/>
              </a:solidFill>
              <a:latin typeface="Montserrat"/>
              <a:ea typeface="Montserrat"/>
              <a:cs typeface="Montserrat"/>
              <a:sym typeface="Montserrat"/>
            </a:endParaRPr>
          </a:p>
          <a:p>
            <a:pPr marL="609583" lvl="0" indent="-442371" algn="just" rtl="0">
              <a:lnSpc>
                <a:spcPct val="100000"/>
              </a:lnSpc>
              <a:spcBef>
                <a:spcPts val="0"/>
              </a:spcBef>
              <a:spcAft>
                <a:spcPts val="0"/>
              </a:spcAft>
              <a:buClr>
                <a:schemeClr val="accent6"/>
              </a:buClr>
              <a:buSzPts val="1700"/>
              <a:buFont typeface="Montserrat"/>
              <a:buChar char="●"/>
            </a:pPr>
            <a:r>
              <a:rPr lang="en" sz="1600" dirty="0">
                <a:solidFill>
                  <a:schemeClr val="accent6"/>
                </a:solidFill>
                <a:latin typeface="Montserrat"/>
                <a:ea typeface="Montserrat"/>
                <a:cs typeface="Montserrat"/>
                <a:sym typeface="Montserrat"/>
              </a:rPr>
              <a:t>Not being paid correctly, unexplained deductions on payslip</a:t>
            </a:r>
            <a:endParaRPr sz="1600" dirty="0">
              <a:solidFill>
                <a:schemeClr val="accent6"/>
              </a:solidFill>
              <a:latin typeface="Montserrat"/>
              <a:ea typeface="Montserrat"/>
              <a:cs typeface="Montserrat"/>
              <a:sym typeface="Montserrat"/>
            </a:endParaRPr>
          </a:p>
          <a:p>
            <a:pPr marL="609583" lvl="0" indent="-442371" algn="just" rtl="0">
              <a:lnSpc>
                <a:spcPct val="100000"/>
              </a:lnSpc>
              <a:spcBef>
                <a:spcPts val="0"/>
              </a:spcBef>
              <a:spcAft>
                <a:spcPts val="0"/>
              </a:spcAft>
              <a:buClr>
                <a:schemeClr val="accent6"/>
              </a:buClr>
              <a:buSzPts val="1700"/>
              <a:buFont typeface="Montserrat"/>
              <a:buChar char="●"/>
            </a:pPr>
            <a:r>
              <a:rPr lang="en" sz="1600" dirty="0">
                <a:solidFill>
                  <a:schemeClr val="accent6"/>
                </a:solidFill>
                <a:latin typeface="Montserrat"/>
                <a:ea typeface="Montserrat"/>
                <a:cs typeface="Montserrat"/>
                <a:sym typeface="Montserrat"/>
              </a:rPr>
              <a:t>Car loans and high charges </a:t>
            </a:r>
            <a:endParaRPr sz="1600" dirty="0">
              <a:solidFill>
                <a:schemeClr val="accent6"/>
              </a:solidFill>
              <a:latin typeface="Montserrat"/>
              <a:ea typeface="Montserrat"/>
              <a:cs typeface="Montserrat"/>
              <a:sym typeface="Montserrat"/>
            </a:endParaRPr>
          </a:p>
          <a:p>
            <a:pPr marL="609583" lvl="0" indent="-442371" algn="just" rtl="0">
              <a:lnSpc>
                <a:spcPct val="100000"/>
              </a:lnSpc>
              <a:spcBef>
                <a:spcPts val="0"/>
              </a:spcBef>
              <a:spcAft>
                <a:spcPts val="0"/>
              </a:spcAft>
              <a:buClr>
                <a:schemeClr val="accent6"/>
              </a:buClr>
              <a:buSzPts val="1700"/>
              <a:buFont typeface="Montserrat"/>
              <a:buChar char="●"/>
            </a:pPr>
            <a:r>
              <a:rPr lang="en" sz="1600" dirty="0">
                <a:solidFill>
                  <a:schemeClr val="accent6"/>
                </a:solidFill>
                <a:latin typeface="Montserrat"/>
                <a:ea typeface="Montserrat"/>
                <a:cs typeface="Montserrat"/>
                <a:sym typeface="Montserrat"/>
              </a:rPr>
              <a:t>Psychological abuse</a:t>
            </a:r>
          </a:p>
          <a:p>
            <a:pPr marL="609583" lvl="0" indent="-442371" algn="just" rtl="0">
              <a:lnSpc>
                <a:spcPct val="100000"/>
              </a:lnSpc>
              <a:spcBef>
                <a:spcPts val="0"/>
              </a:spcBef>
              <a:spcAft>
                <a:spcPts val="0"/>
              </a:spcAft>
              <a:buClr>
                <a:schemeClr val="accent6"/>
              </a:buClr>
              <a:buSzPts val="1700"/>
              <a:buFont typeface="Montserrat"/>
              <a:buChar char="●"/>
            </a:pPr>
            <a:r>
              <a:rPr lang="en" sz="1600" dirty="0">
                <a:solidFill>
                  <a:schemeClr val="accent6"/>
                </a:solidFill>
                <a:latin typeface="Montserrat"/>
                <a:ea typeface="Montserrat"/>
                <a:cs typeface="Montserrat"/>
                <a:sym typeface="Montserrat"/>
              </a:rPr>
              <a:t>Encouraged to distrust authorities - led to believe that they will favour the sponsor, being told what to say when authorities arrive</a:t>
            </a:r>
            <a:endParaRPr sz="1600" dirty="0">
              <a:solidFill>
                <a:schemeClr val="accent6"/>
              </a:solidFill>
              <a:latin typeface="Montserrat"/>
              <a:ea typeface="Montserrat"/>
              <a:cs typeface="Montserrat"/>
              <a:sym typeface="Montserrat"/>
            </a:endParaRPr>
          </a:p>
          <a:p>
            <a:pPr marL="609583" lvl="0" indent="-442371" algn="just" rtl="0">
              <a:lnSpc>
                <a:spcPct val="100000"/>
              </a:lnSpc>
              <a:spcBef>
                <a:spcPts val="0"/>
              </a:spcBef>
              <a:spcAft>
                <a:spcPts val="0"/>
              </a:spcAft>
              <a:buClr>
                <a:schemeClr val="accent6"/>
              </a:buClr>
              <a:buSzPts val="1700"/>
              <a:buFont typeface="Montserrat"/>
              <a:buChar char="●"/>
            </a:pPr>
            <a:r>
              <a:rPr lang="en" sz="1600" dirty="0">
                <a:solidFill>
                  <a:schemeClr val="accent6"/>
                </a:solidFill>
                <a:latin typeface="Montserrat"/>
                <a:ea typeface="Montserrat"/>
                <a:cs typeface="Montserrat"/>
                <a:sym typeface="Montserrat"/>
              </a:rPr>
              <a:t>Forced into signing paperwork they do not understand, agreeing to false disciplinary matters</a:t>
            </a:r>
            <a:endParaRPr sz="1600" dirty="0">
              <a:solidFill>
                <a:schemeClr val="accent6"/>
              </a:solidFill>
              <a:latin typeface="Montserrat"/>
              <a:ea typeface="Montserrat"/>
              <a:cs typeface="Montserrat"/>
              <a:sym typeface="Montserrat"/>
            </a:endParaRPr>
          </a:p>
          <a:p>
            <a:pPr marL="609583" lvl="0" indent="-442371" algn="just" rtl="0">
              <a:lnSpc>
                <a:spcPct val="100000"/>
              </a:lnSpc>
              <a:spcBef>
                <a:spcPts val="0"/>
              </a:spcBef>
              <a:spcAft>
                <a:spcPts val="0"/>
              </a:spcAft>
              <a:buClr>
                <a:schemeClr val="accent6"/>
              </a:buClr>
              <a:buSzPts val="1700"/>
              <a:buFont typeface="Montserrat"/>
              <a:buChar char="●"/>
            </a:pPr>
            <a:r>
              <a:rPr lang="en" sz="1600" dirty="0">
                <a:solidFill>
                  <a:schemeClr val="accent6"/>
                </a:solidFill>
                <a:latin typeface="Montserrat"/>
                <a:ea typeface="Montserrat"/>
                <a:cs typeface="Montserrat"/>
                <a:sym typeface="Montserrat"/>
              </a:rPr>
              <a:t>Physical abuse </a:t>
            </a:r>
          </a:p>
          <a:p>
            <a:pPr marL="609583" lvl="0" indent="-442371" algn="just" rtl="0">
              <a:lnSpc>
                <a:spcPct val="100000"/>
              </a:lnSpc>
              <a:spcBef>
                <a:spcPts val="0"/>
              </a:spcBef>
              <a:spcAft>
                <a:spcPts val="0"/>
              </a:spcAft>
              <a:buClr>
                <a:schemeClr val="accent6"/>
              </a:buClr>
              <a:buSzPts val="1700"/>
              <a:buFont typeface="Montserrat"/>
              <a:buChar char="●"/>
            </a:pPr>
            <a:r>
              <a:rPr lang="en" sz="1600" dirty="0">
                <a:solidFill>
                  <a:schemeClr val="accent6"/>
                </a:solidFill>
                <a:latin typeface="Montserrat"/>
                <a:ea typeface="Montserrat"/>
                <a:cs typeface="Montserrat"/>
                <a:sym typeface="Montserrat"/>
              </a:rPr>
              <a:t>Threats to them and family members</a:t>
            </a:r>
          </a:p>
          <a:p>
            <a:pPr marL="609583" lvl="0" indent="-442371" algn="just" rtl="0">
              <a:lnSpc>
                <a:spcPct val="100000"/>
              </a:lnSpc>
              <a:spcBef>
                <a:spcPts val="0"/>
              </a:spcBef>
              <a:spcAft>
                <a:spcPts val="0"/>
              </a:spcAft>
              <a:buClr>
                <a:schemeClr val="accent6"/>
              </a:buClr>
              <a:buSzPts val="1700"/>
              <a:buFont typeface="Montserrat"/>
              <a:buChar char="●"/>
            </a:pPr>
            <a:r>
              <a:rPr lang="en" sz="1600" dirty="0">
                <a:solidFill>
                  <a:schemeClr val="accent6"/>
                </a:solidFill>
                <a:latin typeface="Montserrat"/>
                <a:ea typeface="Montserrat"/>
                <a:cs typeface="Montserrat"/>
                <a:sym typeface="Montserrat"/>
              </a:rPr>
              <a:t>Substance misuse </a:t>
            </a:r>
            <a:endParaRPr sz="1600" dirty="0">
              <a:solidFill>
                <a:schemeClr val="accent6"/>
              </a:solidFill>
              <a:latin typeface="Montserrat"/>
              <a:ea typeface="Montserrat"/>
              <a:cs typeface="Montserrat"/>
              <a:sym typeface="Montserrat"/>
            </a:endParaRPr>
          </a:p>
          <a:p>
            <a:pPr marL="0" lvl="0" indent="0" algn="just" rtl="0">
              <a:lnSpc>
                <a:spcPct val="100000"/>
              </a:lnSpc>
              <a:spcBef>
                <a:spcPts val="0"/>
              </a:spcBef>
              <a:spcAft>
                <a:spcPts val="0"/>
              </a:spcAft>
              <a:buSzPts val="600"/>
              <a:buNone/>
            </a:pPr>
            <a:endParaRPr sz="2100" dirty="0">
              <a:solidFill>
                <a:schemeClr val="accent6"/>
              </a:solidFill>
              <a:latin typeface="Montserrat"/>
              <a:ea typeface="Montserrat"/>
              <a:cs typeface="Montserrat"/>
              <a:sym typeface="Montserrat"/>
            </a:endParaRPr>
          </a:p>
          <a:p>
            <a:pPr marL="0" lvl="0" indent="0" algn="just" rtl="0">
              <a:lnSpc>
                <a:spcPct val="100000"/>
              </a:lnSpc>
              <a:spcBef>
                <a:spcPts val="0"/>
              </a:spcBef>
              <a:spcAft>
                <a:spcPts val="0"/>
              </a:spcAft>
              <a:buSzPts val="600"/>
              <a:buNone/>
            </a:pPr>
            <a:endParaRPr sz="2100" dirty="0">
              <a:solidFill>
                <a:schemeClr val="accent6"/>
              </a:solidFill>
              <a:latin typeface="Montserrat"/>
              <a:ea typeface="Montserrat"/>
              <a:cs typeface="Montserrat"/>
              <a:sym typeface="Montserrat"/>
            </a:endParaRPr>
          </a:p>
          <a:p>
            <a:pPr marL="0" lvl="0" indent="0" algn="just" rtl="0">
              <a:lnSpc>
                <a:spcPct val="100000"/>
              </a:lnSpc>
              <a:spcBef>
                <a:spcPts val="0"/>
              </a:spcBef>
              <a:spcAft>
                <a:spcPts val="0"/>
              </a:spcAft>
              <a:buSzPts val="600"/>
              <a:buNone/>
            </a:pPr>
            <a:endParaRPr sz="2100" dirty="0">
              <a:solidFill>
                <a:schemeClr val="accent6"/>
              </a:solidFill>
              <a:latin typeface="Montserrat"/>
              <a:ea typeface="Montserrat"/>
              <a:cs typeface="Montserrat"/>
              <a:sym typeface="Montserrat"/>
            </a:endParaRPr>
          </a:p>
          <a:p>
            <a:pPr marL="0" lvl="0" indent="0" algn="just" rtl="0">
              <a:lnSpc>
                <a:spcPct val="100000"/>
              </a:lnSpc>
              <a:spcBef>
                <a:spcPts val="0"/>
              </a:spcBef>
              <a:spcAft>
                <a:spcPts val="0"/>
              </a:spcAft>
              <a:buSzPts val="600"/>
              <a:buNone/>
            </a:pPr>
            <a:endParaRPr sz="1900" dirty="0">
              <a:solidFill>
                <a:schemeClr val="accent6"/>
              </a:solidFill>
              <a:latin typeface="Montserrat"/>
              <a:ea typeface="Montserrat"/>
              <a:cs typeface="Montserrat"/>
              <a:sym typeface="Montserrat"/>
            </a:endParaRPr>
          </a:p>
          <a:p>
            <a:pPr marL="0" lvl="0" indent="0" algn="l" rtl="0">
              <a:lnSpc>
                <a:spcPct val="100000"/>
              </a:lnSpc>
              <a:spcBef>
                <a:spcPts val="0"/>
              </a:spcBef>
              <a:spcAft>
                <a:spcPts val="0"/>
              </a:spcAft>
              <a:buSzPts val="600"/>
              <a:buNone/>
            </a:pPr>
            <a:endParaRPr sz="1867" dirty="0">
              <a:latin typeface="Montserrat"/>
              <a:ea typeface="Montserrat"/>
              <a:cs typeface="Montserrat"/>
              <a:sym typeface="Montserrat"/>
            </a:endParaRPr>
          </a:p>
          <a:p>
            <a:pPr marL="0" lvl="0" indent="0" algn="l" rtl="0">
              <a:lnSpc>
                <a:spcPct val="100000"/>
              </a:lnSpc>
              <a:spcBef>
                <a:spcPts val="0"/>
              </a:spcBef>
              <a:spcAft>
                <a:spcPts val="0"/>
              </a:spcAft>
              <a:buSzPts val="600"/>
              <a:buNone/>
            </a:pPr>
            <a:endParaRPr sz="1867" dirty="0">
              <a:latin typeface="Montserrat"/>
              <a:ea typeface="Montserrat"/>
              <a:cs typeface="Montserrat"/>
              <a:sym typeface="Montserrat"/>
            </a:endParaRPr>
          </a:p>
        </p:txBody>
      </p:sp>
      <p:sp>
        <p:nvSpPr>
          <p:cNvPr id="173" name="Google Shape;173;g2ad219123e3_0_0"/>
          <p:cNvSpPr/>
          <p:nvPr/>
        </p:nvSpPr>
        <p:spPr>
          <a:xfrm>
            <a:off x="0" y="6161500"/>
            <a:ext cx="12167694" cy="693725"/>
          </a:xfrm>
          <a:custGeom>
            <a:avLst/>
            <a:gdLst/>
            <a:ahLst/>
            <a:cxnLst/>
            <a:rect l="l" t="t" r="r" b="b"/>
            <a:pathLst>
              <a:path w="13787755" h="2167890" extrusionOk="0">
                <a:moveTo>
                  <a:pt x="0" y="2167473"/>
                </a:moveTo>
                <a:lnTo>
                  <a:pt x="13787224" y="2167473"/>
                </a:lnTo>
                <a:lnTo>
                  <a:pt x="13787224" y="0"/>
                </a:lnTo>
                <a:lnTo>
                  <a:pt x="0" y="0"/>
                </a:lnTo>
                <a:lnTo>
                  <a:pt x="0" y="2167473"/>
                </a:lnTo>
                <a:close/>
              </a:path>
            </a:pathLst>
          </a:custGeom>
          <a:solidFill>
            <a:srgbClr val="ED1B2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67"/>
              <a:buFont typeface="Arial"/>
              <a:buNone/>
            </a:pPr>
            <a:endParaRPr sz="1067"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9271269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g2cb986f8a94_0_6"/>
          <p:cNvSpPr txBox="1">
            <a:spLocks noGrp="1"/>
          </p:cNvSpPr>
          <p:nvPr>
            <p:ph type="title"/>
          </p:nvPr>
        </p:nvSpPr>
        <p:spPr>
          <a:xfrm>
            <a:off x="401800" y="455400"/>
            <a:ext cx="10679400" cy="4515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600"/>
              <a:buNone/>
            </a:pPr>
            <a:r>
              <a:rPr lang="en" sz="2933">
                <a:latin typeface="Montserrat"/>
                <a:ea typeface="Montserrat"/>
                <a:cs typeface="Montserrat"/>
                <a:sym typeface="Montserrat"/>
              </a:rPr>
              <a:t>Problems causing exploitation in the care sector</a:t>
            </a:r>
            <a:endParaRPr sz="2800" b="0">
              <a:latin typeface="Montserrat"/>
              <a:ea typeface="Montserrat"/>
              <a:cs typeface="Montserrat"/>
              <a:sym typeface="Montserrat"/>
            </a:endParaRPr>
          </a:p>
        </p:txBody>
      </p:sp>
      <p:sp>
        <p:nvSpPr>
          <p:cNvPr id="165" name="Google Shape;165;g2cb986f8a94_0_6"/>
          <p:cNvSpPr txBox="1">
            <a:spLocks noGrp="1"/>
          </p:cNvSpPr>
          <p:nvPr>
            <p:ph type="body" idx="1"/>
          </p:nvPr>
        </p:nvSpPr>
        <p:spPr>
          <a:xfrm>
            <a:off x="690217" y="818988"/>
            <a:ext cx="9856800" cy="5868401"/>
          </a:xfrm>
          <a:prstGeom prst="rect">
            <a:avLst/>
          </a:prstGeom>
          <a:noFill/>
          <a:ln>
            <a:noFill/>
          </a:ln>
        </p:spPr>
        <p:txBody>
          <a:bodyPr spcFirstLastPara="1" wrap="square" lIns="0" tIns="0" rIns="0" bIns="0" anchor="t" anchorCtr="0">
            <a:spAutoFit/>
          </a:bodyPr>
          <a:lstStyle/>
          <a:p>
            <a:pPr marL="0" lvl="0" indent="0" algn="just" rtl="0">
              <a:spcBef>
                <a:spcPts val="0"/>
              </a:spcBef>
              <a:spcAft>
                <a:spcPts val="0"/>
              </a:spcAft>
              <a:buNone/>
            </a:pPr>
            <a:endParaRPr sz="1300" dirty="0">
              <a:solidFill>
                <a:schemeClr val="accent6"/>
              </a:solidFill>
              <a:latin typeface="Montserrat"/>
              <a:ea typeface="Montserrat"/>
              <a:cs typeface="Montserrat"/>
              <a:sym typeface="Montserrat"/>
            </a:endParaRPr>
          </a:p>
          <a:p>
            <a:pPr marL="133350" lvl="0" indent="0" algn="just" rtl="0">
              <a:spcBef>
                <a:spcPts val="0"/>
              </a:spcBef>
              <a:spcAft>
                <a:spcPts val="0"/>
              </a:spcAft>
              <a:buClr>
                <a:schemeClr val="accent6"/>
              </a:buClr>
              <a:buSzPts val="1500"/>
            </a:pPr>
            <a:r>
              <a:rPr lang="en" sz="1300" b="1" dirty="0">
                <a:solidFill>
                  <a:schemeClr val="accent6"/>
                </a:solidFill>
                <a:latin typeface="Montserrat"/>
                <a:ea typeface="Montserrat"/>
                <a:cs typeface="Montserrat"/>
                <a:sym typeface="Montserrat"/>
              </a:rPr>
              <a:t>Poor staff treatment already exists within the care sector</a:t>
            </a:r>
          </a:p>
          <a:p>
            <a:pPr marL="419100" indent="-285750" algn="just">
              <a:buClr>
                <a:schemeClr val="accent6"/>
              </a:buClr>
              <a:buSzPts val="1500"/>
              <a:buFont typeface="Arial" panose="020B0604020202020204" pitchFamily="34" charset="0"/>
              <a:buChar char="•"/>
            </a:pPr>
            <a:r>
              <a:rPr lang="en-GB" sz="1300" dirty="0">
                <a:solidFill>
                  <a:schemeClr val="accent6"/>
                </a:solidFill>
                <a:latin typeface="Montserrat"/>
                <a:ea typeface="Montserrat"/>
                <a:cs typeface="Montserrat"/>
                <a:sym typeface="Montserrat"/>
              </a:rPr>
              <a:t>Long hours, not paid for travel time/mileage, last minute rota’s, pressure to cover shifts</a:t>
            </a:r>
          </a:p>
          <a:p>
            <a:pPr marL="419100" indent="-285750" algn="just">
              <a:buClr>
                <a:schemeClr val="accent6"/>
              </a:buClr>
              <a:buSzPts val="1500"/>
              <a:buFont typeface="Arial" panose="020B0604020202020204" pitchFamily="34" charset="0"/>
              <a:buChar char="•"/>
            </a:pPr>
            <a:r>
              <a:rPr lang="en-GB" sz="1300" dirty="0">
                <a:solidFill>
                  <a:schemeClr val="accent6"/>
                </a:solidFill>
                <a:latin typeface="Montserrat"/>
                <a:ea typeface="Montserrat"/>
                <a:cs typeface="Montserrat"/>
                <a:sym typeface="Montserrat"/>
              </a:rPr>
              <a:t>165,000 vacancies in the care sector </a:t>
            </a:r>
          </a:p>
          <a:p>
            <a:pPr marL="419100" indent="-285750" algn="just">
              <a:buClr>
                <a:schemeClr val="accent6"/>
              </a:buClr>
              <a:buSzPts val="1500"/>
              <a:buFont typeface="Arial" panose="020B0604020202020204" pitchFamily="34" charset="0"/>
              <a:buChar char="•"/>
            </a:pPr>
            <a:r>
              <a:rPr lang="en-GB" sz="1300" dirty="0">
                <a:solidFill>
                  <a:schemeClr val="accent6"/>
                </a:solidFill>
                <a:latin typeface="Montserrat"/>
                <a:ea typeface="Montserrat"/>
                <a:cs typeface="Montserrat"/>
                <a:sym typeface="Montserrat"/>
              </a:rPr>
              <a:t>Introduction of care workers through the skilled workers visa route</a:t>
            </a:r>
          </a:p>
          <a:p>
            <a:pPr marL="419100" indent="-285750" algn="just">
              <a:buClr>
                <a:schemeClr val="accent6"/>
              </a:buClr>
              <a:buSzPts val="1500"/>
              <a:buFont typeface="Arial" panose="020B0604020202020204" pitchFamily="34" charset="0"/>
              <a:buChar char="•"/>
            </a:pPr>
            <a:r>
              <a:rPr lang="en-GB" sz="1300" dirty="0">
                <a:solidFill>
                  <a:schemeClr val="accent6"/>
                </a:solidFill>
                <a:latin typeface="Montserrat"/>
                <a:ea typeface="Montserrat"/>
                <a:cs typeface="Montserrat"/>
                <a:sym typeface="Montserrat"/>
              </a:rPr>
              <a:t>The care sector isn’t regulated by an agency focusing on worker welfare - labour exploitation is therefore hidden</a:t>
            </a:r>
          </a:p>
          <a:p>
            <a:pPr marL="419100" indent="-285750" algn="just">
              <a:buClr>
                <a:schemeClr val="accent6"/>
              </a:buClr>
              <a:buSzPts val="1500"/>
              <a:buFont typeface="Arial" panose="020B0604020202020204" pitchFamily="34" charset="0"/>
              <a:buChar char="•"/>
            </a:pPr>
            <a:endParaRPr lang="en-GB" sz="1300" dirty="0">
              <a:solidFill>
                <a:schemeClr val="accent6"/>
              </a:solidFill>
              <a:latin typeface="Montserrat"/>
              <a:ea typeface="Montserrat"/>
              <a:cs typeface="Montserrat"/>
              <a:sym typeface="Montserrat"/>
            </a:endParaRPr>
          </a:p>
          <a:p>
            <a:pPr marL="133350" lvl="0" indent="0" algn="just" rtl="0">
              <a:spcBef>
                <a:spcPts val="0"/>
              </a:spcBef>
              <a:spcAft>
                <a:spcPts val="0"/>
              </a:spcAft>
              <a:buClr>
                <a:schemeClr val="accent6"/>
              </a:buClr>
              <a:buSzPts val="1500"/>
            </a:pPr>
            <a:r>
              <a:rPr lang="en" sz="1300" b="1" dirty="0">
                <a:solidFill>
                  <a:schemeClr val="accent6"/>
                </a:solidFill>
                <a:latin typeface="Montserrat"/>
                <a:ea typeface="Montserrat"/>
                <a:cs typeface="Montserrat"/>
                <a:sym typeface="Montserrat"/>
              </a:rPr>
              <a:t>Lack of Education </a:t>
            </a:r>
          </a:p>
          <a:p>
            <a:pPr marL="419100" lvl="0" indent="-285750">
              <a:buClr>
                <a:schemeClr val="accent6"/>
              </a:buClr>
              <a:buSzPts val="1500"/>
              <a:buFont typeface="Arial" panose="020B0604020202020204" pitchFamily="34" charset="0"/>
              <a:buChar char="•"/>
            </a:pPr>
            <a:r>
              <a:rPr lang="en-GB" sz="1300" dirty="0">
                <a:solidFill>
                  <a:schemeClr val="accent6"/>
                </a:solidFill>
                <a:latin typeface="Montserrat"/>
                <a:ea typeface="Montserrat"/>
                <a:cs typeface="Montserrat"/>
                <a:sym typeface="Montserrat"/>
              </a:rPr>
              <a:t>Lack of understanding of workers rights</a:t>
            </a:r>
          </a:p>
          <a:p>
            <a:pPr marL="419100" indent="-285750">
              <a:buClr>
                <a:schemeClr val="accent6"/>
              </a:buClr>
              <a:buSzPts val="1500"/>
              <a:buFont typeface="Arial" panose="020B0604020202020204" pitchFamily="34" charset="0"/>
              <a:buChar char="•"/>
            </a:pPr>
            <a:r>
              <a:rPr lang="en-GB" sz="1300" dirty="0">
                <a:solidFill>
                  <a:schemeClr val="accent6"/>
                </a:solidFill>
                <a:latin typeface="Montserrat"/>
                <a:ea typeface="Montserrat"/>
                <a:cs typeface="Montserrat"/>
                <a:sym typeface="Montserrat"/>
              </a:rPr>
              <a:t>Cultural differences in delivering care - international workers not understanding our care system</a:t>
            </a:r>
          </a:p>
          <a:p>
            <a:pPr marL="419100" indent="-285750">
              <a:buClr>
                <a:schemeClr val="accent6"/>
              </a:buClr>
              <a:buSzPts val="1500"/>
              <a:buFont typeface="Arial" panose="020B0604020202020204" pitchFamily="34" charset="0"/>
              <a:buChar char="•"/>
            </a:pPr>
            <a:r>
              <a:rPr lang="en-GB" sz="1300" dirty="0">
                <a:solidFill>
                  <a:schemeClr val="accent6"/>
                </a:solidFill>
                <a:latin typeface="Montserrat"/>
                <a:ea typeface="Montserrat"/>
                <a:cs typeface="Montserrat"/>
                <a:sym typeface="Montserrat"/>
              </a:rPr>
              <a:t>Lack of due diligence amongst sponsors</a:t>
            </a:r>
            <a:endParaRPr lang="en" sz="1300" dirty="0">
              <a:solidFill>
                <a:schemeClr val="accent6"/>
              </a:solidFill>
              <a:latin typeface="Montserrat"/>
              <a:ea typeface="Montserrat"/>
              <a:cs typeface="Montserrat"/>
              <a:sym typeface="Montserrat"/>
            </a:endParaRPr>
          </a:p>
          <a:p>
            <a:pPr marL="133350" lvl="0" indent="0" algn="l" rtl="0">
              <a:lnSpc>
                <a:spcPct val="100000"/>
              </a:lnSpc>
              <a:spcBef>
                <a:spcPts val="0"/>
              </a:spcBef>
              <a:spcAft>
                <a:spcPts val="0"/>
              </a:spcAft>
              <a:buClr>
                <a:schemeClr val="accent6"/>
              </a:buClr>
              <a:buSzPts val="1500"/>
            </a:pPr>
            <a:endParaRPr lang="en" sz="1300" dirty="0">
              <a:solidFill>
                <a:schemeClr val="accent6"/>
              </a:solidFill>
              <a:latin typeface="Montserrat"/>
              <a:ea typeface="Montserrat"/>
              <a:cs typeface="Montserrat"/>
              <a:sym typeface="Montserrat"/>
            </a:endParaRPr>
          </a:p>
          <a:p>
            <a:pPr marL="133350" lvl="0" indent="0" algn="l" rtl="0">
              <a:lnSpc>
                <a:spcPct val="100000"/>
              </a:lnSpc>
              <a:spcBef>
                <a:spcPts val="0"/>
              </a:spcBef>
              <a:spcAft>
                <a:spcPts val="0"/>
              </a:spcAft>
              <a:buClr>
                <a:schemeClr val="accent6"/>
              </a:buClr>
              <a:buSzPts val="1500"/>
            </a:pPr>
            <a:r>
              <a:rPr lang="en" sz="1300" b="1" dirty="0">
                <a:solidFill>
                  <a:schemeClr val="accent6"/>
                </a:solidFill>
                <a:latin typeface="Montserrat"/>
                <a:ea typeface="Montserrat"/>
                <a:cs typeface="Montserrat"/>
                <a:sym typeface="Montserrat"/>
              </a:rPr>
              <a:t>International workers are trapped within sponsorship</a:t>
            </a:r>
            <a:endParaRPr sz="1300" b="1" dirty="0">
              <a:solidFill>
                <a:schemeClr val="accent6"/>
              </a:solidFill>
              <a:latin typeface="Montserrat"/>
              <a:ea typeface="Montserrat"/>
              <a:cs typeface="Montserrat"/>
              <a:sym typeface="Montserrat"/>
            </a:endParaRPr>
          </a:p>
          <a:p>
            <a:pPr marL="419100" indent="-285750">
              <a:buClr>
                <a:schemeClr val="accent6"/>
              </a:buClr>
              <a:buSzPts val="1500"/>
              <a:buFont typeface="Arial" panose="020B0604020202020204" pitchFamily="34" charset="0"/>
              <a:buChar char="•"/>
            </a:pPr>
            <a:r>
              <a:rPr lang="en-GB" sz="1300" dirty="0">
                <a:solidFill>
                  <a:schemeClr val="accent6"/>
                </a:solidFill>
                <a:latin typeface="Montserrat"/>
                <a:ea typeface="Montserrat"/>
                <a:cs typeface="Montserrat"/>
                <a:sym typeface="Montserrat"/>
              </a:rPr>
              <a:t>Sponsorship scheme - difficult to change employer/sponsor</a:t>
            </a:r>
          </a:p>
          <a:p>
            <a:pPr marL="419100" lvl="0" indent="-285750">
              <a:buClr>
                <a:schemeClr val="accent6"/>
              </a:buClr>
              <a:buSzPts val="1500"/>
              <a:buFont typeface="Arial" panose="020B0604020202020204" pitchFamily="34" charset="0"/>
              <a:buChar char="•"/>
            </a:pPr>
            <a:r>
              <a:rPr lang="en-GB" sz="1300" dirty="0">
                <a:solidFill>
                  <a:schemeClr val="accent6"/>
                </a:solidFill>
                <a:latin typeface="Montserrat"/>
                <a:ea typeface="Montserrat"/>
                <a:cs typeface="Montserrat"/>
                <a:sym typeface="Montserrat"/>
              </a:rPr>
              <a:t>Hesitation for victims to come forward and work with law enforcement, as this can lead to UKVI revoking the sponsorship license which leads to all migrant workers being out of work</a:t>
            </a:r>
          </a:p>
          <a:p>
            <a:pPr marL="419100" lvl="0" indent="-285750" algn="l" rtl="0">
              <a:spcBef>
                <a:spcPts val="0"/>
              </a:spcBef>
              <a:spcAft>
                <a:spcPts val="0"/>
              </a:spcAft>
              <a:buClr>
                <a:schemeClr val="accent6"/>
              </a:buClr>
              <a:buSzPts val="1500"/>
              <a:buFont typeface="Arial" panose="020B0604020202020204" pitchFamily="34" charset="0"/>
              <a:buChar char="•"/>
            </a:pPr>
            <a:r>
              <a:rPr lang="en" sz="1300" dirty="0">
                <a:solidFill>
                  <a:schemeClr val="accent6"/>
                </a:solidFill>
                <a:latin typeface="Montserrat"/>
                <a:ea typeface="Montserrat"/>
                <a:cs typeface="Montserrat"/>
                <a:sym typeface="Montserrat"/>
              </a:rPr>
              <a:t>When sponsorship is lost, workers have 60 days to find new sponsorship to stay in the UK</a:t>
            </a:r>
            <a:endParaRPr sz="1300" dirty="0">
              <a:solidFill>
                <a:schemeClr val="accent6"/>
              </a:solidFill>
              <a:latin typeface="Montserrat"/>
              <a:ea typeface="Montserrat"/>
              <a:cs typeface="Montserrat"/>
              <a:sym typeface="Montserrat"/>
            </a:endParaRPr>
          </a:p>
          <a:p>
            <a:pPr marL="431800" lvl="0" indent="-285750" algn="just">
              <a:buClr>
                <a:schemeClr val="accent6"/>
              </a:buClr>
              <a:buSzPts val="1300"/>
              <a:buFont typeface="Arial" panose="020B0604020202020204" pitchFamily="34" charset="0"/>
              <a:buChar char="•"/>
            </a:pPr>
            <a:r>
              <a:rPr lang="en" sz="1300" dirty="0">
                <a:solidFill>
                  <a:schemeClr val="accent6"/>
                </a:solidFill>
                <a:latin typeface="Montserrat"/>
                <a:ea typeface="Montserrat"/>
                <a:cs typeface="Montserrat"/>
                <a:sym typeface="Montserrat"/>
              </a:rPr>
              <a:t>No recourse to public funds, so displaced workers are then reliant on illegitimate work, foodbanks, charities and faith centres to survive. </a:t>
            </a:r>
          </a:p>
          <a:p>
            <a:pPr marL="146050" lvl="0" indent="0" algn="just">
              <a:buClr>
                <a:schemeClr val="accent6"/>
              </a:buClr>
              <a:buSzPts val="1300"/>
            </a:pPr>
            <a:endParaRPr lang="en" sz="1300" dirty="0">
              <a:solidFill>
                <a:schemeClr val="accent6"/>
              </a:solidFill>
              <a:latin typeface="Montserrat"/>
              <a:ea typeface="Montserrat"/>
              <a:cs typeface="Montserrat"/>
              <a:sym typeface="Montserrat"/>
            </a:endParaRPr>
          </a:p>
          <a:p>
            <a:pPr marL="431800" lvl="0" indent="-285750" algn="just">
              <a:buClr>
                <a:schemeClr val="accent6"/>
              </a:buClr>
              <a:buSzPts val="1300"/>
              <a:buFont typeface="Arial" panose="020B0604020202020204" pitchFamily="34" charset="0"/>
              <a:buChar char="•"/>
            </a:pPr>
            <a:r>
              <a:rPr lang="en" sz="1300" b="1" dirty="0">
                <a:solidFill>
                  <a:schemeClr val="accent6"/>
                </a:solidFill>
                <a:latin typeface="Montserrat"/>
                <a:ea typeface="Montserrat"/>
                <a:cs typeface="Montserrat"/>
                <a:sym typeface="Montserrat"/>
              </a:rPr>
              <a:t>Opportunity for exploiters </a:t>
            </a:r>
          </a:p>
          <a:p>
            <a:pPr marL="431800" lvl="0" indent="-285750" algn="just">
              <a:buClr>
                <a:schemeClr val="accent6"/>
              </a:buClr>
              <a:buSzPts val="1300"/>
              <a:buFont typeface="Arial" panose="020B0604020202020204" pitchFamily="34" charset="0"/>
              <a:buChar char="•"/>
            </a:pPr>
            <a:r>
              <a:rPr lang="en-GB" sz="1300" dirty="0">
                <a:solidFill>
                  <a:schemeClr val="accent6"/>
                </a:solidFill>
                <a:latin typeface="Montserrat"/>
                <a:ea typeface="Montserrat"/>
                <a:cs typeface="Montserrat"/>
                <a:sym typeface="Montserrat"/>
              </a:rPr>
              <a:t>Exploiters undercutting the market (recuperating costs from charging international workers), so good employers are losing out </a:t>
            </a:r>
          </a:p>
          <a:p>
            <a:pPr marL="419100" lvl="0" indent="-285750">
              <a:buClr>
                <a:schemeClr val="accent6"/>
              </a:buClr>
              <a:buSzPts val="1500"/>
              <a:buFont typeface="Arial" panose="020B0604020202020204" pitchFamily="34" charset="0"/>
              <a:buChar char="•"/>
            </a:pPr>
            <a:r>
              <a:rPr lang="en-GB" sz="1300" dirty="0">
                <a:solidFill>
                  <a:schemeClr val="accent6"/>
                </a:solidFill>
                <a:latin typeface="Montserrat"/>
                <a:ea typeface="Montserrat"/>
                <a:cs typeface="Montserrat"/>
                <a:sym typeface="Montserrat"/>
              </a:rPr>
              <a:t>Deceiving overseas job adverts - a quick coin to be made?</a:t>
            </a:r>
          </a:p>
          <a:p>
            <a:pPr marL="419100" lvl="0" indent="-285750">
              <a:buClr>
                <a:schemeClr val="accent6"/>
              </a:buClr>
              <a:buSzPts val="1500"/>
              <a:buFont typeface="Arial" panose="020B0604020202020204" pitchFamily="34" charset="0"/>
              <a:buChar char="•"/>
            </a:pPr>
            <a:r>
              <a:rPr lang="en-GB" sz="1300" dirty="0">
                <a:solidFill>
                  <a:schemeClr val="accent6"/>
                </a:solidFill>
                <a:latin typeface="Montserrat"/>
                <a:ea typeface="Montserrat"/>
                <a:cs typeface="Montserrat"/>
                <a:sym typeface="Montserrat"/>
              </a:rPr>
              <a:t>Recruiters issuing fraudulent qualifications to workers </a:t>
            </a:r>
          </a:p>
          <a:p>
            <a:pPr marL="0" lvl="0" indent="0" algn="just" rtl="0">
              <a:lnSpc>
                <a:spcPct val="100000"/>
              </a:lnSpc>
              <a:spcBef>
                <a:spcPts val="0"/>
              </a:spcBef>
              <a:spcAft>
                <a:spcPts val="0"/>
              </a:spcAft>
              <a:buSzPts val="600"/>
              <a:buNone/>
            </a:pPr>
            <a:endParaRPr sz="1900" dirty="0">
              <a:solidFill>
                <a:schemeClr val="accent6"/>
              </a:solidFill>
              <a:latin typeface="Montserrat"/>
              <a:ea typeface="Montserrat"/>
              <a:cs typeface="Montserrat"/>
              <a:sym typeface="Montserrat"/>
            </a:endParaRPr>
          </a:p>
          <a:p>
            <a:pPr marL="0" lvl="0" indent="0" algn="l" rtl="0">
              <a:lnSpc>
                <a:spcPct val="100000"/>
              </a:lnSpc>
              <a:spcBef>
                <a:spcPts val="0"/>
              </a:spcBef>
              <a:spcAft>
                <a:spcPts val="0"/>
              </a:spcAft>
              <a:buSzPts val="600"/>
              <a:buNone/>
            </a:pPr>
            <a:endParaRPr sz="1867" dirty="0">
              <a:latin typeface="Montserrat"/>
              <a:ea typeface="Montserrat"/>
              <a:cs typeface="Montserrat"/>
              <a:sym typeface="Montserrat"/>
            </a:endParaRPr>
          </a:p>
          <a:p>
            <a:pPr marL="0" lvl="0" indent="0" algn="l" rtl="0">
              <a:lnSpc>
                <a:spcPct val="100000"/>
              </a:lnSpc>
              <a:spcBef>
                <a:spcPts val="0"/>
              </a:spcBef>
              <a:spcAft>
                <a:spcPts val="0"/>
              </a:spcAft>
              <a:buSzPts val="600"/>
              <a:buNone/>
            </a:pPr>
            <a:endParaRPr sz="1867" dirty="0">
              <a:latin typeface="Montserrat"/>
              <a:ea typeface="Montserrat"/>
              <a:cs typeface="Montserrat"/>
              <a:sym typeface="Montserrat"/>
            </a:endParaRPr>
          </a:p>
        </p:txBody>
      </p:sp>
      <p:sp>
        <p:nvSpPr>
          <p:cNvPr id="166" name="Google Shape;166;g2cb986f8a94_0_6"/>
          <p:cNvSpPr/>
          <p:nvPr/>
        </p:nvSpPr>
        <p:spPr>
          <a:xfrm>
            <a:off x="0" y="6161500"/>
            <a:ext cx="12167694" cy="693725"/>
          </a:xfrm>
          <a:custGeom>
            <a:avLst/>
            <a:gdLst/>
            <a:ahLst/>
            <a:cxnLst/>
            <a:rect l="l" t="t" r="r" b="b"/>
            <a:pathLst>
              <a:path w="13787755" h="2167890" extrusionOk="0">
                <a:moveTo>
                  <a:pt x="0" y="2167473"/>
                </a:moveTo>
                <a:lnTo>
                  <a:pt x="13787224" y="2167473"/>
                </a:lnTo>
                <a:lnTo>
                  <a:pt x="13787224" y="0"/>
                </a:lnTo>
                <a:lnTo>
                  <a:pt x="0" y="0"/>
                </a:lnTo>
                <a:lnTo>
                  <a:pt x="0" y="2167473"/>
                </a:lnTo>
                <a:close/>
              </a:path>
            </a:pathLst>
          </a:custGeom>
          <a:solidFill>
            <a:srgbClr val="ED1B2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67"/>
              <a:buFont typeface="Arial"/>
              <a:buNone/>
            </a:pPr>
            <a:endParaRPr sz="1067"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550876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9B2B356-B44A-512F-31F2-6AE8C414D7C7}"/>
              </a:ext>
            </a:extLst>
          </p:cNvPr>
          <p:cNvSpPr txBox="1"/>
          <p:nvPr/>
        </p:nvSpPr>
        <p:spPr>
          <a:xfrm>
            <a:off x="457199" y="1524000"/>
            <a:ext cx="11430000" cy="4832092"/>
          </a:xfrm>
          <a:prstGeom prst="rect">
            <a:avLst/>
          </a:prstGeom>
          <a:noFill/>
        </p:spPr>
        <p:txBody>
          <a:bodyPr wrap="square" lIns="91440" tIns="45720" rIns="91440" bIns="45720" rtlCol="0" anchor="t">
            <a:spAutoFit/>
          </a:bodyPr>
          <a:lstStyle/>
          <a:p>
            <a:pPr algn="l" rtl="0"/>
            <a:endParaRPr lang="en-US" sz="2800" dirty="0">
              <a:solidFill>
                <a:srgbClr val="2A206F"/>
              </a:solidFill>
              <a:latin typeface="Poppins" pitchFamily="2" charset="77"/>
              <a:cs typeface="Poppins" pitchFamily="2" charset="77"/>
            </a:endParaRPr>
          </a:p>
          <a:p>
            <a:pPr marL="285750" indent="-285750" algn="l" rtl="0">
              <a:buFont typeface="Arial" panose="020B0604020202020204" pitchFamily="34" charset="0"/>
              <a:buChar char="•"/>
            </a:pPr>
            <a:r>
              <a:rPr lang="en-US" sz="2800" dirty="0">
                <a:solidFill>
                  <a:srgbClr val="2A206F"/>
                </a:solidFill>
                <a:latin typeface="Poppins" pitchFamily="2" charset="77"/>
                <a:cs typeface="Poppins" pitchFamily="2" charset="77"/>
              </a:rPr>
              <a:t>Future uncertainty on where people will choose to live</a:t>
            </a:r>
          </a:p>
          <a:p>
            <a:pPr marL="285750" indent="-285750" algn="l" rtl="0">
              <a:buFont typeface="Arial" panose="020B0604020202020204" pitchFamily="34" charset="0"/>
              <a:buChar char="•"/>
            </a:pPr>
            <a:endParaRPr lang="en-US" sz="2800" dirty="0">
              <a:solidFill>
                <a:srgbClr val="2A206F"/>
              </a:solidFill>
              <a:latin typeface="Poppins" pitchFamily="2" charset="77"/>
              <a:cs typeface="Poppins" pitchFamily="2" charset="77"/>
            </a:endParaRPr>
          </a:p>
          <a:p>
            <a:pPr marL="285750" indent="-285750" algn="l" rtl="0">
              <a:buFont typeface="Arial" panose="020B0604020202020204" pitchFamily="34" charset="0"/>
              <a:buChar char="•"/>
            </a:pPr>
            <a:r>
              <a:rPr lang="en-US" sz="2800" dirty="0">
                <a:solidFill>
                  <a:srgbClr val="2A206F"/>
                </a:solidFill>
                <a:latin typeface="Poppins" pitchFamily="2" charset="77"/>
                <a:cs typeface="Poppins" pitchFamily="2" charset="77"/>
              </a:rPr>
              <a:t>Funding uncertainty </a:t>
            </a:r>
          </a:p>
          <a:p>
            <a:pPr marL="285750" indent="-285750" algn="l" rtl="0">
              <a:buFont typeface="Arial" panose="020B0604020202020204" pitchFamily="34" charset="0"/>
              <a:buChar char="•"/>
            </a:pPr>
            <a:endParaRPr lang="en-US" sz="2800" dirty="0">
              <a:solidFill>
                <a:srgbClr val="2A206F"/>
              </a:solidFill>
              <a:latin typeface="Poppins" pitchFamily="2" charset="77"/>
              <a:cs typeface="Poppins" pitchFamily="2" charset="77"/>
            </a:endParaRPr>
          </a:p>
          <a:p>
            <a:pPr marL="285750" indent="-285750" algn="l" rtl="0">
              <a:buFont typeface="Arial" panose="020B0604020202020204" pitchFamily="34" charset="0"/>
              <a:buChar char="•"/>
            </a:pPr>
            <a:r>
              <a:rPr lang="en-US" sz="2800" dirty="0">
                <a:solidFill>
                  <a:srgbClr val="2A206F"/>
                </a:solidFill>
                <a:latin typeface="Poppins" pitchFamily="2" charset="77"/>
                <a:cs typeface="Poppins" pitchFamily="2" charset="77"/>
              </a:rPr>
              <a:t>Increase in cases of destitution</a:t>
            </a:r>
          </a:p>
          <a:p>
            <a:pPr marL="285750" indent="-285750" algn="l" rtl="0">
              <a:buFont typeface="Arial" panose="020B0604020202020204" pitchFamily="34" charset="0"/>
              <a:buChar char="•"/>
            </a:pPr>
            <a:endParaRPr lang="en-US" sz="2800" dirty="0">
              <a:solidFill>
                <a:srgbClr val="2A206F"/>
              </a:solidFill>
              <a:latin typeface="Poppins" pitchFamily="2" charset="77"/>
              <a:cs typeface="Poppins" pitchFamily="2" charset="77"/>
            </a:endParaRPr>
          </a:p>
          <a:p>
            <a:pPr algn="l" rtl="0"/>
            <a:br>
              <a:rPr lang="en-US" sz="2800" dirty="0">
                <a:solidFill>
                  <a:srgbClr val="2A206F"/>
                </a:solidFill>
                <a:latin typeface="Poppins"/>
                <a:cs typeface="Poppins"/>
              </a:rPr>
            </a:br>
            <a:endParaRPr lang="en-US" sz="2800" dirty="0">
              <a:solidFill>
                <a:srgbClr val="2A206F"/>
              </a:solidFill>
              <a:latin typeface="Poppins"/>
              <a:cs typeface="Poppins"/>
            </a:endParaRPr>
          </a:p>
          <a:p>
            <a:pPr algn="l" rtl="0"/>
            <a:endParaRPr lang="en-US" sz="2800" dirty="0">
              <a:solidFill>
                <a:srgbClr val="2A206F"/>
              </a:solidFill>
              <a:latin typeface="Poppins"/>
              <a:cs typeface="Poppins"/>
            </a:endParaRPr>
          </a:p>
          <a:p>
            <a:pPr algn="l" rtl="0"/>
            <a:endParaRPr lang="en-US" sz="2800" dirty="0">
              <a:solidFill>
                <a:srgbClr val="2A206F"/>
              </a:solidFill>
              <a:latin typeface="Poppins"/>
              <a:cs typeface="Poppins"/>
            </a:endParaRPr>
          </a:p>
        </p:txBody>
      </p:sp>
      <p:sp>
        <p:nvSpPr>
          <p:cNvPr id="3" name="Rectangle 2">
            <a:extLst>
              <a:ext uri="{FF2B5EF4-FFF2-40B4-BE49-F238E27FC236}">
                <a16:creationId xmlns:a16="http://schemas.microsoft.com/office/drawing/2014/main" id="{E3794125-5984-1536-B614-E9826809A549}"/>
              </a:ext>
            </a:extLst>
          </p:cNvPr>
          <p:cNvSpPr/>
          <p:nvPr/>
        </p:nvSpPr>
        <p:spPr>
          <a:xfrm>
            <a:off x="457199" y="523220"/>
            <a:ext cx="7848601" cy="543580"/>
          </a:xfrm>
          <a:prstGeom prst="rect">
            <a:avLst/>
          </a:prstGeom>
          <a:solidFill>
            <a:srgbClr val="35A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8" name="TextBox 7">
            <a:extLst>
              <a:ext uri="{FF2B5EF4-FFF2-40B4-BE49-F238E27FC236}">
                <a16:creationId xmlns:a16="http://schemas.microsoft.com/office/drawing/2014/main" id="{FE0C4B3D-FBF4-B1ED-43F9-6A5824AAB071}"/>
              </a:ext>
            </a:extLst>
          </p:cNvPr>
          <p:cNvSpPr txBox="1"/>
          <p:nvPr/>
        </p:nvSpPr>
        <p:spPr>
          <a:xfrm>
            <a:off x="457200" y="543580"/>
            <a:ext cx="7772400" cy="523220"/>
          </a:xfrm>
          <a:prstGeom prst="rect">
            <a:avLst/>
          </a:prstGeom>
          <a:noFill/>
        </p:spPr>
        <p:txBody>
          <a:bodyPr wrap="square" rtlCol="0">
            <a:spAutoFit/>
          </a:bodyPr>
          <a:lstStyle/>
          <a:p>
            <a:r>
              <a:rPr lang="en-GB" sz="2800" dirty="0">
                <a:solidFill>
                  <a:schemeClr val="bg1"/>
                </a:solidFill>
                <a:latin typeface="Poppins Medium" pitchFamily="2" charset="77"/>
                <a:cs typeface="Poppins Medium" pitchFamily="2" charset="77"/>
              </a:rPr>
              <a:t>Hong Kong</a:t>
            </a:r>
            <a:r>
              <a:rPr lang="en-GB" sz="2800" dirty="0">
                <a:solidFill>
                  <a:schemeClr val="bg1"/>
                </a:solidFill>
                <a:effectLst/>
                <a:latin typeface="Poppins Medium" pitchFamily="2" charset="77"/>
                <a:cs typeface="Poppins Medium" pitchFamily="2" charset="77"/>
              </a:rPr>
              <a:t> – what's on the horizon?</a:t>
            </a:r>
          </a:p>
        </p:txBody>
      </p:sp>
    </p:spTree>
    <p:extLst>
      <p:ext uri="{BB962C8B-B14F-4D97-AF65-F5344CB8AC3E}">
        <p14:creationId xmlns:p14="http://schemas.microsoft.com/office/powerpoint/2010/main" val="176934481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77">
          <a:extLst>
            <a:ext uri="{FF2B5EF4-FFF2-40B4-BE49-F238E27FC236}">
              <a16:creationId xmlns:a16="http://schemas.microsoft.com/office/drawing/2014/main" id="{FBC396BA-9BD0-8D35-1F4B-29645C80C85D}"/>
            </a:ext>
          </a:extLst>
        </p:cNvPr>
        <p:cNvGrpSpPr/>
        <p:nvPr/>
      </p:nvGrpSpPr>
      <p:grpSpPr>
        <a:xfrm>
          <a:off x="0" y="0"/>
          <a:ext cx="0" cy="0"/>
          <a:chOff x="0" y="0"/>
          <a:chExt cx="0" cy="0"/>
        </a:xfrm>
      </p:grpSpPr>
      <p:sp>
        <p:nvSpPr>
          <p:cNvPr id="178" name="Google Shape;178;g2cb986f8a94_0_0">
            <a:extLst>
              <a:ext uri="{FF2B5EF4-FFF2-40B4-BE49-F238E27FC236}">
                <a16:creationId xmlns:a16="http://schemas.microsoft.com/office/drawing/2014/main" id="{BE2E212A-F5C8-23B7-A2D8-08B5AA6CFBA3}"/>
              </a:ext>
            </a:extLst>
          </p:cNvPr>
          <p:cNvSpPr txBox="1">
            <a:spLocks noGrp="1"/>
          </p:cNvSpPr>
          <p:nvPr>
            <p:ph type="title"/>
          </p:nvPr>
        </p:nvSpPr>
        <p:spPr>
          <a:xfrm>
            <a:off x="756300" y="2480845"/>
            <a:ext cx="10679400" cy="861774"/>
          </a:xfrm>
          <a:prstGeom prst="rect">
            <a:avLst/>
          </a:prstGeom>
          <a:noFill/>
          <a:ln>
            <a:noFill/>
          </a:ln>
        </p:spPr>
        <p:txBody>
          <a:bodyPr spcFirstLastPara="1" wrap="square" lIns="0" tIns="0" rIns="0" bIns="0" anchor="t" anchorCtr="0">
            <a:spAutoFit/>
          </a:bodyPr>
          <a:lstStyle/>
          <a:p>
            <a:pPr marL="0" lvl="0" indent="0" algn="ctr" rtl="0">
              <a:lnSpc>
                <a:spcPct val="100000"/>
              </a:lnSpc>
              <a:spcBef>
                <a:spcPts val="0"/>
              </a:spcBef>
              <a:spcAft>
                <a:spcPts val="0"/>
              </a:spcAft>
              <a:buSzPts val="600"/>
              <a:buNone/>
            </a:pPr>
            <a:r>
              <a:rPr lang="en-GB" sz="2800" b="0" dirty="0">
                <a:latin typeface="Montserrat"/>
                <a:ea typeface="Montserrat"/>
                <a:cs typeface="Montserrat"/>
                <a:sym typeface="Montserrat"/>
              </a:rPr>
              <a:t>Discussion 2 – How could we respond to exploitation in labour practices? </a:t>
            </a:r>
            <a:endParaRPr sz="2800" b="0" dirty="0">
              <a:latin typeface="Montserrat"/>
              <a:ea typeface="Montserrat"/>
              <a:cs typeface="Montserrat"/>
              <a:sym typeface="Montserrat"/>
            </a:endParaRPr>
          </a:p>
        </p:txBody>
      </p:sp>
      <p:sp>
        <p:nvSpPr>
          <p:cNvPr id="180" name="Google Shape;180;g2cb986f8a94_0_0">
            <a:extLst>
              <a:ext uri="{FF2B5EF4-FFF2-40B4-BE49-F238E27FC236}">
                <a16:creationId xmlns:a16="http://schemas.microsoft.com/office/drawing/2014/main" id="{78E6D6AD-989E-BAD4-F822-639CA40D669E}"/>
              </a:ext>
            </a:extLst>
          </p:cNvPr>
          <p:cNvSpPr/>
          <p:nvPr/>
        </p:nvSpPr>
        <p:spPr>
          <a:xfrm>
            <a:off x="0" y="6161500"/>
            <a:ext cx="12167694" cy="693725"/>
          </a:xfrm>
          <a:custGeom>
            <a:avLst/>
            <a:gdLst/>
            <a:ahLst/>
            <a:cxnLst/>
            <a:rect l="l" t="t" r="r" b="b"/>
            <a:pathLst>
              <a:path w="13787755" h="2167890" extrusionOk="0">
                <a:moveTo>
                  <a:pt x="0" y="2167473"/>
                </a:moveTo>
                <a:lnTo>
                  <a:pt x="13787224" y="2167473"/>
                </a:lnTo>
                <a:lnTo>
                  <a:pt x="13787224" y="0"/>
                </a:lnTo>
                <a:lnTo>
                  <a:pt x="0" y="0"/>
                </a:lnTo>
                <a:lnTo>
                  <a:pt x="0" y="2167473"/>
                </a:lnTo>
                <a:close/>
              </a:path>
            </a:pathLst>
          </a:custGeom>
          <a:solidFill>
            <a:srgbClr val="ED1B2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67"/>
              <a:buFont typeface="Arial"/>
              <a:buNone/>
            </a:pPr>
            <a:endParaRPr sz="1067"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2282410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g2cb986f8a94_0_12"/>
          <p:cNvSpPr txBox="1">
            <a:spLocks noGrp="1"/>
          </p:cNvSpPr>
          <p:nvPr>
            <p:ph type="title"/>
          </p:nvPr>
        </p:nvSpPr>
        <p:spPr>
          <a:xfrm>
            <a:off x="401800" y="455400"/>
            <a:ext cx="10679400" cy="4515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600"/>
              <a:buNone/>
            </a:pPr>
            <a:r>
              <a:rPr lang="en" sz="2933">
                <a:latin typeface="Montserrat"/>
                <a:ea typeface="Montserrat"/>
                <a:cs typeface="Montserrat"/>
                <a:sym typeface="Montserrat"/>
              </a:rPr>
              <a:t>Supporting victims/displaced workers  </a:t>
            </a:r>
            <a:endParaRPr sz="2800" b="0">
              <a:latin typeface="Montserrat"/>
              <a:ea typeface="Montserrat"/>
              <a:cs typeface="Montserrat"/>
              <a:sym typeface="Montserrat"/>
            </a:endParaRPr>
          </a:p>
        </p:txBody>
      </p:sp>
      <p:sp>
        <p:nvSpPr>
          <p:cNvPr id="186" name="Google Shape;186;g2cb986f8a94_0_12"/>
          <p:cNvSpPr txBox="1">
            <a:spLocks noGrp="1"/>
          </p:cNvSpPr>
          <p:nvPr>
            <p:ph type="body" idx="1"/>
          </p:nvPr>
        </p:nvSpPr>
        <p:spPr>
          <a:xfrm>
            <a:off x="570875" y="1044525"/>
            <a:ext cx="7387800" cy="6283900"/>
          </a:xfrm>
          <a:prstGeom prst="rect">
            <a:avLst/>
          </a:prstGeom>
          <a:noFill/>
          <a:ln>
            <a:noFill/>
          </a:ln>
        </p:spPr>
        <p:txBody>
          <a:bodyPr spcFirstLastPara="1" wrap="square" lIns="0" tIns="0" rIns="0" bIns="0" anchor="t" anchorCtr="0">
            <a:spAutoFit/>
          </a:bodyPr>
          <a:lstStyle/>
          <a:p>
            <a:pPr marL="0" lvl="0" indent="0" algn="just" rtl="0">
              <a:spcBef>
                <a:spcPts val="0"/>
              </a:spcBef>
              <a:spcAft>
                <a:spcPts val="0"/>
              </a:spcAft>
              <a:buNone/>
            </a:pPr>
            <a:r>
              <a:rPr lang="en" sz="1600" dirty="0">
                <a:solidFill>
                  <a:schemeClr val="accent6"/>
                </a:solidFill>
                <a:latin typeface="Montserrat"/>
                <a:ea typeface="Montserrat"/>
                <a:cs typeface="Montserrat"/>
                <a:sym typeface="Montserrat"/>
              </a:rPr>
              <a:t>Lots of ongoing discussions between GLAA, UKVI, DHSC and Government to fix the wider issues. But in the meantime: </a:t>
            </a:r>
            <a:endParaRPr sz="1600" dirty="0">
              <a:solidFill>
                <a:schemeClr val="accent6"/>
              </a:solidFill>
              <a:latin typeface="Montserrat"/>
              <a:ea typeface="Montserrat"/>
              <a:cs typeface="Montserrat"/>
              <a:sym typeface="Montserrat"/>
            </a:endParaRPr>
          </a:p>
          <a:p>
            <a:pPr marL="0" lvl="0" indent="0" algn="just" rtl="0">
              <a:spcBef>
                <a:spcPts val="0"/>
              </a:spcBef>
              <a:spcAft>
                <a:spcPts val="0"/>
              </a:spcAft>
              <a:buNone/>
            </a:pPr>
            <a:endParaRPr sz="1600" dirty="0">
              <a:solidFill>
                <a:schemeClr val="accent6"/>
              </a:solidFill>
              <a:latin typeface="Montserrat"/>
              <a:ea typeface="Montserrat"/>
              <a:cs typeface="Montserrat"/>
              <a:sym typeface="Montserrat"/>
            </a:endParaRPr>
          </a:p>
          <a:p>
            <a:pPr marL="0" lvl="0" indent="0" algn="just" rtl="0">
              <a:lnSpc>
                <a:spcPct val="100000"/>
              </a:lnSpc>
              <a:spcBef>
                <a:spcPts val="0"/>
              </a:spcBef>
              <a:spcAft>
                <a:spcPts val="0"/>
              </a:spcAft>
              <a:buNone/>
            </a:pPr>
            <a:endParaRPr sz="1600" dirty="0">
              <a:solidFill>
                <a:schemeClr val="accent6"/>
              </a:solidFill>
              <a:latin typeface="Montserrat"/>
              <a:ea typeface="Montserrat"/>
              <a:cs typeface="Montserrat"/>
              <a:sym typeface="Montserrat"/>
            </a:endParaRPr>
          </a:p>
          <a:p>
            <a:pPr marL="457200" lvl="0" indent="-330200" algn="just" rtl="0">
              <a:lnSpc>
                <a:spcPct val="100000"/>
              </a:lnSpc>
              <a:spcBef>
                <a:spcPts val="0"/>
              </a:spcBef>
              <a:spcAft>
                <a:spcPts val="0"/>
              </a:spcAft>
              <a:buClr>
                <a:schemeClr val="accent6"/>
              </a:buClr>
              <a:buSzPts val="1600"/>
              <a:buFont typeface="Montserrat"/>
              <a:buChar char="●"/>
            </a:pPr>
            <a:r>
              <a:rPr lang="en" sz="1600" dirty="0">
                <a:solidFill>
                  <a:schemeClr val="accent6"/>
                </a:solidFill>
                <a:latin typeface="Montserrat"/>
                <a:ea typeface="Montserrat"/>
                <a:cs typeface="Montserrat"/>
                <a:sym typeface="Montserrat"/>
              </a:rPr>
              <a:t>If MSHT/Labour exploitation - NRM and investigate</a:t>
            </a:r>
            <a:endParaRPr sz="1600" dirty="0">
              <a:solidFill>
                <a:schemeClr val="accent6"/>
              </a:solidFill>
              <a:latin typeface="Montserrat"/>
              <a:ea typeface="Montserrat"/>
              <a:cs typeface="Montserrat"/>
              <a:sym typeface="Montserrat"/>
            </a:endParaRPr>
          </a:p>
          <a:p>
            <a:pPr marL="457200" lvl="0" indent="-330200" algn="just" rtl="0">
              <a:lnSpc>
                <a:spcPct val="100000"/>
              </a:lnSpc>
              <a:spcBef>
                <a:spcPts val="0"/>
              </a:spcBef>
              <a:spcAft>
                <a:spcPts val="0"/>
              </a:spcAft>
              <a:buClr>
                <a:schemeClr val="accent6"/>
              </a:buClr>
              <a:buSzPts val="1600"/>
              <a:buFont typeface="Montserrat"/>
              <a:buChar char="●"/>
            </a:pPr>
            <a:r>
              <a:rPr lang="en" sz="1600" dirty="0">
                <a:solidFill>
                  <a:schemeClr val="accent6"/>
                </a:solidFill>
                <a:latin typeface="Montserrat"/>
                <a:ea typeface="Montserrat"/>
                <a:cs typeface="Montserrat"/>
                <a:sym typeface="Montserrat"/>
              </a:rPr>
              <a:t>If not, handout Justice &amp; Care leaflet </a:t>
            </a:r>
            <a:endParaRPr sz="1600" dirty="0">
              <a:solidFill>
                <a:schemeClr val="accent6"/>
              </a:solidFill>
              <a:latin typeface="Montserrat"/>
              <a:ea typeface="Montserrat"/>
              <a:cs typeface="Montserrat"/>
              <a:sym typeface="Montserrat"/>
            </a:endParaRPr>
          </a:p>
          <a:p>
            <a:pPr marL="457200" lvl="0" indent="-330200" algn="just" rtl="0">
              <a:lnSpc>
                <a:spcPct val="100000"/>
              </a:lnSpc>
              <a:spcBef>
                <a:spcPts val="0"/>
              </a:spcBef>
              <a:spcAft>
                <a:spcPts val="0"/>
              </a:spcAft>
              <a:buClr>
                <a:schemeClr val="accent6"/>
              </a:buClr>
              <a:buSzPts val="1600"/>
              <a:buFont typeface="Montserrat"/>
              <a:buChar char="●"/>
            </a:pPr>
            <a:r>
              <a:rPr lang="en" sz="1600" dirty="0">
                <a:solidFill>
                  <a:schemeClr val="accent6"/>
                </a:solidFill>
                <a:latin typeface="Montserrat"/>
                <a:ea typeface="Montserrat"/>
                <a:cs typeface="Montserrat"/>
                <a:sym typeface="Montserrat"/>
              </a:rPr>
              <a:t>If poor working practices (labour market non-compliance), advise worker to join a union </a:t>
            </a:r>
            <a:endParaRPr sz="1600" dirty="0">
              <a:solidFill>
                <a:schemeClr val="accent6"/>
              </a:solidFill>
              <a:latin typeface="Montserrat"/>
              <a:ea typeface="Montserrat"/>
              <a:cs typeface="Montserrat"/>
              <a:sym typeface="Montserrat"/>
            </a:endParaRPr>
          </a:p>
          <a:p>
            <a:pPr marL="457200" lvl="0" indent="-330200" algn="just" rtl="0">
              <a:lnSpc>
                <a:spcPct val="100000"/>
              </a:lnSpc>
              <a:spcBef>
                <a:spcPts val="0"/>
              </a:spcBef>
              <a:spcAft>
                <a:spcPts val="0"/>
              </a:spcAft>
              <a:buClr>
                <a:schemeClr val="accent6"/>
              </a:buClr>
              <a:buSzPts val="1600"/>
              <a:buFont typeface="Montserrat"/>
              <a:buChar char="●"/>
            </a:pPr>
            <a:r>
              <a:rPr lang="en" sz="1600" dirty="0">
                <a:solidFill>
                  <a:schemeClr val="accent6"/>
                </a:solidFill>
                <a:latin typeface="Montserrat"/>
                <a:ea typeface="Montserrat"/>
                <a:cs typeface="Montserrat"/>
                <a:sym typeface="Montserrat"/>
              </a:rPr>
              <a:t>If not receiving enough hours, remind them of the additional 20 hours </a:t>
            </a:r>
            <a:endParaRPr sz="1600" dirty="0">
              <a:solidFill>
                <a:schemeClr val="accent6"/>
              </a:solidFill>
              <a:latin typeface="Montserrat"/>
              <a:ea typeface="Montserrat"/>
              <a:cs typeface="Montserrat"/>
              <a:sym typeface="Montserrat"/>
            </a:endParaRPr>
          </a:p>
          <a:p>
            <a:pPr marL="457200" lvl="0" indent="-330200" algn="just" rtl="0">
              <a:lnSpc>
                <a:spcPct val="100000"/>
              </a:lnSpc>
              <a:spcBef>
                <a:spcPts val="0"/>
              </a:spcBef>
              <a:spcAft>
                <a:spcPts val="0"/>
              </a:spcAft>
              <a:buClr>
                <a:schemeClr val="accent6"/>
              </a:buClr>
              <a:buSzPts val="1600"/>
              <a:buFont typeface="Montserrat"/>
              <a:buChar char="●"/>
            </a:pPr>
            <a:r>
              <a:rPr lang="en" sz="1600" dirty="0">
                <a:solidFill>
                  <a:schemeClr val="accent6"/>
                </a:solidFill>
                <a:latin typeface="Montserrat"/>
                <a:ea typeface="Montserrat"/>
                <a:cs typeface="Montserrat"/>
                <a:sym typeface="Montserrat"/>
              </a:rPr>
              <a:t>If complaint is about fees paid, they could pursue a civil claim if transaction happened in the UK</a:t>
            </a:r>
            <a:endParaRPr sz="1600" dirty="0">
              <a:solidFill>
                <a:schemeClr val="accent6"/>
              </a:solidFill>
              <a:latin typeface="Montserrat"/>
              <a:ea typeface="Montserrat"/>
              <a:cs typeface="Montserrat"/>
              <a:sym typeface="Montserrat"/>
            </a:endParaRPr>
          </a:p>
          <a:p>
            <a:pPr marL="457200" lvl="0" indent="-330200" algn="just" rtl="0">
              <a:lnSpc>
                <a:spcPct val="100000"/>
              </a:lnSpc>
              <a:spcBef>
                <a:spcPts val="0"/>
              </a:spcBef>
              <a:spcAft>
                <a:spcPts val="0"/>
              </a:spcAft>
              <a:buClr>
                <a:schemeClr val="accent6"/>
              </a:buClr>
              <a:buSzPts val="1600"/>
              <a:buFont typeface="Montserrat"/>
              <a:buChar char="●"/>
            </a:pPr>
            <a:r>
              <a:rPr lang="en" sz="1600" dirty="0">
                <a:solidFill>
                  <a:schemeClr val="accent6"/>
                </a:solidFill>
                <a:latin typeface="Montserrat"/>
                <a:ea typeface="Montserrat"/>
                <a:cs typeface="Montserrat"/>
                <a:sym typeface="Montserrat"/>
              </a:rPr>
              <a:t>Cost of living - signpost to local food/clothing banks, faith centres	</a:t>
            </a:r>
            <a:endParaRPr sz="1600" dirty="0">
              <a:solidFill>
                <a:schemeClr val="accent6"/>
              </a:solidFill>
              <a:latin typeface="Montserrat"/>
              <a:ea typeface="Montserrat"/>
              <a:cs typeface="Montserrat"/>
              <a:sym typeface="Montserrat"/>
            </a:endParaRPr>
          </a:p>
          <a:p>
            <a:pPr marL="457200" lvl="0" indent="-330200" algn="just" rtl="0">
              <a:lnSpc>
                <a:spcPct val="100000"/>
              </a:lnSpc>
              <a:spcBef>
                <a:spcPts val="0"/>
              </a:spcBef>
              <a:spcAft>
                <a:spcPts val="0"/>
              </a:spcAft>
              <a:buClr>
                <a:schemeClr val="accent6"/>
              </a:buClr>
              <a:buSzPts val="1600"/>
              <a:buFont typeface="Montserrat"/>
              <a:buChar char="●"/>
            </a:pPr>
            <a:r>
              <a:rPr lang="en" sz="1600" dirty="0">
                <a:solidFill>
                  <a:schemeClr val="accent6"/>
                </a:solidFill>
                <a:latin typeface="Montserrat"/>
                <a:ea typeface="Montserrat"/>
                <a:cs typeface="Montserrat"/>
                <a:sym typeface="Montserrat"/>
              </a:rPr>
              <a:t>Children as dependants - notify LA Social Services for family support </a:t>
            </a:r>
            <a:endParaRPr sz="1600" dirty="0">
              <a:solidFill>
                <a:schemeClr val="accent6"/>
              </a:solidFill>
              <a:latin typeface="Montserrat"/>
              <a:ea typeface="Montserrat"/>
              <a:cs typeface="Montserrat"/>
              <a:sym typeface="Montserrat"/>
            </a:endParaRPr>
          </a:p>
          <a:p>
            <a:pPr marL="457200" lvl="0" indent="-330200" algn="just" rtl="0">
              <a:lnSpc>
                <a:spcPct val="100000"/>
              </a:lnSpc>
              <a:spcBef>
                <a:spcPts val="0"/>
              </a:spcBef>
              <a:spcAft>
                <a:spcPts val="0"/>
              </a:spcAft>
              <a:buClr>
                <a:schemeClr val="accent6"/>
              </a:buClr>
              <a:buSzPts val="1600"/>
              <a:buFont typeface="Montserrat"/>
              <a:buChar char="●"/>
            </a:pPr>
            <a:r>
              <a:rPr lang="en" sz="1600" dirty="0">
                <a:solidFill>
                  <a:schemeClr val="accent6"/>
                </a:solidFill>
                <a:latin typeface="Montserrat"/>
                <a:ea typeface="Montserrat"/>
                <a:cs typeface="Montserrat"/>
                <a:sym typeface="Montserrat"/>
              </a:rPr>
              <a:t>Poor housing provided by sponsor – encourage them to move out</a:t>
            </a:r>
            <a:endParaRPr sz="1600" dirty="0">
              <a:solidFill>
                <a:schemeClr val="accent6"/>
              </a:solidFill>
              <a:latin typeface="Montserrat"/>
              <a:ea typeface="Montserrat"/>
              <a:cs typeface="Montserrat"/>
              <a:sym typeface="Montserrat"/>
            </a:endParaRPr>
          </a:p>
          <a:p>
            <a:pPr marL="457200" lvl="0" indent="-330200" algn="just" rtl="0">
              <a:lnSpc>
                <a:spcPct val="100000"/>
              </a:lnSpc>
              <a:spcBef>
                <a:spcPts val="0"/>
              </a:spcBef>
              <a:spcAft>
                <a:spcPts val="0"/>
              </a:spcAft>
              <a:buClr>
                <a:schemeClr val="accent6"/>
              </a:buClr>
              <a:buSzPts val="1600"/>
              <a:buFont typeface="Montserrat"/>
              <a:buChar char="●"/>
            </a:pPr>
            <a:r>
              <a:rPr lang="en" sz="1600" dirty="0">
                <a:solidFill>
                  <a:schemeClr val="accent6"/>
                </a:solidFill>
                <a:latin typeface="Montserrat"/>
                <a:ea typeface="Montserrat"/>
                <a:cs typeface="Montserrat"/>
                <a:sym typeface="Montserrat"/>
              </a:rPr>
              <a:t>Finding a new sponsor - Gov website for list. Borderless  - </a:t>
            </a:r>
            <a:r>
              <a:rPr lang="en-GB" sz="1600" dirty="0">
                <a:solidFill>
                  <a:schemeClr val="accent6"/>
                </a:solidFill>
                <a:latin typeface="Montserrat"/>
                <a:ea typeface="Montserrat"/>
                <a:cs typeface="Montserrat"/>
                <a:sym typeface="Montserrat"/>
                <a:hlinkClick r:id="rId3"/>
              </a:rPr>
              <a:t>https://www.getborderless.co.uk/job-seekers</a:t>
            </a:r>
            <a:r>
              <a:rPr lang="en-GB" sz="1600" dirty="0">
                <a:solidFill>
                  <a:schemeClr val="accent6"/>
                </a:solidFill>
                <a:latin typeface="Montserrat"/>
                <a:ea typeface="Montserrat"/>
                <a:cs typeface="Montserrat"/>
                <a:sym typeface="Montserrat"/>
              </a:rPr>
              <a:t> </a:t>
            </a:r>
            <a:r>
              <a:rPr lang="en" sz="1600" dirty="0">
                <a:solidFill>
                  <a:schemeClr val="accent6"/>
                </a:solidFill>
                <a:latin typeface="Montserrat"/>
                <a:ea typeface="Montserrat"/>
                <a:cs typeface="Montserrat"/>
                <a:sym typeface="Montserrat"/>
              </a:rPr>
              <a:t>Lifted Care - </a:t>
            </a:r>
            <a:r>
              <a:rPr lang="en" sz="1600" u="sng" dirty="0">
                <a:solidFill>
                  <a:schemeClr val="hlink"/>
                </a:solidFill>
                <a:latin typeface="Montserrat"/>
                <a:ea typeface="Montserrat"/>
                <a:cs typeface="Montserrat"/>
                <a:sym typeface="Montserrat"/>
                <a:hlinkClick r:id="rId4"/>
              </a:rPr>
              <a:t>https://www.sponsorswitch.com/</a:t>
            </a:r>
            <a:endParaRPr lang="en" sz="1600" u="sng" dirty="0">
              <a:solidFill>
                <a:schemeClr val="hlink"/>
              </a:solidFill>
              <a:latin typeface="Montserrat"/>
              <a:ea typeface="Montserrat"/>
              <a:cs typeface="Montserrat"/>
              <a:sym typeface="Montserrat"/>
            </a:endParaRPr>
          </a:p>
          <a:p>
            <a:pPr marL="457200" lvl="0" indent="-330200" algn="just" rtl="0">
              <a:lnSpc>
                <a:spcPct val="100000"/>
              </a:lnSpc>
              <a:spcBef>
                <a:spcPts val="0"/>
              </a:spcBef>
              <a:spcAft>
                <a:spcPts val="0"/>
              </a:spcAft>
              <a:buClr>
                <a:schemeClr val="accent6"/>
              </a:buClr>
              <a:buSzPts val="1600"/>
              <a:buFont typeface="Montserrat"/>
              <a:buChar char="●"/>
            </a:pPr>
            <a:r>
              <a:rPr lang="en" sz="1600" dirty="0">
                <a:solidFill>
                  <a:schemeClr val="accent6">
                    <a:lumMod val="50000"/>
                  </a:schemeClr>
                </a:solidFill>
                <a:latin typeface="Montserrat"/>
                <a:ea typeface="Montserrat"/>
                <a:cs typeface="Montserrat"/>
                <a:sym typeface="Montserrat"/>
              </a:rPr>
              <a:t>If license has been revoked worker should get an email from UKVI directing them to international recruitment support. </a:t>
            </a:r>
            <a:endParaRPr sz="1600" dirty="0">
              <a:solidFill>
                <a:schemeClr val="accent6">
                  <a:lumMod val="50000"/>
                </a:schemeClr>
              </a:solidFill>
              <a:latin typeface="Montserrat"/>
              <a:ea typeface="Montserrat"/>
              <a:cs typeface="Montserrat"/>
              <a:sym typeface="Montserrat"/>
            </a:endParaRPr>
          </a:p>
          <a:p>
            <a:pPr marL="0" lvl="0" indent="0" algn="just" rtl="0">
              <a:lnSpc>
                <a:spcPct val="100000"/>
              </a:lnSpc>
              <a:spcBef>
                <a:spcPts val="0"/>
              </a:spcBef>
              <a:spcAft>
                <a:spcPts val="0"/>
              </a:spcAft>
              <a:buNone/>
            </a:pPr>
            <a:endParaRPr sz="1600" dirty="0">
              <a:solidFill>
                <a:schemeClr val="accent6"/>
              </a:solidFill>
              <a:latin typeface="Montserrat"/>
              <a:ea typeface="Montserrat"/>
              <a:cs typeface="Montserrat"/>
              <a:sym typeface="Montserrat"/>
            </a:endParaRPr>
          </a:p>
          <a:p>
            <a:pPr marL="0" lvl="0" indent="0" algn="just" rtl="0">
              <a:lnSpc>
                <a:spcPct val="100000"/>
              </a:lnSpc>
              <a:spcBef>
                <a:spcPts val="0"/>
              </a:spcBef>
              <a:spcAft>
                <a:spcPts val="0"/>
              </a:spcAft>
              <a:buNone/>
            </a:pPr>
            <a:endParaRPr sz="1600" dirty="0">
              <a:solidFill>
                <a:schemeClr val="accent6"/>
              </a:solidFill>
              <a:latin typeface="Montserrat"/>
              <a:ea typeface="Montserrat"/>
              <a:cs typeface="Montserrat"/>
              <a:sym typeface="Montserrat"/>
            </a:endParaRPr>
          </a:p>
          <a:p>
            <a:pPr marL="0" lvl="0" indent="0" algn="just" rtl="0">
              <a:lnSpc>
                <a:spcPct val="100000"/>
              </a:lnSpc>
              <a:spcBef>
                <a:spcPts val="0"/>
              </a:spcBef>
              <a:spcAft>
                <a:spcPts val="0"/>
              </a:spcAft>
              <a:buSzPts val="600"/>
              <a:buNone/>
            </a:pPr>
            <a:endParaRPr sz="1900" dirty="0">
              <a:solidFill>
                <a:schemeClr val="accent6"/>
              </a:solidFill>
              <a:latin typeface="Montserrat"/>
              <a:ea typeface="Montserrat"/>
              <a:cs typeface="Montserrat"/>
              <a:sym typeface="Montserrat"/>
            </a:endParaRPr>
          </a:p>
          <a:p>
            <a:pPr marL="0" lvl="0" indent="0" algn="l" rtl="0">
              <a:lnSpc>
                <a:spcPct val="100000"/>
              </a:lnSpc>
              <a:spcBef>
                <a:spcPts val="0"/>
              </a:spcBef>
              <a:spcAft>
                <a:spcPts val="0"/>
              </a:spcAft>
              <a:buSzPts val="600"/>
              <a:buNone/>
            </a:pPr>
            <a:endParaRPr sz="1867" dirty="0">
              <a:latin typeface="Montserrat"/>
              <a:ea typeface="Montserrat"/>
              <a:cs typeface="Montserrat"/>
              <a:sym typeface="Montserrat"/>
            </a:endParaRPr>
          </a:p>
          <a:p>
            <a:pPr marL="0" lvl="0" indent="0" algn="l" rtl="0">
              <a:lnSpc>
                <a:spcPct val="100000"/>
              </a:lnSpc>
              <a:spcBef>
                <a:spcPts val="0"/>
              </a:spcBef>
              <a:spcAft>
                <a:spcPts val="0"/>
              </a:spcAft>
              <a:buSzPts val="600"/>
              <a:buNone/>
            </a:pPr>
            <a:endParaRPr sz="1867" dirty="0">
              <a:latin typeface="Montserrat"/>
              <a:ea typeface="Montserrat"/>
              <a:cs typeface="Montserrat"/>
              <a:sym typeface="Montserrat"/>
            </a:endParaRPr>
          </a:p>
        </p:txBody>
      </p:sp>
      <p:sp>
        <p:nvSpPr>
          <p:cNvPr id="187" name="Google Shape;187;g2cb986f8a94_0_12"/>
          <p:cNvSpPr/>
          <p:nvPr/>
        </p:nvSpPr>
        <p:spPr>
          <a:xfrm>
            <a:off x="0" y="6161500"/>
            <a:ext cx="12167694" cy="693725"/>
          </a:xfrm>
          <a:custGeom>
            <a:avLst/>
            <a:gdLst/>
            <a:ahLst/>
            <a:cxnLst/>
            <a:rect l="l" t="t" r="r" b="b"/>
            <a:pathLst>
              <a:path w="13787755" h="2167890" extrusionOk="0">
                <a:moveTo>
                  <a:pt x="0" y="2167473"/>
                </a:moveTo>
                <a:lnTo>
                  <a:pt x="13787224" y="2167473"/>
                </a:lnTo>
                <a:lnTo>
                  <a:pt x="13787224" y="0"/>
                </a:lnTo>
                <a:lnTo>
                  <a:pt x="0" y="0"/>
                </a:lnTo>
                <a:lnTo>
                  <a:pt x="0" y="2167473"/>
                </a:lnTo>
                <a:close/>
              </a:path>
            </a:pathLst>
          </a:custGeom>
          <a:solidFill>
            <a:srgbClr val="ED1B2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67"/>
              <a:buFont typeface="Arial"/>
              <a:buNone/>
            </a:pPr>
            <a:endParaRPr sz="1067" b="0" i="0" u="none" strike="noStrike" cap="none">
              <a:solidFill>
                <a:schemeClr val="dk1"/>
              </a:solidFill>
              <a:latin typeface="Calibri"/>
              <a:ea typeface="Calibri"/>
              <a:cs typeface="Calibri"/>
              <a:sym typeface="Calibri"/>
            </a:endParaRPr>
          </a:p>
        </p:txBody>
      </p:sp>
      <p:pic>
        <p:nvPicPr>
          <p:cNvPr id="188" name="Google Shape;188;g2cb986f8a94_0_12"/>
          <p:cNvPicPr preferRelativeResize="0"/>
          <p:nvPr/>
        </p:nvPicPr>
        <p:blipFill>
          <a:blip r:embed="rId5">
            <a:alphaModFix/>
          </a:blip>
          <a:stretch>
            <a:fillRect/>
          </a:stretch>
        </p:blipFill>
        <p:spPr>
          <a:xfrm>
            <a:off x="8109025" y="2"/>
            <a:ext cx="3243025" cy="3747775"/>
          </a:xfrm>
          <a:prstGeom prst="rect">
            <a:avLst/>
          </a:prstGeom>
          <a:noFill/>
          <a:ln>
            <a:noFill/>
          </a:ln>
        </p:spPr>
      </p:pic>
      <p:pic>
        <p:nvPicPr>
          <p:cNvPr id="189" name="Google Shape;189;g2cb986f8a94_0_12"/>
          <p:cNvPicPr preferRelativeResize="0"/>
          <p:nvPr/>
        </p:nvPicPr>
        <p:blipFill>
          <a:blip r:embed="rId6">
            <a:alphaModFix/>
          </a:blip>
          <a:stretch>
            <a:fillRect/>
          </a:stretch>
        </p:blipFill>
        <p:spPr>
          <a:xfrm>
            <a:off x="8819875" y="3084400"/>
            <a:ext cx="3372124" cy="3077100"/>
          </a:xfrm>
          <a:prstGeom prst="rect">
            <a:avLst/>
          </a:prstGeom>
          <a:noFill/>
          <a:ln>
            <a:noFill/>
          </a:ln>
        </p:spPr>
      </p:pic>
    </p:spTree>
    <p:extLst>
      <p:ext uri="{BB962C8B-B14F-4D97-AF65-F5344CB8AC3E}">
        <p14:creationId xmlns:p14="http://schemas.microsoft.com/office/powerpoint/2010/main" val="284373292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77">
          <a:extLst>
            <a:ext uri="{FF2B5EF4-FFF2-40B4-BE49-F238E27FC236}">
              <a16:creationId xmlns:a16="http://schemas.microsoft.com/office/drawing/2014/main" id="{221970D5-AF05-D1DD-B20A-EE412280A05E}"/>
            </a:ext>
          </a:extLst>
        </p:cNvPr>
        <p:cNvGrpSpPr/>
        <p:nvPr/>
      </p:nvGrpSpPr>
      <p:grpSpPr>
        <a:xfrm>
          <a:off x="0" y="0"/>
          <a:ext cx="0" cy="0"/>
          <a:chOff x="0" y="0"/>
          <a:chExt cx="0" cy="0"/>
        </a:xfrm>
      </p:grpSpPr>
      <p:sp>
        <p:nvSpPr>
          <p:cNvPr id="178" name="Google Shape;178;g2cb986f8a94_0_0">
            <a:extLst>
              <a:ext uri="{FF2B5EF4-FFF2-40B4-BE49-F238E27FC236}">
                <a16:creationId xmlns:a16="http://schemas.microsoft.com/office/drawing/2014/main" id="{C5116167-EB60-4E99-5859-8187C4C86BFA}"/>
              </a:ext>
            </a:extLst>
          </p:cNvPr>
          <p:cNvSpPr txBox="1">
            <a:spLocks noGrp="1"/>
          </p:cNvSpPr>
          <p:nvPr>
            <p:ph type="title"/>
          </p:nvPr>
        </p:nvSpPr>
        <p:spPr>
          <a:xfrm>
            <a:off x="549284" y="2136338"/>
            <a:ext cx="10679400" cy="1292662"/>
          </a:xfrm>
          <a:prstGeom prst="rect">
            <a:avLst/>
          </a:prstGeom>
          <a:noFill/>
          <a:ln>
            <a:noFill/>
          </a:ln>
        </p:spPr>
        <p:txBody>
          <a:bodyPr spcFirstLastPara="1" wrap="square" lIns="0" tIns="0" rIns="0" bIns="0" anchor="t" anchorCtr="0">
            <a:spAutoFit/>
          </a:bodyPr>
          <a:lstStyle/>
          <a:p>
            <a:pPr marL="0" lvl="0" indent="0" algn="ctr" rtl="0">
              <a:lnSpc>
                <a:spcPct val="100000"/>
              </a:lnSpc>
              <a:spcBef>
                <a:spcPts val="0"/>
              </a:spcBef>
              <a:spcAft>
                <a:spcPts val="0"/>
              </a:spcAft>
              <a:buSzPts val="600"/>
              <a:buNone/>
            </a:pPr>
            <a:r>
              <a:rPr lang="en-GB" sz="2800" b="0" dirty="0">
                <a:latin typeface="Montserrat"/>
                <a:ea typeface="Montserrat"/>
                <a:cs typeface="Montserrat"/>
                <a:sym typeface="Montserrat"/>
              </a:rPr>
              <a:t>Discussion 3 – Are there any other ways in which we can support victims/workers who fall into the grey area of support? </a:t>
            </a:r>
            <a:endParaRPr sz="2800" b="0" dirty="0">
              <a:latin typeface="Montserrat"/>
              <a:ea typeface="Montserrat"/>
              <a:cs typeface="Montserrat"/>
              <a:sym typeface="Montserrat"/>
            </a:endParaRPr>
          </a:p>
        </p:txBody>
      </p:sp>
      <p:sp>
        <p:nvSpPr>
          <p:cNvPr id="180" name="Google Shape;180;g2cb986f8a94_0_0">
            <a:extLst>
              <a:ext uri="{FF2B5EF4-FFF2-40B4-BE49-F238E27FC236}">
                <a16:creationId xmlns:a16="http://schemas.microsoft.com/office/drawing/2014/main" id="{4D2FCCC9-A285-E6C6-2BBD-BC6DC7E5C84F}"/>
              </a:ext>
            </a:extLst>
          </p:cNvPr>
          <p:cNvSpPr/>
          <p:nvPr/>
        </p:nvSpPr>
        <p:spPr>
          <a:xfrm>
            <a:off x="0" y="6161500"/>
            <a:ext cx="12167694" cy="693725"/>
          </a:xfrm>
          <a:custGeom>
            <a:avLst/>
            <a:gdLst/>
            <a:ahLst/>
            <a:cxnLst/>
            <a:rect l="l" t="t" r="r" b="b"/>
            <a:pathLst>
              <a:path w="13787755" h="2167890" extrusionOk="0">
                <a:moveTo>
                  <a:pt x="0" y="2167473"/>
                </a:moveTo>
                <a:lnTo>
                  <a:pt x="13787224" y="2167473"/>
                </a:lnTo>
                <a:lnTo>
                  <a:pt x="13787224" y="0"/>
                </a:lnTo>
                <a:lnTo>
                  <a:pt x="0" y="0"/>
                </a:lnTo>
                <a:lnTo>
                  <a:pt x="0" y="2167473"/>
                </a:lnTo>
                <a:close/>
              </a:path>
            </a:pathLst>
          </a:custGeom>
          <a:solidFill>
            <a:srgbClr val="ED1B2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67"/>
              <a:buFont typeface="Arial"/>
              <a:buNone/>
            </a:pPr>
            <a:endParaRPr sz="1067"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1650506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17" descr="Google Shape;22;p3"/>
          <p:cNvPicPr preferRelativeResize="0"/>
          <p:nvPr/>
        </p:nvPicPr>
        <p:blipFill rotWithShape="1">
          <a:blip r:embed="rId3">
            <a:alphaModFix/>
          </a:blip>
          <a:srcRect l="11239" t="11239" r="11237" b="11237"/>
          <a:stretch/>
        </p:blipFill>
        <p:spPr>
          <a:xfrm>
            <a:off x="-3179" y="0"/>
            <a:ext cx="12195179" cy="6861503"/>
          </a:xfrm>
          <a:prstGeom prst="rect">
            <a:avLst/>
          </a:prstGeom>
          <a:noFill/>
          <a:ln>
            <a:noFill/>
          </a:ln>
        </p:spPr>
      </p:pic>
      <p:sp>
        <p:nvSpPr>
          <p:cNvPr id="217" name="Google Shape;217;p17"/>
          <p:cNvSpPr txBox="1"/>
          <p:nvPr/>
        </p:nvSpPr>
        <p:spPr>
          <a:xfrm>
            <a:off x="3064563" y="5024450"/>
            <a:ext cx="6059700" cy="613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latin typeface="Montserrat"/>
                <a:ea typeface="Montserrat"/>
                <a:cs typeface="Montserrat"/>
                <a:sym typeface="Montserrat"/>
              </a:rPr>
              <a:t>Jess Clayton - GLAA Victim Navigator</a:t>
            </a:r>
            <a:endParaRPr sz="2000">
              <a:latin typeface="Montserrat"/>
              <a:ea typeface="Montserrat"/>
              <a:cs typeface="Montserrat"/>
              <a:sym typeface="Montserrat"/>
            </a:endParaRPr>
          </a:p>
          <a:p>
            <a:pPr marL="0" lvl="0" indent="0" algn="ctr" rtl="0">
              <a:spcBef>
                <a:spcPts val="0"/>
              </a:spcBef>
              <a:spcAft>
                <a:spcPts val="0"/>
              </a:spcAft>
              <a:buNone/>
            </a:pPr>
            <a:r>
              <a:rPr lang="en" sz="2000" u="sng">
                <a:solidFill>
                  <a:schemeClr val="hlink"/>
                </a:solidFill>
                <a:latin typeface="Montserrat"/>
                <a:ea typeface="Montserrat"/>
                <a:cs typeface="Montserrat"/>
                <a:sym typeface="Montserrat"/>
                <a:hlinkClick r:id="rId4"/>
              </a:rPr>
              <a:t>jess@justiceandcare.org</a:t>
            </a:r>
            <a:r>
              <a:rPr lang="en" sz="2002">
                <a:solidFill>
                  <a:srgbClr val="7F7F7F"/>
                </a:solidFill>
                <a:latin typeface="Montserrat"/>
                <a:ea typeface="Montserrat"/>
                <a:cs typeface="Montserrat"/>
                <a:sym typeface="Montserrat"/>
              </a:rPr>
              <a:t>	</a:t>
            </a:r>
            <a:endParaRPr sz="2002">
              <a:solidFill>
                <a:srgbClr val="7F7F7F"/>
              </a:solidFill>
              <a:latin typeface="Montserrat"/>
              <a:ea typeface="Montserrat"/>
              <a:cs typeface="Montserrat"/>
              <a:sym typeface="Montserrat"/>
            </a:endParaRPr>
          </a:p>
        </p:txBody>
      </p:sp>
      <p:pic>
        <p:nvPicPr>
          <p:cNvPr id="3" name="Picture 2" descr="A red and white symbol with dots and lines&#10;&#10;Description automatically generated">
            <a:extLst>
              <a:ext uri="{FF2B5EF4-FFF2-40B4-BE49-F238E27FC236}">
                <a16:creationId xmlns:a16="http://schemas.microsoft.com/office/drawing/2014/main" id="{8C1088F8-11A2-7388-AF82-3BD2A8D11185}"/>
              </a:ext>
            </a:extLst>
          </p:cNvPr>
          <p:cNvPicPr>
            <a:picLocks noChangeAspect="1"/>
          </p:cNvPicPr>
          <p:nvPr/>
        </p:nvPicPr>
        <p:blipFill>
          <a:blip r:embed="rId5"/>
          <a:stretch>
            <a:fillRect/>
          </a:stretch>
        </p:blipFill>
        <p:spPr>
          <a:xfrm>
            <a:off x="3647337" y="1678118"/>
            <a:ext cx="3913036" cy="2364082"/>
          </a:xfrm>
          <a:prstGeom prst="rect">
            <a:avLst/>
          </a:prstGeom>
        </p:spPr>
      </p:pic>
    </p:spTree>
    <p:extLst>
      <p:ext uri="{BB962C8B-B14F-4D97-AF65-F5344CB8AC3E}">
        <p14:creationId xmlns:p14="http://schemas.microsoft.com/office/powerpoint/2010/main" val="267433104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bg object 16">
            <a:extLst>
              <a:ext uri="{FF2B5EF4-FFF2-40B4-BE49-F238E27FC236}">
                <a16:creationId xmlns:a16="http://schemas.microsoft.com/office/drawing/2014/main" id="{B8A42815-2363-2BD2-849B-4641C6C8157E}"/>
              </a:ext>
            </a:extLst>
          </p:cNvPr>
          <p:cNvSpPr/>
          <p:nvPr/>
        </p:nvSpPr>
        <p:spPr>
          <a:xfrm>
            <a:off x="0" y="3313"/>
            <a:ext cx="12193270" cy="6858000"/>
          </a:xfrm>
          <a:custGeom>
            <a:avLst/>
            <a:gdLst/>
            <a:ahLst/>
            <a:cxnLst/>
            <a:rect l="l" t="t" r="r" b="b"/>
            <a:pathLst>
              <a:path w="12193270" h="6858000">
                <a:moveTo>
                  <a:pt x="12193206" y="0"/>
                </a:moveTo>
                <a:lnTo>
                  <a:pt x="0" y="0"/>
                </a:lnTo>
                <a:lnTo>
                  <a:pt x="0" y="6858000"/>
                </a:lnTo>
                <a:lnTo>
                  <a:pt x="12193206" y="6858000"/>
                </a:lnTo>
                <a:lnTo>
                  <a:pt x="12193206" y="0"/>
                </a:lnTo>
                <a:close/>
              </a:path>
            </a:pathLst>
          </a:custGeom>
          <a:solidFill>
            <a:srgbClr val="FEF2D5"/>
          </a:solidFill>
        </p:spPr>
        <p:txBody>
          <a:bodyPr wrap="square" lIns="0" tIns="0" rIns="0" bIns="0" rtlCol="0"/>
          <a:lstStyle/>
          <a:p>
            <a:pPr algn="l" rtl="0"/>
            <a:endParaRPr/>
          </a:p>
        </p:txBody>
      </p:sp>
      <p:pic>
        <p:nvPicPr>
          <p:cNvPr id="12" name="Picture 11" descr="Shape, circle&#10;&#10;Description automatically generated">
            <a:extLst>
              <a:ext uri="{FF2B5EF4-FFF2-40B4-BE49-F238E27FC236}">
                <a16:creationId xmlns:a16="http://schemas.microsoft.com/office/drawing/2014/main" id="{5256A3BF-3041-E69F-557B-6E4EC071E4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6626"/>
            <a:ext cx="12191999" cy="6861313"/>
          </a:xfrm>
          <a:prstGeom prst="rect">
            <a:avLst/>
          </a:prstGeom>
        </p:spPr>
      </p:pic>
      <p:pic>
        <p:nvPicPr>
          <p:cNvPr id="7" name="Picture 6" descr="A picture containing logo&#10;&#10;Description automatically generated">
            <a:extLst>
              <a:ext uri="{FF2B5EF4-FFF2-40B4-BE49-F238E27FC236}">
                <a16:creationId xmlns:a16="http://schemas.microsoft.com/office/drawing/2014/main" id="{6A533980-F2B7-3EEF-7609-D5EFD685CB5C}"/>
              </a:ext>
            </a:extLst>
          </p:cNvPr>
          <p:cNvPicPr>
            <a:picLocks noChangeAspect="1"/>
          </p:cNvPicPr>
          <p:nvPr/>
        </p:nvPicPr>
        <p:blipFill rotWithShape="1">
          <a:blip r:embed="rId3">
            <a:extLst>
              <a:ext uri="{28A0092B-C50C-407E-A947-70E740481C1C}">
                <a14:useLocalDpi xmlns:a14="http://schemas.microsoft.com/office/drawing/2010/main" val="0"/>
              </a:ext>
            </a:extLst>
          </a:blip>
          <a:srcRect l="3846" t="2655" r="4557" b="17699"/>
          <a:stretch/>
        </p:blipFill>
        <p:spPr>
          <a:xfrm>
            <a:off x="9296400" y="5638800"/>
            <a:ext cx="2478966" cy="780688"/>
          </a:xfrm>
          <a:prstGeom prst="rect">
            <a:avLst/>
          </a:prstGeom>
        </p:spPr>
      </p:pic>
      <p:sp>
        <p:nvSpPr>
          <p:cNvPr id="2" name="TextBox 1">
            <a:extLst>
              <a:ext uri="{FF2B5EF4-FFF2-40B4-BE49-F238E27FC236}">
                <a16:creationId xmlns:a16="http://schemas.microsoft.com/office/drawing/2014/main" id="{C5B474ED-4771-D52C-6D18-307306A34B1A}"/>
              </a:ext>
            </a:extLst>
          </p:cNvPr>
          <p:cNvSpPr txBox="1"/>
          <p:nvPr/>
        </p:nvSpPr>
        <p:spPr>
          <a:xfrm>
            <a:off x="368595" y="2171345"/>
            <a:ext cx="9753600" cy="1569660"/>
          </a:xfrm>
          <a:prstGeom prst="rect">
            <a:avLst/>
          </a:prstGeom>
          <a:noFill/>
        </p:spPr>
        <p:txBody>
          <a:bodyPr wrap="square" rtlCol="0">
            <a:spAutoFit/>
          </a:bodyPr>
          <a:lstStyle/>
          <a:p>
            <a:pPr algn="l"/>
            <a:r>
              <a:rPr lang="en-GB" sz="4800" dirty="0">
                <a:solidFill>
                  <a:srgbClr val="2A206F"/>
                </a:solidFill>
                <a:latin typeface="Poppins"/>
                <a:cs typeface="Poppins"/>
              </a:rPr>
              <a:t>Pulling together and moving forward - from vision to action </a:t>
            </a:r>
          </a:p>
        </p:txBody>
      </p:sp>
    </p:spTree>
    <p:extLst>
      <p:ext uri="{BB962C8B-B14F-4D97-AF65-F5344CB8AC3E}">
        <p14:creationId xmlns:p14="http://schemas.microsoft.com/office/powerpoint/2010/main" val="31504157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9B2B356-B44A-512F-31F2-6AE8C414D7C7}"/>
              </a:ext>
            </a:extLst>
          </p:cNvPr>
          <p:cNvSpPr txBox="1"/>
          <p:nvPr/>
        </p:nvSpPr>
        <p:spPr>
          <a:xfrm>
            <a:off x="457200" y="1524000"/>
            <a:ext cx="8070112" cy="3939540"/>
          </a:xfrm>
          <a:prstGeom prst="rect">
            <a:avLst/>
          </a:prstGeom>
          <a:noFill/>
        </p:spPr>
        <p:txBody>
          <a:bodyPr wrap="square" lIns="91440" tIns="45720" rIns="91440" bIns="45720" rtlCol="0" anchor="t">
            <a:spAutoFit/>
          </a:bodyPr>
          <a:lstStyle/>
          <a:p>
            <a:pPr marL="285750" indent="-285750" algn="l" rtl="0">
              <a:buFont typeface="Arial" panose="020B0604020202020204" pitchFamily="34" charset="0"/>
              <a:buChar char="•"/>
            </a:pPr>
            <a:r>
              <a:rPr lang="en-US" sz="3200" dirty="0">
                <a:solidFill>
                  <a:srgbClr val="2A206F"/>
                </a:solidFill>
                <a:latin typeface="Poppins"/>
                <a:cs typeface="Poppins"/>
              </a:rPr>
              <a:t>What ideas have you had throughout the day?</a:t>
            </a:r>
          </a:p>
          <a:p>
            <a:pPr marL="285750" indent="-285750" algn="l" rtl="0">
              <a:buFont typeface="Arial" panose="020B0604020202020204" pitchFamily="34" charset="0"/>
              <a:buChar char="•"/>
            </a:pPr>
            <a:endParaRPr lang="en-US" sz="3200" dirty="0">
              <a:solidFill>
                <a:srgbClr val="2A206F"/>
              </a:solidFill>
              <a:latin typeface="Poppins"/>
              <a:cs typeface="Poppins"/>
            </a:endParaRPr>
          </a:p>
          <a:p>
            <a:pPr marL="285750" indent="-285750" algn="l" rtl="0">
              <a:buFont typeface="Arial" panose="020B0604020202020204" pitchFamily="34" charset="0"/>
              <a:buChar char="•"/>
            </a:pPr>
            <a:r>
              <a:rPr lang="en-US" sz="3200" dirty="0">
                <a:solidFill>
                  <a:srgbClr val="2A206F"/>
                </a:solidFill>
                <a:latin typeface="Poppins"/>
                <a:cs typeface="Poppins"/>
              </a:rPr>
              <a:t>What is the one thing you'd like to focus on first?</a:t>
            </a:r>
            <a:endParaRPr lang="en-US" sz="3200" dirty="0">
              <a:solidFill>
                <a:srgbClr val="2A206F"/>
              </a:solidFill>
              <a:latin typeface="Poppins" pitchFamily="2" charset="77"/>
              <a:cs typeface="Poppins" pitchFamily="2" charset="77"/>
            </a:endParaRPr>
          </a:p>
          <a:p>
            <a:pPr marL="285750" indent="-285750" algn="l">
              <a:buFont typeface="Arial" panose="020B0604020202020204" pitchFamily="34" charset="0"/>
              <a:buChar char="•"/>
            </a:pPr>
            <a:endParaRPr lang="en-US" dirty="0">
              <a:solidFill>
                <a:srgbClr val="2A206F"/>
              </a:solidFill>
              <a:latin typeface="Poppins" pitchFamily="2" charset="77"/>
              <a:cs typeface="Poppins" pitchFamily="2" charset="77"/>
            </a:endParaRPr>
          </a:p>
          <a:p>
            <a:pPr marL="285750" indent="-285750" algn="l">
              <a:buFont typeface="Arial" panose="020B0604020202020204" pitchFamily="34" charset="0"/>
              <a:buChar char="•"/>
            </a:pPr>
            <a:endParaRPr lang="en-US" dirty="0">
              <a:solidFill>
                <a:srgbClr val="2A206F"/>
              </a:solidFill>
              <a:latin typeface="Poppins"/>
              <a:cs typeface="Poppins"/>
            </a:endParaRPr>
          </a:p>
          <a:p>
            <a:pPr algn="l" rtl="0"/>
            <a:br>
              <a:rPr lang="en-US" dirty="0">
                <a:latin typeface="Poppins"/>
                <a:cs typeface="Poppins"/>
              </a:rPr>
            </a:br>
            <a:endParaRPr lang="en-US" dirty="0">
              <a:solidFill>
                <a:srgbClr val="2A206F"/>
              </a:solidFill>
              <a:latin typeface="Poppins"/>
              <a:cs typeface="Poppins"/>
            </a:endParaRPr>
          </a:p>
          <a:p>
            <a:pPr marL="285750" indent="-285750" algn="l" rtl="0">
              <a:buFont typeface="Arial" panose="020B0604020202020204" pitchFamily="34" charset="0"/>
              <a:buChar char="•"/>
            </a:pPr>
            <a:endParaRPr lang="en-US" dirty="0">
              <a:solidFill>
                <a:srgbClr val="2A206F"/>
              </a:solidFill>
              <a:latin typeface="Poppins" pitchFamily="2" charset="77"/>
              <a:cs typeface="Poppins" pitchFamily="2" charset="77"/>
            </a:endParaRPr>
          </a:p>
        </p:txBody>
      </p:sp>
      <p:sp>
        <p:nvSpPr>
          <p:cNvPr id="3" name="Rectangle 2">
            <a:extLst>
              <a:ext uri="{FF2B5EF4-FFF2-40B4-BE49-F238E27FC236}">
                <a16:creationId xmlns:a16="http://schemas.microsoft.com/office/drawing/2014/main" id="{E3794125-5984-1536-B614-E9826809A549}"/>
              </a:ext>
            </a:extLst>
          </p:cNvPr>
          <p:cNvSpPr/>
          <p:nvPr/>
        </p:nvSpPr>
        <p:spPr>
          <a:xfrm>
            <a:off x="457199" y="523220"/>
            <a:ext cx="7848601" cy="543580"/>
          </a:xfrm>
          <a:prstGeom prst="rect">
            <a:avLst/>
          </a:prstGeom>
          <a:solidFill>
            <a:srgbClr val="35A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8" name="TextBox 7">
            <a:extLst>
              <a:ext uri="{FF2B5EF4-FFF2-40B4-BE49-F238E27FC236}">
                <a16:creationId xmlns:a16="http://schemas.microsoft.com/office/drawing/2014/main" id="{FE0C4B3D-FBF4-B1ED-43F9-6A5824AAB071}"/>
              </a:ext>
            </a:extLst>
          </p:cNvPr>
          <p:cNvSpPr txBox="1"/>
          <p:nvPr/>
        </p:nvSpPr>
        <p:spPr>
          <a:xfrm>
            <a:off x="457200" y="543580"/>
            <a:ext cx="7772400" cy="523220"/>
          </a:xfrm>
          <a:prstGeom prst="rect">
            <a:avLst/>
          </a:prstGeom>
          <a:noFill/>
        </p:spPr>
        <p:txBody>
          <a:bodyPr wrap="square" rtlCol="0">
            <a:spAutoFit/>
          </a:bodyPr>
          <a:lstStyle/>
          <a:p>
            <a:r>
              <a:rPr lang="en-GB" sz="2800" dirty="0">
                <a:solidFill>
                  <a:schemeClr val="bg1"/>
                </a:solidFill>
                <a:effectLst/>
                <a:latin typeface="Poppins Medium" pitchFamily="2" charset="77"/>
                <a:cs typeface="Poppins Medium" pitchFamily="2" charset="77"/>
              </a:rPr>
              <a:t>Group discussion</a:t>
            </a:r>
          </a:p>
        </p:txBody>
      </p:sp>
    </p:spTree>
    <p:extLst>
      <p:ext uri="{BB962C8B-B14F-4D97-AF65-F5344CB8AC3E}">
        <p14:creationId xmlns:p14="http://schemas.microsoft.com/office/powerpoint/2010/main" val="90113024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9B2B356-B44A-512F-31F2-6AE8C414D7C7}"/>
              </a:ext>
            </a:extLst>
          </p:cNvPr>
          <p:cNvSpPr txBox="1"/>
          <p:nvPr/>
        </p:nvSpPr>
        <p:spPr>
          <a:xfrm>
            <a:off x="457200" y="1524000"/>
            <a:ext cx="5791200" cy="4924425"/>
          </a:xfrm>
          <a:prstGeom prst="rect">
            <a:avLst/>
          </a:prstGeom>
          <a:noFill/>
        </p:spPr>
        <p:txBody>
          <a:bodyPr wrap="square" lIns="91440" tIns="45720" rIns="91440" bIns="45720" rtlCol="0" anchor="t">
            <a:spAutoFit/>
          </a:bodyPr>
          <a:lstStyle/>
          <a:p>
            <a:pPr marL="285750" indent="-285750" algn="l" rtl="0">
              <a:buFont typeface="Arial" panose="020B0604020202020204" pitchFamily="34" charset="0"/>
              <a:buChar char="•"/>
            </a:pPr>
            <a:r>
              <a:rPr lang="en-US" sz="3200" dirty="0">
                <a:solidFill>
                  <a:srgbClr val="2A206F"/>
                </a:solidFill>
                <a:latin typeface="Poppins"/>
                <a:cs typeface="Poppins"/>
              </a:rPr>
              <a:t>What are the barriers?</a:t>
            </a:r>
          </a:p>
          <a:p>
            <a:pPr marL="285750" indent="-285750" algn="l" rtl="0">
              <a:buFont typeface="Arial" panose="020B0604020202020204" pitchFamily="34" charset="0"/>
              <a:buChar char="•"/>
            </a:pPr>
            <a:endParaRPr lang="en-US" sz="3200" dirty="0">
              <a:solidFill>
                <a:srgbClr val="2A206F"/>
              </a:solidFill>
              <a:latin typeface="Poppins"/>
              <a:cs typeface="Poppins"/>
            </a:endParaRPr>
          </a:p>
          <a:p>
            <a:pPr marL="285750" indent="-285750" algn="l" rtl="0">
              <a:buFont typeface="Arial" panose="020B0604020202020204" pitchFamily="34" charset="0"/>
              <a:buChar char="•"/>
            </a:pPr>
            <a:r>
              <a:rPr lang="en-US" sz="3200" dirty="0">
                <a:solidFill>
                  <a:srgbClr val="2A206F"/>
                </a:solidFill>
                <a:latin typeface="Poppins"/>
                <a:cs typeface="Poppins"/>
              </a:rPr>
              <a:t>What can you control?</a:t>
            </a:r>
          </a:p>
          <a:p>
            <a:pPr marL="285750" indent="-285750" algn="l" rtl="0">
              <a:buFont typeface="Arial" panose="020B0604020202020204" pitchFamily="34" charset="0"/>
              <a:buChar char="•"/>
            </a:pPr>
            <a:endParaRPr lang="en-US" sz="3200" dirty="0">
              <a:solidFill>
                <a:srgbClr val="2A206F"/>
              </a:solidFill>
              <a:latin typeface="Poppins"/>
              <a:cs typeface="Poppins"/>
            </a:endParaRPr>
          </a:p>
          <a:p>
            <a:pPr marL="285750" indent="-285750" algn="l" rtl="0">
              <a:buFont typeface="Arial" panose="020B0604020202020204" pitchFamily="34" charset="0"/>
              <a:buChar char="•"/>
            </a:pPr>
            <a:r>
              <a:rPr lang="en-US" sz="3200" dirty="0">
                <a:solidFill>
                  <a:srgbClr val="2A206F"/>
                </a:solidFill>
                <a:latin typeface="Poppins"/>
                <a:cs typeface="Poppins"/>
              </a:rPr>
              <a:t>What can you influence?</a:t>
            </a:r>
          </a:p>
          <a:p>
            <a:pPr marL="285750" indent="-285750" algn="l" rtl="0">
              <a:buFont typeface="Arial" panose="020B0604020202020204" pitchFamily="34" charset="0"/>
              <a:buChar char="•"/>
            </a:pPr>
            <a:endParaRPr lang="en-US" sz="3200" dirty="0">
              <a:solidFill>
                <a:srgbClr val="2A206F"/>
              </a:solidFill>
              <a:latin typeface="Poppins"/>
              <a:cs typeface="Poppins"/>
            </a:endParaRPr>
          </a:p>
          <a:p>
            <a:pPr marL="285750" indent="-285750" algn="l" rtl="0">
              <a:buFont typeface="Arial" panose="020B0604020202020204" pitchFamily="34" charset="0"/>
              <a:buChar char="•"/>
            </a:pPr>
            <a:r>
              <a:rPr lang="en-US" sz="3200" dirty="0">
                <a:solidFill>
                  <a:srgbClr val="2A206F"/>
                </a:solidFill>
                <a:latin typeface="Poppins"/>
                <a:cs typeface="Poppins"/>
              </a:rPr>
              <a:t>What can't you control? </a:t>
            </a:r>
            <a:endParaRPr lang="en-US" sz="3200" dirty="0">
              <a:solidFill>
                <a:srgbClr val="2A206F"/>
              </a:solidFill>
              <a:latin typeface="Poppins" pitchFamily="2" charset="77"/>
              <a:cs typeface="Poppins" pitchFamily="2" charset="77"/>
            </a:endParaRPr>
          </a:p>
          <a:p>
            <a:pPr marL="285750" indent="-285750" algn="l">
              <a:buFont typeface="Arial" panose="020B0604020202020204" pitchFamily="34" charset="0"/>
              <a:buChar char="•"/>
            </a:pPr>
            <a:endParaRPr lang="en-US" dirty="0">
              <a:solidFill>
                <a:srgbClr val="2A206F"/>
              </a:solidFill>
              <a:latin typeface="Poppins" pitchFamily="2" charset="77"/>
              <a:cs typeface="Poppins" pitchFamily="2" charset="77"/>
            </a:endParaRPr>
          </a:p>
          <a:p>
            <a:pPr marL="285750" indent="-285750" algn="l">
              <a:buFont typeface="Arial" panose="020B0604020202020204" pitchFamily="34" charset="0"/>
              <a:buChar char="•"/>
            </a:pPr>
            <a:endParaRPr lang="en-US" dirty="0">
              <a:solidFill>
                <a:srgbClr val="2A206F"/>
              </a:solidFill>
              <a:latin typeface="Poppins"/>
              <a:cs typeface="Poppins"/>
            </a:endParaRPr>
          </a:p>
          <a:p>
            <a:pPr algn="l" rtl="0"/>
            <a:br>
              <a:rPr lang="en-US" dirty="0">
                <a:latin typeface="Poppins"/>
                <a:cs typeface="Poppins"/>
              </a:rPr>
            </a:br>
            <a:endParaRPr lang="en-US" dirty="0">
              <a:solidFill>
                <a:srgbClr val="2A206F"/>
              </a:solidFill>
              <a:latin typeface="Poppins"/>
              <a:cs typeface="Poppins"/>
            </a:endParaRPr>
          </a:p>
          <a:p>
            <a:pPr marL="285750" indent="-285750" algn="l" rtl="0">
              <a:buFont typeface="Arial" panose="020B0604020202020204" pitchFamily="34" charset="0"/>
              <a:buChar char="•"/>
            </a:pPr>
            <a:endParaRPr lang="en-US" dirty="0">
              <a:solidFill>
                <a:srgbClr val="2A206F"/>
              </a:solidFill>
              <a:latin typeface="Poppins" pitchFamily="2" charset="77"/>
              <a:cs typeface="Poppins" pitchFamily="2" charset="77"/>
            </a:endParaRPr>
          </a:p>
        </p:txBody>
      </p:sp>
      <p:sp>
        <p:nvSpPr>
          <p:cNvPr id="3" name="Rectangle 2">
            <a:extLst>
              <a:ext uri="{FF2B5EF4-FFF2-40B4-BE49-F238E27FC236}">
                <a16:creationId xmlns:a16="http://schemas.microsoft.com/office/drawing/2014/main" id="{E3794125-5984-1536-B614-E9826809A549}"/>
              </a:ext>
            </a:extLst>
          </p:cNvPr>
          <p:cNvSpPr/>
          <p:nvPr/>
        </p:nvSpPr>
        <p:spPr>
          <a:xfrm>
            <a:off x="457199" y="523220"/>
            <a:ext cx="7848601" cy="543580"/>
          </a:xfrm>
          <a:prstGeom prst="rect">
            <a:avLst/>
          </a:prstGeom>
          <a:solidFill>
            <a:srgbClr val="35A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8" name="TextBox 7">
            <a:extLst>
              <a:ext uri="{FF2B5EF4-FFF2-40B4-BE49-F238E27FC236}">
                <a16:creationId xmlns:a16="http://schemas.microsoft.com/office/drawing/2014/main" id="{FE0C4B3D-FBF4-B1ED-43F9-6A5824AAB071}"/>
              </a:ext>
            </a:extLst>
          </p:cNvPr>
          <p:cNvSpPr txBox="1"/>
          <p:nvPr/>
        </p:nvSpPr>
        <p:spPr>
          <a:xfrm>
            <a:off x="457200" y="543580"/>
            <a:ext cx="7772400" cy="523220"/>
          </a:xfrm>
          <a:prstGeom prst="rect">
            <a:avLst/>
          </a:prstGeom>
          <a:noFill/>
        </p:spPr>
        <p:txBody>
          <a:bodyPr wrap="square" rtlCol="0">
            <a:spAutoFit/>
          </a:bodyPr>
          <a:lstStyle/>
          <a:p>
            <a:r>
              <a:rPr lang="en-GB" sz="2800" dirty="0">
                <a:solidFill>
                  <a:schemeClr val="bg1"/>
                </a:solidFill>
                <a:effectLst/>
                <a:latin typeface="Poppins Medium" pitchFamily="2" charset="77"/>
                <a:cs typeface="Poppins Medium" pitchFamily="2" charset="77"/>
              </a:rPr>
              <a:t>What's stopping you?</a:t>
            </a:r>
          </a:p>
        </p:txBody>
      </p:sp>
      <p:pic>
        <p:nvPicPr>
          <p:cNvPr id="4" name="Picture 3" descr="Understanding the Circles of Influence, Concern, and Control">
            <a:extLst>
              <a:ext uri="{FF2B5EF4-FFF2-40B4-BE49-F238E27FC236}">
                <a16:creationId xmlns:a16="http://schemas.microsoft.com/office/drawing/2014/main" id="{F01DDAC3-2E7D-EBBC-27B5-E643AAA5AC33}"/>
              </a:ext>
            </a:extLst>
          </p:cNvPr>
          <p:cNvPicPr>
            <a:picLocks noChangeAspect="1"/>
          </p:cNvPicPr>
          <p:nvPr/>
        </p:nvPicPr>
        <p:blipFill>
          <a:blip r:embed="rId2"/>
          <a:stretch>
            <a:fillRect/>
          </a:stretch>
        </p:blipFill>
        <p:spPr>
          <a:xfrm>
            <a:off x="6647180" y="1526540"/>
            <a:ext cx="5135880" cy="4231640"/>
          </a:xfrm>
          <a:prstGeom prst="rect">
            <a:avLst/>
          </a:prstGeom>
        </p:spPr>
      </p:pic>
    </p:spTree>
    <p:extLst>
      <p:ext uri="{BB962C8B-B14F-4D97-AF65-F5344CB8AC3E}">
        <p14:creationId xmlns:p14="http://schemas.microsoft.com/office/powerpoint/2010/main" val="28823999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9B2B356-B44A-512F-31F2-6AE8C414D7C7}"/>
              </a:ext>
            </a:extLst>
          </p:cNvPr>
          <p:cNvSpPr txBox="1"/>
          <p:nvPr/>
        </p:nvSpPr>
        <p:spPr>
          <a:xfrm>
            <a:off x="457200" y="1524000"/>
            <a:ext cx="8070112" cy="4924425"/>
          </a:xfrm>
          <a:prstGeom prst="rect">
            <a:avLst/>
          </a:prstGeom>
          <a:noFill/>
        </p:spPr>
        <p:txBody>
          <a:bodyPr wrap="square" lIns="91440" tIns="45720" rIns="91440" bIns="45720" rtlCol="0" anchor="t">
            <a:spAutoFit/>
          </a:bodyPr>
          <a:lstStyle/>
          <a:p>
            <a:pPr marL="285750" indent="-285750" algn="l" rtl="0">
              <a:buFont typeface="Arial" panose="020B0604020202020204" pitchFamily="34" charset="0"/>
              <a:buChar char="•"/>
            </a:pPr>
            <a:r>
              <a:rPr lang="en-US" sz="3200" dirty="0">
                <a:solidFill>
                  <a:srgbClr val="2A206F"/>
                </a:solidFill>
                <a:latin typeface="Poppins"/>
                <a:cs typeface="Poppins"/>
              </a:rPr>
              <a:t>Who do you want to influence and to do what?</a:t>
            </a:r>
          </a:p>
          <a:p>
            <a:pPr marL="285750" indent="-285750" algn="l" rtl="0">
              <a:buFont typeface="Arial" panose="020B0604020202020204" pitchFamily="34" charset="0"/>
              <a:buChar char="•"/>
            </a:pPr>
            <a:endParaRPr lang="en-US" sz="3200" dirty="0">
              <a:solidFill>
                <a:srgbClr val="2A206F"/>
              </a:solidFill>
              <a:latin typeface="Poppins"/>
              <a:cs typeface="Poppins"/>
            </a:endParaRPr>
          </a:p>
          <a:p>
            <a:pPr marL="285750" indent="-285750" algn="l" rtl="0">
              <a:buFont typeface="Arial" panose="020B0604020202020204" pitchFamily="34" charset="0"/>
              <a:buChar char="•"/>
            </a:pPr>
            <a:r>
              <a:rPr lang="en-US" sz="3200" dirty="0">
                <a:solidFill>
                  <a:srgbClr val="2A206F"/>
                </a:solidFill>
                <a:latin typeface="Poppins"/>
                <a:cs typeface="Poppins"/>
              </a:rPr>
              <a:t>What tools and resources do you need?</a:t>
            </a:r>
          </a:p>
          <a:p>
            <a:pPr marL="285750" indent="-285750" algn="l" rtl="0">
              <a:buFont typeface="Arial" panose="020B0604020202020204" pitchFamily="34" charset="0"/>
              <a:buChar char="•"/>
            </a:pPr>
            <a:endParaRPr lang="en-US" sz="3200" dirty="0">
              <a:solidFill>
                <a:srgbClr val="2A206F"/>
              </a:solidFill>
              <a:latin typeface="Poppins"/>
              <a:cs typeface="Poppins"/>
            </a:endParaRPr>
          </a:p>
          <a:p>
            <a:pPr marL="285750" indent="-285750" algn="l" rtl="0">
              <a:buFont typeface="Arial" panose="020B0604020202020204" pitchFamily="34" charset="0"/>
              <a:buChar char="•"/>
            </a:pPr>
            <a:r>
              <a:rPr lang="en-US" sz="3200" dirty="0">
                <a:solidFill>
                  <a:srgbClr val="2A206F"/>
                </a:solidFill>
                <a:latin typeface="Poppins"/>
                <a:cs typeface="Poppins"/>
              </a:rPr>
              <a:t>Who can provide these?</a:t>
            </a:r>
            <a:endParaRPr lang="en-US" sz="3200" dirty="0">
              <a:solidFill>
                <a:srgbClr val="2A206F"/>
              </a:solidFill>
              <a:latin typeface="Poppins" pitchFamily="2" charset="77"/>
              <a:cs typeface="Poppins" pitchFamily="2" charset="77"/>
            </a:endParaRPr>
          </a:p>
          <a:p>
            <a:pPr marL="285750" indent="-285750" algn="l">
              <a:buFont typeface="Arial" panose="020B0604020202020204" pitchFamily="34" charset="0"/>
              <a:buChar char="•"/>
            </a:pPr>
            <a:endParaRPr lang="en-US" dirty="0">
              <a:solidFill>
                <a:srgbClr val="2A206F"/>
              </a:solidFill>
              <a:latin typeface="Poppins" pitchFamily="2" charset="77"/>
              <a:cs typeface="Poppins" pitchFamily="2" charset="77"/>
            </a:endParaRPr>
          </a:p>
          <a:p>
            <a:pPr marL="285750" indent="-285750" algn="l">
              <a:buFont typeface="Arial" panose="020B0604020202020204" pitchFamily="34" charset="0"/>
              <a:buChar char="•"/>
            </a:pPr>
            <a:endParaRPr lang="en-US" dirty="0">
              <a:solidFill>
                <a:srgbClr val="2A206F"/>
              </a:solidFill>
              <a:latin typeface="Poppins"/>
              <a:cs typeface="Poppins"/>
            </a:endParaRPr>
          </a:p>
          <a:p>
            <a:pPr algn="l" rtl="0"/>
            <a:br>
              <a:rPr lang="en-US" dirty="0">
                <a:latin typeface="Poppins"/>
                <a:cs typeface="Poppins"/>
              </a:rPr>
            </a:br>
            <a:endParaRPr lang="en-US" dirty="0">
              <a:solidFill>
                <a:srgbClr val="2A206F"/>
              </a:solidFill>
              <a:latin typeface="Poppins"/>
              <a:cs typeface="Poppins"/>
            </a:endParaRPr>
          </a:p>
          <a:p>
            <a:pPr marL="285750" indent="-285750" algn="l" rtl="0">
              <a:buFont typeface="Arial" panose="020B0604020202020204" pitchFamily="34" charset="0"/>
              <a:buChar char="•"/>
            </a:pPr>
            <a:endParaRPr lang="en-US" dirty="0">
              <a:solidFill>
                <a:srgbClr val="2A206F"/>
              </a:solidFill>
              <a:latin typeface="Poppins" pitchFamily="2" charset="77"/>
              <a:cs typeface="Poppins" pitchFamily="2" charset="77"/>
            </a:endParaRPr>
          </a:p>
        </p:txBody>
      </p:sp>
      <p:sp>
        <p:nvSpPr>
          <p:cNvPr id="3" name="Rectangle 2">
            <a:extLst>
              <a:ext uri="{FF2B5EF4-FFF2-40B4-BE49-F238E27FC236}">
                <a16:creationId xmlns:a16="http://schemas.microsoft.com/office/drawing/2014/main" id="{E3794125-5984-1536-B614-E9826809A549}"/>
              </a:ext>
            </a:extLst>
          </p:cNvPr>
          <p:cNvSpPr/>
          <p:nvPr/>
        </p:nvSpPr>
        <p:spPr>
          <a:xfrm>
            <a:off x="457199" y="523220"/>
            <a:ext cx="7848601" cy="543580"/>
          </a:xfrm>
          <a:prstGeom prst="rect">
            <a:avLst/>
          </a:prstGeom>
          <a:solidFill>
            <a:srgbClr val="35A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8" name="TextBox 7">
            <a:extLst>
              <a:ext uri="{FF2B5EF4-FFF2-40B4-BE49-F238E27FC236}">
                <a16:creationId xmlns:a16="http://schemas.microsoft.com/office/drawing/2014/main" id="{FE0C4B3D-FBF4-B1ED-43F9-6A5824AAB071}"/>
              </a:ext>
            </a:extLst>
          </p:cNvPr>
          <p:cNvSpPr txBox="1"/>
          <p:nvPr/>
        </p:nvSpPr>
        <p:spPr>
          <a:xfrm>
            <a:off x="457200" y="543580"/>
            <a:ext cx="7772400" cy="523220"/>
          </a:xfrm>
          <a:prstGeom prst="rect">
            <a:avLst/>
          </a:prstGeom>
          <a:noFill/>
        </p:spPr>
        <p:txBody>
          <a:bodyPr wrap="square" rtlCol="0">
            <a:spAutoFit/>
          </a:bodyPr>
          <a:lstStyle/>
          <a:p>
            <a:r>
              <a:rPr lang="en-GB" sz="2800" dirty="0">
                <a:solidFill>
                  <a:schemeClr val="bg1"/>
                </a:solidFill>
                <a:effectLst/>
                <a:latin typeface="Poppins Medium" pitchFamily="2" charset="77"/>
                <a:cs typeface="Poppins Medium" pitchFamily="2" charset="77"/>
              </a:rPr>
              <a:t>How do we influence change?</a:t>
            </a:r>
          </a:p>
        </p:txBody>
      </p:sp>
    </p:spTree>
    <p:extLst>
      <p:ext uri="{BB962C8B-B14F-4D97-AF65-F5344CB8AC3E}">
        <p14:creationId xmlns:p14="http://schemas.microsoft.com/office/powerpoint/2010/main" val="147982252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9B2B356-B44A-512F-31F2-6AE8C414D7C7}"/>
              </a:ext>
            </a:extLst>
          </p:cNvPr>
          <p:cNvSpPr txBox="1"/>
          <p:nvPr/>
        </p:nvSpPr>
        <p:spPr>
          <a:xfrm>
            <a:off x="457200" y="1524000"/>
            <a:ext cx="8070112" cy="4924425"/>
          </a:xfrm>
          <a:prstGeom prst="rect">
            <a:avLst/>
          </a:prstGeom>
          <a:noFill/>
        </p:spPr>
        <p:txBody>
          <a:bodyPr wrap="square" lIns="91440" tIns="45720" rIns="91440" bIns="45720" rtlCol="0" anchor="t">
            <a:spAutoFit/>
          </a:bodyPr>
          <a:lstStyle/>
          <a:p>
            <a:pPr marL="285750" indent="-285750" algn="l" rtl="0">
              <a:buFont typeface="Arial" panose="020B0604020202020204" pitchFamily="34" charset="0"/>
              <a:buChar char="•"/>
            </a:pPr>
            <a:r>
              <a:rPr lang="en-US" sz="3200" dirty="0">
                <a:solidFill>
                  <a:srgbClr val="2A206F"/>
                </a:solidFill>
                <a:latin typeface="Poppins"/>
                <a:cs typeface="Poppins"/>
              </a:rPr>
              <a:t>What key issue(s) would you like to focus on?</a:t>
            </a:r>
          </a:p>
          <a:p>
            <a:pPr marL="285750" indent="-285750" algn="l" rtl="0">
              <a:buFont typeface="Arial" panose="020B0604020202020204" pitchFamily="34" charset="0"/>
              <a:buChar char="•"/>
            </a:pPr>
            <a:endParaRPr lang="en-US" sz="3200" dirty="0">
              <a:solidFill>
                <a:srgbClr val="2A206F"/>
              </a:solidFill>
              <a:latin typeface="Poppins"/>
              <a:cs typeface="Poppins"/>
            </a:endParaRPr>
          </a:p>
          <a:p>
            <a:pPr marL="285750" indent="-285750" algn="l" rtl="0">
              <a:buFont typeface="Arial" panose="020B0604020202020204" pitchFamily="34" charset="0"/>
              <a:buChar char="•"/>
            </a:pPr>
            <a:r>
              <a:rPr lang="en-US" sz="3200" dirty="0">
                <a:solidFill>
                  <a:srgbClr val="2A206F"/>
                </a:solidFill>
                <a:latin typeface="Poppins"/>
                <a:cs typeface="Poppins"/>
              </a:rPr>
              <a:t>What tools and resources do you need?</a:t>
            </a:r>
          </a:p>
          <a:p>
            <a:pPr marL="285750" indent="-285750" algn="l" rtl="0">
              <a:buFont typeface="Arial" panose="020B0604020202020204" pitchFamily="34" charset="0"/>
              <a:buChar char="•"/>
            </a:pPr>
            <a:endParaRPr lang="en-US" sz="3200" dirty="0">
              <a:solidFill>
                <a:srgbClr val="2A206F"/>
              </a:solidFill>
              <a:latin typeface="Poppins"/>
              <a:cs typeface="Poppins"/>
            </a:endParaRPr>
          </a:p>
          <a:p>
            <a:pPr marL="285750" indent="-285750" algn="l" rtl="0">
              <a:buFont typeface="Arial" panose="020B0604020202020204" pitchFamily="34" charset="0"/>
              <a:buChar char="•"/>
            </a:pPr>
            <a:r>
              <a:rPr lang="en-US" sz="3200" dirty="0">
                <a:solidFill>
                  <a:srgbClr val="2A206F"/>
                </a:solidFill>
                <a:latin typeface="Poppins"/>
                <a:cs typeface="Poppins"/>
              </a:rPr>
              <a:t>Who can provide these?</a:t>
            </a:r>
            <a:endParaRPr lang="en-US" sz="3200" dirty="0">
              <a:solidFill>
                <a:srgbClr val="2A206F"/>
              </a:solidFill>
              <a:latin typeface="Poppins" pitchFamily="2" charset="77"/>
              <a:cs typeface="Poppins" pitchFamily="2" charset="77"/>
            </a:endParaRPr>
          </a:p>
          <a:p>
            <a:pPr marL="285750" indent="-285750" algn="l">
              <a:buFont typeface="Arial" panose="020B0604020202020204" pitchFamily="34" charset="0"/>
              <a:buChar char="•"/>
            </a:pPr>
            <a:endParaRPr lang="en-US" dirty="0">
              <a:solidFill>
                <a:srgbClr val="2A206F"/>
              </a:solidFill>
              <a:latin typeface="Poppins" pitchFamily="2" charset="77"/>
              <a:cs typeface="Poppins" pitchFamily="2" charset="77"/>
            </a:endParaRPr>
          </a:p>
          <a:p>
            <a:pPr marL="285750" indent="-285750" algn="l">
              <a:buFont typeface="Arial" panose="020B0604020202020204" pitchFamily="34" charset="0"/>
              <a:buChar char="•"/>
            </a:pPr>
            <a:endParaRPr lang="en-US" dirty="0">
              <a:solidFill>
                <a:srgbClr val="2A206F"/>
              </a:solidFill>
              <a:latin typeface="Poppins"/>
              <a:cs typeface="Poppins"/>
            </a:endParaRPr>
          </a:p>
          <a:p>
            <a:pPr algn="l" rtl="0"/>
            <a:br>
              <a:rPr lang="en-US" dirty="0">
                <a:latin typeface="Poppins"/>
                <a:cs typeface="Poppins"/>
              </a:rPr>
            </a:br>
            <a:endParaRPr lang="en-US" dirty="0">
              <a:solidFill>
                <a:srgbClr val="2A206F"/>
              </a:solidFill>
              <a:latin typeface="Poppins"/>
              <a:cs typeface="Poppins"/>
            </a:endParaRPr>
          </a:p>
          <a:p>
            <a:pPr marL="285750" indent="-285750" algn="l" rtl="0">
              <a:buFont typeface="Arial" panose="020B0604020202020204" pitchFamily="34" charset="0"/>
              <a:buChar char="•"/>
            </a:pPr>
            <a:endParaRPr lang="en-US" dirty="0">
              <a:solidFill>
                <a:srgbClr val="2A206F"/>
              </a:solidFill>
              <a:latin typeface="Poppins" pitchFamily="2" charset="77"/>
              <a:cs typeface="Poppins" pitchFamily="2" charset="77"/>
            </a:endParaRPr>
          </a:p>
        </p:txBody>
      </p:sp>
      <p:sp>
        <p:nvSpPr>
          <p:cNvPr id="3" name="Rectangle 2">
            <a:extLst>
              <a:ext uri="{FF2B5EF4-FFF2-40B4-BE49-F238E27FC236}">
                <a16:creationId xmlns:a16="http://schemas.microsoft.com/office/drawing/2014/main" id="{E3794125-5984-1536-B614-E9826809A549}"/>
              </a:ext>
            </a:extLst>
          </p:cNvPr>
          <p:cNvSpPr/>
          <p:nvPr/>
        </p:nvSpPr>
        <p:spPr>
          <a:xfrm>
            <a:off x="457199" y="523220"/>
            <a:ext cx="7848601" cy="543580"/>
          </a:xfrm>
          <a:prstGeom prst="rect">
            <a:avLst/>
          </a:prstGeom>
          <a:solidFill>
            <a:srgbClr val="35A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8" name="TextBox 7">
            <a:extLst>
              <a:ext uri="{FF2B5EF4-FFF2-40B4-BE49-F238E27FC236}">
                <a16:creationId xmlns:a16="http://schemas.microsoft.com/office/drawing/2014/main" id="{FE0C4B3D-FBF4-B1ED-43F9-6A5824AAB071}"/>
              </a:ext>
            </a:extLst>
          </p:cNvPr>
          <p:cNvSpPr txBox="1"/>
          <p:nvPr/>
        </p:nvSpPr>
        <p:spPr>
          <a:xfrm>
            <a:off x="457200" y="543580"/>
            <a:ext cx="7772400" cy="523220"/>
          </a:xfrm>
          <a:prstGeom prst="rect">
            <a:avLst/>
          </a:prstGeom>
          <a:noFill/>
        </p:spPr>
        <p:txBody>
          <a:bodyPr wrap="square" rtlCol="0">
            <a:spAutoFit/>
          </a:bodyPr>
          <a:lstStyle/>
          <a:p>
            <a:r>
              <a:rPr lang="en-GB" sz="2800" dirty="0">
                <a:solidFill>
                  <a:schemeClr val="bg1"/>
                </a:solidFill>
                <a:effectLst/>
                <a:latin typeface="Poppins Medium" pitchFamily="2" charset="77"/>
                <a:cs typeface="Poppins Medium" pitchFamily="2" charset="77"/>
              </a:rPr>
              <a:t>What can you control?</a:t>
            </a:r>
          </a:p>
        </p:txBody>
      </p:sp>
    </p:spTree>
    <p:extLst>
      <p:ext uri="{BB962C8B-B14F-4D97-AF65-F5344CB8AC3E}">
        <p14:creationId xmlns:p14="http://schemas.microsoft.com/office/powerpoint/2010/main" val="211150802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9B2B356-B44A-512F-31F2-6AE8C414D7C7}"/>
              </a:ext>
            </a:extLst>
          </p:cNvPr>
          <p:cNvSpPr txBox="1"/>
          <p:nvPr/>
        </p:nvSpPr>
        <p:spPr>
          <a:xfrm>
            <a:off x="457200" y="1524000"/>
            <a:ext cx="8070112" cy="5909310"/>
          </a:xfrm>
          <a:prstGeom prst="rect">
            <a:avLst/>
          </a:prstGeom>
          <a:noFill/>
        </p:spPr>
        <p:txBody>
          <a:bodyPr wrap="square" lIns="91440" tIns="45720" rIns="91440" bIns="45720" rtlCol="0" anchor="t">
            <a:spAutoFit/>
          </a:bodyPr>
          <a:lstStyle/>
          <a:p>
            <a:pPr marL="285750" indent="-285750" algn="l" rtl="0">
              <a:buFont typeface="Arial" panose="020B0604020202020204" pitchFamily="34" charset="0"/>
              <a:buChar char="•"/>
            </a:pPr>
            <a:r>
              <a:rPr lang="en-US" sz="3200" dirty="0">
                <a:solidFill>
                  <a:srgbClr val="2A206F"/>
                </a:solidFill>
                <a:latin typeface="Poppins"/>
                <a:cs typeface="Poppins"/>
              </a:rPr>
              <a:t>Your own personal and </a:t>
            </a:r>
            <a:r>
              <a:rPr lang="en-US" sz="3200" dirty="0" err="1">
                <a:solidFill>
                  <a:srgbClr val="2A206F"/>
                </a:solidFill>
                <a:latin typeface="Poppins"/>
                <a:cs typeface="Poppins"/>
              </a:rPr>
              <a:t>organisational</a:t>
            </a:r>
            <a:r>
              <a:rPr lang="en-US" sz="3200" dirty="0">
                <a:solidFill>
                  <a:srgbClr val="2A206F"/>
                </a:solidFill>
                <a:latin typeface="Poppins"/>
                <a:cs typeface="Poppins"/>
              </a:rPr>
              <a:t> action plans</a:t>
            </a:r>
          </a:p>
          <a:p>
            <a:pPr marL="285750" indent="-285750" algn="l" rtl="0">
              <a:buFont typeface="Arial" panose="020B0604020202020204" pitchFamily="34" charset="0"/>
              <a:buChar char="•"/>
            </a:pPr>
            <a:endParaRPr lang="en-US" sz="3200" dirty="0">
              <a:solidFill>
                <a:srgbClr val="2A206F"/>
              </a:solidFill>
              <a:latin typeface="Poppins"/>
              <a:cs typeface="Poppins"/>
            </a:endParaRPr>
          </a:p>
          <a:p>
            <a:pPr marL="285750" indent="-285750" algn="l" rtl="0">
              <a:buFont typeface="Arial" panose="020B0604020202020204" pitchFamily="34" charset="0"/>
              <a:buChar char="•"/>
            </a:pPr>
            <a:r>
              <a:rPr lang="en-US" sz="3200" dirty="0">
                <a:solidFill>
                  <a:srgbClr val="2A206F"/>
                </a:solidFill>
                <a:latin typeface="Poppins"/>
                <a:cs typeface="Poppins"/>
              </a:rPr>
              <a:t>'Quick wins' – immediate sector wide actions</a:t>
            </a:r>
          </a:p>
          <a:p>
            <a:pPr marL="285750" indent="-285750" algn="l" rtl="0">
              <a:buFont typeface="Arial" panose="020B0604020202020204" pitchFamily="34" charset="0"/>
              <a:buChar char="•"/>
            </a:pPr>
            <a:endParaRPr lang="en-US" sz="3200" dirty="0">
              <a:solidFill>
                <a:srgbClr val="2A206F"/>
              </a:solidFill>
              <a:latin typeface="Poppins"/>
              <a:cs typeface="Poppins"/>
            </a:endParaRPr>
          </a:p>
          <a:p>
            <a:pPr marL="285750" indent="-285750" algn="l" rtl="0">
              <a:buFont typeface="Arial" panose="020B0604020202020204" pitchFamily="34" charset="0"/>
              <a:buChar char="•"/>
            </a:pPr>
            <a:r>
              <a:rPr lang="en-US" sz="3200" dirty="0">
                <a:solidFill>
                  <a:srgbClr val="2A206F"/>
                </a:solidFill>
                <a:latin typeface="Poppins"/>
                <a:cs typeface="Poppins"/>
              </a:rPr>
              <a:t>Migration Yorkshire VCS Strategy</a:t>
            </a:r>
          </a:p>
          <a:p>
            <a:pPr marL="285750" indent="-285750" algn="l" rtl="0">
              <a:buFont typeface="Arial" panose="020B0604020202020204" pitchFamily="34" charset="0"/>
              <a:buChar char="•"/>
            </a:pPr>
            <a:endParaRPr lang="en-US" sz="3200" dirty="0">
              <a:solidFill>
                <a:srgbClr val="2A206F"/>
              </a:solidFill>
              <a:latin typeface="Poppins"/>
              <a:cs typeface="Poppins"/>
            </a:endParaRPr>
          </a:p>
          <a:p>
            <a:pPr marL="285750" indent="-285750" algn="l" rtl="0">
              <a:buFont typeface="Arial" panose="020B0604020202020204" pitchFamily="34" charset="0"/>
              <a:buChar char="•"/>
            </a:pPr>
            <a:r>
              <a:rPr lang="en-US" sz="3200" dirty="0">
                <a:solidFill>
                  <a:srgbClr val="2A206F"/>
                </a:solidFill>
                <a:latin typeface="Poppins" pitchFamily="2" charset="77"/>
                <a:cs typeface="Poppins" pitchFamily="2" charset="77"/>
              </a:rPr>
              <a:t>Anything else?</a:t>
            </a:r>
          </a:p>
          <a:p>
            <a:pPr marL="285750" indent="-285750" algn="l">
              <a:buFont typeface="Arial" panose="020B0604020202020204" pitchFamily="34" charset="0"/>
              <a:buChar char="•"/>
            </a:pPr>
            <a:endParaRPr lang="en-US" dirty="0">
              <a:solidFill>
                <a:srgbClr val="2A206F"/>
              </a:solidFill>
              <a:latin typeface="Poppins" pitchFamily="2" charset="77"/>
              <a:cs typeface="Poppins" pitchFamily="2" charset="77"/>
            </a:endParaRPr>
          </a:p>
          <a:p>
            <a:pPr marL="285750" indent="-285750" algn="l">
              <a:buFont typeface="Arial" panose="020B0604020202020204" pitchFamily="34" charset="0"/>
              <a:buChar char="•"/>
            </a:pPr>
            <a:endParaRPr lang="en-US" dirty="0">
              <a:solidFill>
                <a:srgbClr val="2A206F"/>
              </a:solidFill>
              <a:latin typeface="Poppins"/>
              <a:cs typeface="Poppins"/>
            </a:endParaRPr>
          </a:p>
          <a:p>
            <a:pPr algn="l" rtl="0"/>
            <a:br>
              <a:rPr lang="en-US" dirty="0">
                <a:latin typeface="Poppins"/>
                <a:cs typeface="Poppins"/>
              </a:rPr>
            </a:br>
            <a:endParaRPr lang="en-US" dirty="0">
              <a:solidFill>
                <a:srgbClr val="2A206F"/>
              </a:solidFill>
              <a:latin typeface="Poppins"/>
              <a:cs typeface="Poppins"/>
            </a:endParaRPr>
          </a:p>
          <a:p>
            <a:pPr marL="285750" indent="-285750" algn="l" rtl="0">
              <a:buFont typeface="Arial" panose="020B0604020202020204" pitchFamily="34" charset="0"/>
              <a:buChar char="•"/>
            </a:pPr>
            <a:endParaRPr lang="en-US" dirty="0">
              <a:solidFill>
                <a:srgbClr val="2A206F"/>
              </a:solidFill>
              <a:latin typeface="Poppins" pitchFamily="2" charset="77"/>
              <a:cs typeface="Poppins" pitchFamily="2" charset="77"/>
            </a:endParaRPr>
          </a:p>
        </p:txBody>
      </p:sp>
      <p:sp>
        <p:nvSpPr>
          <p:cNvPr id="3" name="Rectangle 2">
            <a:extLst>
              <a:ext uri="{FF2B5EF4-FFF2-40B4-BE49-F238E27FC236}">
                <a16:creationId xmlns:a16="http://schemas.microsoft.com/office/drawing/2014/main" id="{E3794125-5984-1536-B614-E9826809A549}"/>
              </a:ext>
            </a:extLst>
          </p:cNvPr>
          <p:cNvSpPr/>
          <p:nvPr/>
        </p:nvSpPr>
        <p:spPr>
          <a:xfrm>
            <a:off x="457199" y="523220"/>
            <a:ext cx="7848601" cy="543580"/>
          </a:xfrm>
          <a:prstGeom prst="rect">
            <a:avLst/>
          </a:prstGeom>
          <a:solidFill>
            <a:srgbClr val="35A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8" name="TextBox 7">
            <a:extLst>
              <a:ext uri="{FF2B5EF4-FFF2-40B4-BE49-F238E27FC236}">
                <a16:creationId xmlns:a16="http://schemas.microsoft.com/office/drawing/2014/main" id="{FE0C4B3D-FBF4-B1ED-43F9-6A5824AAB071}"/>
              </a:ext>
            </a:extLst>
          </p:cNvPr>
          <p:cNvSpPr txBox="1"/>
          <p:nvPr/>
        </p:nvSpPr>
        <p:spPr>
          <a:xfrm>
            <a:off x="457200" y="543580"/>
            <a:ext cx="7772400" cy="523220"/>
          </a:xfrm>
          <a:prstGeom prst="rect">
            <a:avLst/>
          </a:prstGeom>
          <a:noFill/>
        </p:spPr>
        <p:txBody>
          <a:bodyPr wrap="square" rtlCol="0">
            <a:spAutoFit/>
          </a:bodyPr>
          <a:lstStyle/>
          <a:p>
            <a:r>
              <a:rPr lang="en-GB" sz="2800" dirty="0">
                <a:solidFill>
                  <a:schemeClr val="bg1"/>
                </a:solidFill>
                <a:effectLst/>
                <a:latin typeface="Poppins Medium" pitchFamily="2" charset="77"/>
                <a:cs typeface="Poppins Medium" pitchFamily="2" charset="77"/>
              </a:rPr>
              <a:t>What happens next?</a:t>
            </a:r>
          </a:p>
        </p:txBody>
      </p:sp>
    </p:spTree>
    <p:extLst>
      <p:ext uri="{BB962C8B-B14F-4D97-AF65-F5344CB8AC3E}">
        <p14:creationId xmlns:p14="http://schemas.microsoft.com/office/powerpoint/2010/main" val="14778835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bg object 16">
            <a:extLst>
              <a:ext uri="{FF2B5EF4-FFF2-40B4-BE49-F238E27FC236}">
                <a16:creationId xmlns:a16="http://schemas.microsoft.com/office/drawing/2014/main" id="{B8A42815-2363-2BD2-849B-4641C6C8157E}"/>
              </a:ext>
            </a:extLst>
          </p:cNvPr>
          <p:cNvSpPr/>
          <p:nvPr/>
        </p:nvSpPr>
        <p:spPr>
          <a:xfrm>
            <a:off x="0" y="3313"/>
            <a:ext cx="12193270" cy="6858000"/>
          </a:xfrm>
          <a:custGeom>
            <a:avLst/>
            <a:gdLst/>
            <a:ahLst/>
            <a:cxnLst/>
            <a:rect l="l" t="t" r="r" b="b"/>
            <a:pathLst>
              <a:path w="12193270" h="6858000">
                <a:moveTo>
                  <a:pt x="12193206" y="0"/>
                </a:moveTo>
                <a:lnTo>
                  <a:pt x="0" y="0"/>
                </a:lnTo>
                <a:lnTo>
                  <a:pt x="0" y="6858000"/>
                </a:lnTo>
                <a:lnTo>
                  <a:pt x="12193206" y="6858000"/>
                </a:lnTo>
                <a:lnTo>
                  <a:pt x="12193206" y="0"/>
                </a:lnTo>
                <a:close/>
              </a:path>
            </a:pathLst>
          </a:custGeom>
          <a:solidFill>
            <a:srgbClr val="FEF2D5"/>
          </a:solidFill>
        </p:spPr>
        <p:txBody>
          <a:bodyPr wrap="square" lIns="0" tIns="0" rIns="0" bIns="0" rtlCol="0"/>
          <a:lstStyle/>
          <a:p>
            <a:pPr algn="l" rtl="0"/>
            <a:endParaRPr/>
          </a:p>
        </p:txBody>
      </p:sp>
      <p:pic>
        <p:nvPicPr>
          <p:cNvPr id="12" name="Picture 11" descr="Shape, circle&#10;&#10;Description automatically generated">
            <a:extLst>
              <a:ext uri="{FF2B5EF4-FFF2-40B4-BE49-F238E27FC236}">
                <a16:creationId xmlns:a16="http://schemas.microsoft.com/office/drawing/2014/main" id="{5256A3BF-3041-E69F-557B-6E4EC071E4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6626"/>
            <a:ext cx="12191999" cy="6861313"/>
          </a:xfrm>
          <a:prstGeom prst="rect">
            <a:avLst/>
          </a:prstGeom>
        </p:spPr>
      </p:pic>
      <p:pic>
        <p:nvPicPr>
          <p:cNvPr id="7" name="Picture 6" descr="A picture containing logo&#10;&#10;Description automatically generated">
            <a:extLst>
              <a:ext uri="{FF2B5EF4-FFF2-40B4-BE49-F238E27FC236}">
                <a16:creationId xmlns:a16="http://schemas.microsoft.com/office/drawing/2014/main" id="{6A533980-F2B7-3EEF-7609-D5EFD685CB5C}"/>
              </a:ext>
            </a:extLst>
          </p:cNvPr>
          <p:cNvPicPr>
            <a:picLocks noChangeAspect="1"/>
          </p:cNvPicPr>
          <p:nvPr/>
        </p:nvPicPr>
        <p:blipFill rotWithShape="1">
          <a:blip r:embed="rId3">
            <a:extLst>
              <a:ext uri="{28A0092B-C50C-407E-A947-70E740481C1C}">
                <a14:useLocalDpi xmlns:a14="http://schemas.microsoft.com/office/drawing/2010/main" val="0"/>
              </a:ext>
            </a:extLst>
          </a:blip>
          <a:srcRect l="3846" t="2655" r="4557" b="17699"/>
          <a:stretch/>
        </p:blipFill>
        <p:spPr>
          <a:xfrm>
            <a:off x="9296400" y="5638800"/>
            <a:ext cx="2478966" cy="780688"/>
          </a:xfrm>
          <a:prstGeom prst="rect">
            <a:avLst/>
          </a:prstGeom>
        </p:spPr>
      </p:pic>
      <p:sp>
        <p:nvSpPr>
          <p:cNvPr id="2" name="TextBox 1">
            <a:extLst>
              <a:ext uri="{FF2B5EF4-FFF2-40B4-BE49-F238E27FC236}">
                <a16:creationId xmlns:a16="http://schemas.microsoft.com/office/drawing/2014/main" id="{C5B474ED-4771-D52C-6D18-307306A34B1A}"/>
              </a:ext>
            </a:extLst>
          </p:cNvPr>
          <p:cNvSpPr txBox="1"/>
          <p:nvPr/>
        </p:nvSpPr>
        <p:spPr>
          <a:xfrm>
            <a:off x="7088" y="2171345"/>
            <a:ext cx="9753600" cy="2308324"/>
          </a:xfrm>
          <a:prstGeom prst="rect">
            <a:avLst/>
          </a:prstGeom>
          <a:noFill/>
        </p:spPr>
        <p:txBody>
          <a:bodyPr wrap="square" rtlCol="0">
            <a:spAutoFit/>
          </a:bodyPr>
          <a:lstStyle/>
          <a:p>
            <a:pPr algn="ctr"/>
            <a:r>
              <a:rPr lang="en-GB" sz="4800">
                <a:solidFill>
                  <a:srgbClr val="2A206F"/>
                </a:solidFill>
                <a:latin typeface="Poppins"/>
                <a:cs typeface="Poppins"/>
              </a:rPr>
              <a:t>Community cohesion and </a:t>
            </a:r>
          </a:p>
          <a:p>
            <a:pPr algn="ctr"/>
            <a:r>
              <a:rPr lang="en-GB" sz="4800">
                <a:solidFill>
                  <a:srgbClr val="2A206F"/>
                </a:solidFill>
                <a:latin typeface="Poppins"/>
                <a:cs typeface="Poppins"/>
              </a:rPr>
              <a:t>anti social behaviour:</a:t>
            </a:r>
          </a:p>
          <a:p>
            <a:pPr algn="ctr"/>
            <a:r>
              <a:rPr lang="en-GB" sz="4800">
                <a:solidFill>
                  <a:srgbClr val="2A206F"/>
                </a:solidFill>
                <a:latin typeface="Poppins"/>
                <a:cs typeface="Poppins"/>
              </a:rPr>
              <a:t> a research perspective </a:t>
            </a:r>
          </a:p>
        </p:txBody>
      </p:sp>
    </p:spTree>
    <p:extLst>
      <p:ext uri="{BB962C8B-B14F-4D97-AF65-F5344CB8AC3E}">
        <p14:creationId xmlns:p14="http://schemas.microsoft.com/office/powerpoint/2010/main" val="26860326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BFE3D66-0DD0-804E-8D53-B64DCB833B5C}"/>
              </a:ext>
            </a:extLst>
          </p:cNvPr>
          <p:cNvSpPr>
            <a:spLocks noGrp="1"/>
          </p:cNvSpPr>
          <p:nvPr>
            <p:ph type="ctrTitle"/>
          </p:nvPr>
        </p:nvSpPr>
        <p:spPr/>
        <p:txBody>
          <a:bodyPr>
            <a:noAutofit/>
          </a:bodyPr>
          <a:lstStyle/>
          <a:p>
            <a:r>
              <a:rPr lang="en-US" sz="3600" dirty="0"/>
              <a:t>Research into migrant experiences of antisocial behaviour victimization – early findings</a:t>
            </a:r>
          </a:p>
        </p:txBody>
      </p:sp>
      <p:sp>
        <p:nvSpPr>
          <p:cNvPr id="5" name="Subtitle 4">
            <a:extLst>
              <a:ext uri="{FF2B5EF4-FFF2-40B4-BE49-F238E27FC236}">
                <a16:creationId xmlns:a16="http://schemas.microsoft.com/office/drawing/2014/main" id="{70B9881C-4CF4-974A-93B9-D9A0EBEC648F}"/>
              </a:ext>
            </a:extLst>
          </p:cNvPr>
          <p:cNvSpPr>
            <a:spLocks noGrp="1"/>
          </p:cNvSpPr>
          <p:nvPr>
            <p:ph type="subTitle" idx="1"/>
          </p:nvPr>
        </p:nvSpPr>
        <p:spPr>
          <a:xfrm>
            <a:off x="504015" y="5521372"/>
            <a:ext cx="10267976" cy="804272"/>
          </a:xfrm>
        </p:spPr>
        <p:txBody>
          <a:bodyPr>
            <a:normAutofit fontScale="62500" lnSpcReduction="20000"/>
          </a:bodyPr>
          <a:lstStyle/>
          <a:p>
            <a:r>
              <a:rPr lang="en-US" dirty="0"/>
              <a:t>Dr. Kirsty Cameron – Lead Investigator, Leeds Beckett University</a:t>
            </a:r>
          </a:p>
          <a:p>
            <a:r>
              <a:rPr lang="en-US" dirty="0"/>
              <a:t>Jack </a:t>
            </a:r>
            <a:r>
              <a:rPr lang="en-US" dirty="0" err="1"/>
              <a:t>Liuta</a:t>
            </a:r>
            <a:r>
              <a:rPr lang="en-US" dirty="0"/>
              <a:t> – Community Researcher, Migration Yorkshire</a:t>
            </a:r>
          </a:p>
          <a:p>
            <a:r>
              <a:rPr lang="en-US" dirty="0"/>
              <a:t>Dr. John </a:t>
            </a:r>
            <a:r>
              <a:rPr lang="en-US" dirty="0" err="1"/>
              <a:t>Willott</a:t>
            </a:r>
            <a:r>
              <a:rPr lang="en-US" dirty="0"/>
              <a:t> – Co-Investigator, Leeds Beckett University</a:t>
            </a:r>
          </a:p>
          <a:p>
            <a:endParaRPr lang="en-US" dirty="0"/>
          </a:p>
          <a:p>
            <a:endParaRPr lang="en-US" dirty="0"/>
          </a:p>
        </p:txBody>
      </p:sp>
      <p:pic>
        <p:nvPicPr>
          <p:cNvPr id="2" name="Picture 2" descr="Renaissance One presents &quot;Seni Seneviratne: Unknown Soldier&quot; / The DOMA  Annual Lecture: &quot;Could there be another David Oluwale?&quot; | Leeds Beckett  University">
            <a:extLst>
              <a:ext uri="{FF2B5EF4-FFF2-40B4-BE49-F238E27FC236}">
                <a16:creationId xmlns:a16="http://schemas.microsoft.com/office/drawing/2014/main" id="{67E48B4C-FC41-FE4E-E730-712CA9CC4B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0054968" y="4709518"/>
            <a:ext cx="3562905" cy="71115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85C2FBA5-F9D3-F8E8-200F-264A2EC669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9666" y="1244276"/>
            <a:ext cx="2979762" cy="108288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00244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9EC85-ACD6-983C-5B31-85816274DF20}"/>
              </a:ext>
            </a:extLst>
          </p:cNvPr>
          <p:cNvSpPr>
            <a:spLocks noGrp="1"/>
          </p:cNvSpPr>
          <p:nvPr>
            <p:ph type="ctrTitle"/>
          </p:nvPr>
        </p:nvSpPr>
        <p:spPr/>
        <p:txBody>
          <a:bodyPr/>
          <a:lstStyle/>
          <a:p>
            <a:r>
              <a:rPr lang="en-GB" dirty="0"/>
              <a:t>Defining antisocial behaviour</a:t>
            </a:r>
          </a:p>
        </p:txBody>
      </p:sp>
      <p:sp>
        <p:nvSpPr>
          <p:cNvPr id="3" name="Text Placeholder 2">
            <a:extLst>
              <a:ext uri="{FF2B5EF4-FFF2-40B4-BE49-F238E27FC236}">
                <a16:creationId xmlns:a16="http://schemas.microsoft.com/office/drawing/2014/main" id="{14FB27E9-7169-3CD4-1620-300F672C6A11}"/>
              </a:ext>
            </a:extLst>
          </p:cNvPr>
          <p:cNvSpPr>
            <a:spLocks noGrp="1"/>
          </p:cNvSpPr>
          <p:nvPr>
            <p:ph type="body" sz="quarter" idx="10"/>
          </p:nvPr>
        </p:nvSpPr>
        <p:spPr/>
        <p:txBody>
          <a:bodyPr/>
          <a:lstStyle/>
          <a:p>
            <a:r>
              <a:rPr lang="en-GB" dirty="0"/>
              <a:t>There is no clear, set definition of antisocial behaviour (or ASB)</a:t>
            </a:r>
          </a:p>
          <a:p>
            <a:endParaRPr lang="en-GB" dirty="0"/>
          </a:p>
          <a:p>
            <a:r>
              <a:rPr lang="en-GB" dirty="0"/>
              <a:t>Instead, ASB represents a continuum of behaviours, ranging from minor nuisances to more severe crimes (Carr and Cowan, 2006).</a:t>
            </a:r>
          </a:p>
          <a:p>
            <a:endParaRPr lang="en-GB" dirty="0"/>
          </a:p>
        </p:txBody>
      </p:sp>
      <p:pic>
        <p:nvPicPr>
          <p:cNvPr id="4" name="Picture 2">
            <a:extLst>
              <a:ext uri="{FF2B5EF4-FFF2-40B4-BE49-F238E27FC236}">
                <a16:creationId xmlns:a16="http://schemas.microsoft.com/office/drawing/2014/main" id="{1C46B7E6-9EB7-CF63-3CFE-0F899E65E1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2479" y="3832442"/>
            <a:ext cx="8285920" cy="2817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64347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17C2C-C2BD-125C-33E2-A6476ECD0660}"/>
              </a:ext>
            </a:extLst>
          </p:cNvPr>
          <p:cNvSpPr>
            <a:spLocks noGrp="1"/>
          </p:cNvSpPr>
          <p:nvPr>
            <p:ph type="ctrTitle"/>
          </p:nvPr>
        </p:nvSpPr>
        <p:spPr/>
        <p:txBody>
          <a:bodyPr/>
          <a:lstStyle/>
          <a:p>
            <a:r>
              <a:rPr lang="en-GB" dirty="0"/>
              <a:t>Defining antisocial behaviour</a:t>
            </a:r>
          </a:p>
        </p:txBody>
      </p:sp>
      <p:sp>
        <p:nvSpPr>
          <p:cNvPr id="3" name="Text Placeholder 2">
            <a:extLst>
              <a:ext uri="{FF2B5EF4-FFF2-40B4-BE49-F238E27FC236}">
                <a16:creationId xmlns:a16="http://schemas.microsoft.com/office/drawing/2014/main" id="{1E2A469F-28A4-FE83-FEEF-3BF28B4C99F9}"/>
              </a:ext>
            </a:extLst>
          </p:cNvPr>
          <p:cNvSpPr>
            <a:spLocks noGrp="1"/>
          </p:cNvSpPr>
          <p:nvPr>
            <p:ph type="body" sz="quarter" idx="10"/>
          </p:nvPr>
        </p:nvSpPr>
        <p:spPr>
          <a:xfrm>
            <a:off x="490185" y="2166295"/>
            <a:ext cx="10259082" cy="3519286"/>
          </a:xfrm>
        </p:spPr>
        <p:txBody>
          <a:bodyPr>
            <a:normAutofit lnSpcReduction="10000"/>
          </a:bodyPr>
          <a:lstStyle/>
          <a:p>
            <a:r>
              <a:rPr lang="en-GB" dirty="0"/>
              <a:t>Antisocial behaviour (or ASB) is defined in policy as: </a:t>
            </a:r>
          </a:p>
          <a:p>
            <a:endParaRPr lang="en-GB" dirty="0"/>
          </a:p>
          <a:p>
            <a:r>
              <a:rPr lang="en-GB" dirty="0"/>
              <a:t>	‘(a) conduct that has caused, or is likely to cause, harassment, alarm or distress to 	any person,</a:t>
            </a:r>
          </a:p>
          <a:p>
            <a:endParaRPr lang="en-GB" dirty="0"/>
          </a:p>
          <a:p>
            <a:r>
              <a:rPr lang="en-GB" dirty="0"/>
              <a:t>	(b) conduct capable of causing nuisance or annoyance to a person in relation to 	that person’s occupation of residential premises, or</a:t>
            </a:r>
          </a:p>
          <a:p>
            <a:endParaRPr lang="en-GB" dirty="0"/>
          </a:p>
          <a:p>
            <a:r>
              <a:rPr lang="en-GB" dirty="0"/>
              <a:t>	(c) conduct capable of causing housing-related nuisance or annoyance to any 	person.’ (Anti-Social Behaviour, Crime and Policing Act, 2014, pg. 2).</a:t>
            </a:r>
          </a:p>
          <a:p>
            <a:endParaRPr lang="en-GB" dirty="0"/>
          </a:p>
        </p:txBody>
      </p:sp>
    </p:spTree>
    <p:extLst>
      <p:ext uri="{BB962C8B-B14F-4D97-AF65-F5344CB8AC3E}">
        <p14:creationId xmlns:p14="http://schemas.microsoft.com/office/powerpoint/2010/main" val="33165566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611F6E8A-23ED-A377-57CF-55141B36E390}"/>
              </a:ext>
            </a:extLst>
          </p:cNvPr>
          <p:cNvSpPr>
            <a:spLocks noGrp="1"/>
          </p:cNvSpPr>
          <p:nvPr>
            <p:ph type="ctrTitle"/>
          </p:nvPr>
        </p:nvSpPr>
        <p:spPr>
          <a:xfrm>
            <a:off x="586478" y="1683756"/>
            <a:ext cx="3115265" cy="2396359"/>
          </a:xfrm>
        </p:spPr>
        <p:txBody>
          <a:bodyPr vert="horz" lIns="91440" tIns="45720" rIns="91440" bIns="45720" rtlCol="0" anchor="b">
            <a:normAutofit/>
          </a:bodyPr>
          <a:lstStyle/>
          <a:p>
            <a:pPr algn="r"/>
            <a:r>
              <a:rPr lang="en-US" sz="4000" kern="1200">
                <a:solidFill>
                  <a:srgbClr val="FFFFFF"/>
                </a:solidFill>
                <a:latin typeface="+mj-lt"/>
                <a:ea typeface="+mj-ea"/>
                <a:cs typeface="+mj-cs"/>
              </a:rPr>
              <a:t>Migrant experiences of antisocial behaviour</a:t>
            </a:r>
          </a:p>
        </p:txBody>
      </p:sp>
      <p:graphicFrame>
        <p:nvGraphicFramePr>
          <p:cNvPr id="5" name="Text Placeholder 2">
            <a:extLst>
              <a:ext uri="{FF2B5EF4-FFF2-40B4-BE49-F238E27FC236}">
                <a16:creationId xmlns:a16="http://schemas.microsoft.com/office/drawing/2014/main" id="{A7C3E455-8799-A4F6-7DA5-F9AD5F7E4797}"/>
              </a:ext>
            </a:extLst>
          </p:cNvPr>
          <p:cNvGraphicFramePr/>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264461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bg object 16">
            <a:extLst>
              <a:ext uri="{FF2B5EF4-FFF2-40B4-BE49-F238E27FC236}">
                <a16:creationId xmlns:a16="http://schemas.microsoft.com/office/drawing/2014/main" id="{B8A42815-2363-2BD2-849B-4641C6C8157E}"/>
              </a:ext>
            </a:extLst>
          </p:cNvPr>
          <p:cNvSpPr/>
          <p:nvPr/>
        </p:nvSpPr>
        <p:spPr>
          <a:xfrm>
            <a:off x="0" y="3313"/>
            <a:ext cx="12193270" cy="6858000"/>
          </a:xfrm>
          <a:custGeom>
            <a:avLst/>
            <a:gdLst/>
            <a:ahLst/>
            <a:cxnLst/>
            <a:rect l="l" t="t" r="r" b="b"/>
            <a:pathLst>
              <a:path w="12193270" h="6858000">
                <a:moveTo>
                  <a:pt x="12193206" y="0"/>
                </a:moveTo>
                <a:lnTo>
                  <a:pt x="0" y="0"/>
                </a:lnTo>
                <a:lnTo>
                  <a:pt x="0" y="6858000"/>
                </a:lnTo>
                <a:lnTo>
                  <a:pt x="12193206" y="6858000"/>
                </a:lnTo>
                <a:lnTo>
                  <a:pt x="12193206" y="0"/>
                </a:lnTo>
                <a:close/>
              </a:path>
            </a:pathLst>
          </a:custGeom>
          <a:solidFill>
            <a:srgbClr val="FEF2D5"/>
          </a:solidFill>
        </p:spPr>
        <p:txBody>
          <a:bodyPr wrap="square" lIns="0" tIns="0" rIns="0" bIns="0" rtlCol="0"/>
          <a:lstStyle/>
          <a:p>
            <a:pPr algn="l" rtl="0"/>
            <a:endParaRPr/>
          </a:p>
        </p:txBody>
      </p:sp>
      <p:pic>
        <p:nvPicPr>
          <p:cNvPr id="12" name="Picture 11" descr="Shape, circle&#10;&#10;Description automatically generated">
            <a:extLst>
              <a:ext uri="{FF2B5EF4-FFF2-40B4-BE49-F238E27FC236}">
                <a16:creationId xmlns:a16="http://schemas.microsoft.com/office/drawing/2014/main" id="{5256A3BF-3041-E69F-557B-6E4EC071E4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6626"/>
            <a:ext cx="12191999" cy="6861313"/>
          </a:xfrm>
          <a:prstGeom prst="rect">
            <a:avLst/>
          </a:prstGeom>
        </p:spPr>
      </p:pic>
      <p:pic>
        <p:nvPicPr>
          <p:cNvPr id="7" name="Picture 6" descr="A picture containing logo&#10;&#10;Description automatically generated">
            <a:extLst>
              <a:ext uri="{FF2B5EF4-FFF2-40B4-BE49-F238E27FC236}">
                <a16:creationId xmlns:a16="http://schemas.microsoft.com/office/drawing/2014/main" id="{6A533980-F2B7-3EEF-7609-D5EFD685CB5C}"/>
              </a:ext>
            </a:extLst>
          </p:cNvPr>
          <p:cNvPicPr>
            <a:picLocks noChangeAspect="1"/>
          </p:cNvPicPr>
          <p:nvPr/>
        </p:nvPicPr>
        <p:blipFill rotWithShape="1">
          <a:blip r:embed="rId3">
            <a:extLst>
              <a:ext uri="{28A0092B-C50C-407E-A947-70E740481C1C}">
                <a14:useLocalDpi xmlns:a14="http://schemas.microsoft.com/office/drawing/2010/main" val="0"/>
              </a:ext>
            </a:extLst>
          </a:blip>
          <a:srcRect l="3846" t="2655" r="4557" b="17699"/>
          <a:stretch/>
        </p:blipFill>
        <p:spPr>
          <a:xfrm>
            <a:off x="9296400" y="5638800"/>
            <a:ext cx="2478966" cy="780688"/>
          </a:xfrm>
          <a:prstGeom prst="rect">
            <a:avLst/>
          </a:prstGeom>
        </p:spPr>
      </p:pic>
      <p:sp>
        <p:nvSpPr>
          <p:cNvPr id="2" name="TextBox 1">
            <a:extLst>
              <a:ext uri="{FF2B5EF4-FFF2-40B4-BE49-F238E27FC236}">
                <a16:creationId xmlns:a16="http://schemas.microsoft.com/office/drawing/2014/main" id="{C5B474ED-4771-D52C-6D18-307306A34B1A}"/>
              </a:ext>
            </a:extLst>
          </p:cNvPr>
          <p:cNvSpPr txBox="1"/>
          <p:nvPr/>
        </p:nvSpPr>
        <p:spPr>
          <a:xfrm>
            <a:off x="0" y="2601316"/>
            <a:ext cx="9753600" cy="830997"/>
          </a:xfrm>
          <a:prstGeom prst="rect">
            <a:avLst/>
          </a:prstGeom>
          <a:noFill/>
        </p:spPr>
        <p:txBody>
          <a:bodyPr wrap="square" rtlCol="0">
            <a:spAutoFit/>
          </a:bodyPr>
          <a:lstStyle/>
          <a:p>
            <a:pPr algn="ctr"/>
            <a:r>
              <a:rPr lang="en-GB" sz="4800">
                <a:solidFill>
                  <a:srgbClr val="2A206F"/>
                </a:solidFill>
                <a:latin typeface="Poppins"/>
                <a:cs typeface="Poppins"/>
              </a:rPr>
              <a:t>Synopsis of the last 18 months</a:t>
            </a:r>
          </a:p>
        </p:txBody>
      </p:sp>
    </p:spTree>
    <p:extLst>
      <p:ext uri="{BB962C8B-B14F-4D97-AF65-F5344CB8AC3E}">
        <p14:creationId xmlns:p14="http://schemas.microsoft.com/office/powerpoint/2010/main" val="27700348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9B566-2F17-DF72-FA12-1494A1E8EB76}"/>
              </a:ext>
            </a:extLst>
          </p:cNvPr>
          <p:cNvSpPr>
            <a:spLocks noGrp="1"/>
          </p:cNvSpPr>
          <p:nvPr>
            <p:ph type="ctrTitle"/>
          </p:nvPr>
        </p:nvSpPr>
        <p:spPr/>
        <p:txBody>
          <a:bodyPr/>
          <a:lstStyle/>
          <a:p>
            <a:r>
              <a:rPr lang="en-GB" dirty="0"/>
              <a:t>Research</a:t>
            </a:r>
          </a:p>
        </p:txBody>
      </p:sp>
      <p:sp>
        <p:nvSpPr>
          <p:cNvPr id="3" name="Text Placeholder 2">
            <a:extLst>
              <a:ext uri="{FF2B5EF4-FFF2-40B4-BE49-F238E27FC236}">
                <a16:creationId xmlns:a16="http://schemas.microsoft.com/office/drawing/2014/main" id="{A97B23C8-E187-1823-A763-D01AC87E9A70}"/>
              </a:ext>
            </a:extLst>
          </p:cNvPr>
          <p:cNvSpPr>
            <a:spLocks noGrp="1"/>
          </p:cNvSpPr>
          <p:nvPr>
            <p:ph type="body" sz="quarter" idx="10"/>
          </p:nvPr>
        </p:nvSpPr>
        <p:spPr/>
        <p:txBody>
          <a:bodyPr>
            <a:normAutofit fontScale="92500" lnSpcReduction="20000"/>
          </a:bodyPr>
          <a:lstStyle/>
          <a:p>
            <a:r>
              <a:rPr lang="en-GB" dirty="0"/>
              <a:t>Research Questions:</a:t>
            </a:r>
          </a:p>
          <a:p>
            <a:pPr marL="342900" indent="-342900">
              <a:buFont typeface="Arial" panose="020B0604020202020204" pitchFamily="34" charset="0"/>
              <a:buChar char="•"/>
            </a:pPr>
            <a:r>
              <a:rPr lang="en-GB" dirty="0"/>
              <a:t>To what extent do refugees living in the Yorkshire and Humber region experience antisocial behaviour (ASB)? </a:t>
            </a:r>
          </a:p>
          <a:p>
            <a:pPr marL="342900" indent="-342900">
              <a:buFont typeface="Arial" panose="020B0604020202020204" pitchFamily="34" charset="0"/>
              <a:buChar char="•"/>
            </a:pPr>
            <a:r>
              <a:rPr lang="en-GB" dirty="0"/>
              <a:t>How do experiences of ASB impact refugees and their families? </a:t>
            </a:r>
          </a:p>
          <a:p>
            <a:pPr marL="342900" indent="-342900">
              <a:buFont typeface="Arial" panose="020B0604020202020204" pitchFamily="34" charset="0"/>
              <a:buChar char="•"/>
            </a:pPr>
            <a:r>
              <a:rPr lang="en-GB" dirty="0"/>
              <a:t>How can experiences of refugees/recently settled populations of ASB inform future research, policy and practice?</a:t>
            </a:r>
          </a:p>
          <a:p>
            <a:r>
              <a:rPr lang="en-GB" dirty="0"/>
              <a:t>Methods</a:t>
            </a:r>
          </a:p>
          <a:p>
            <a:pPr marL="342900" indent="-342900">
              <a:buFont typeface="Arial" panose="020B0604020202020204" pitchFamily="34" charset="0"/>
              <a:buChar char="•"/>
            </a:pPr>
            <a:r>
              <a:rPr lang="en-GB" dirty="0"/>
              <a:t>Literature and document search </a:t>
            </a:r>
          </a:p>
          <a:p>
            <a:pPr marL="342900" indent="-342900">
              <a:buFont typeface="Arial" panose="020B0604020202020204" pitchFamily="34" charset="0"/>
              <a:buChar char="•"/>
            </a:pPr>
            <a:r>
              <a:rPr lang="en-GB" dirty="0"/>
              <a:t>Interviews with 20 migrants, refugees and asylum seekers on their experiences of ASB</a:t>
            </a:r>
          </a:p>
          <a:p>
            <a:pPr marL="342900" indent="-342900">
              <a:buFont typeface="Arial" panose="020B0604020202020204" pitchFamily="34" charset="0"/>
              <a:buChar char="•"/>
            </a:pPr>
            <a:r>
              <a:rPr lang="en-GB" dirty="0"/>
              <a:t>Interviews with 7 stakeholders working with this population on experiences of ASB for migrants, refugees and asylum seekers</a:t>
            </a:r>
          </a:p>
        </p:txBody>
      </p:sp>
    </p:spTree>
    <p:extLst>
      <p:ext uri="{BB962C8B-B14F-4D97-AF65-F5344CB8AC3E}">
        <p14:creationId xmlns:p14="http://schemas.microsoft.com/office/powerpoint/2010/main" val="28474001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1EEA0-1C28-577C-4CFD-A5FE2E13E5CC}"/>
              </a:ext>
            </a:extLst>
          </p:cNvPr>
          <p:cNvSpPr>
            <a:spLocks noGrp="1"/>
          </p:cNvSpPr>
          <p:nvPr>
            <p:ph type="ctrTitle"/>
          </p:nvPr>
        </p:nvSpPr>
        <p:spPr/>
        <p:txBody>
          <a:bodyPr/>
          <a:lstStyle/>
          <a:p>
            <a:r>
              <a:rPr lang="en-GB" dirty="0"/>
              <a:t>Understandings of ASB</a:t>
            </a:r>
          </a:p>
        </p:txBody>
      </p:sp>
      <p:sp>
        <p:nvSpPr>
          <p:cNvPr id="3" name="Text Placeholder 2">
            <a:extLst>
              <a:ext uri="{FF2B5EF4-FFF2-40B4-BE49-F238E27FC236}">
                <a16:creationId xmlns:a16="http://schemas.microsoft.com/office/drawing/2014/main" id="{37708BC6-B514-A03B-1F92-2F5F62CA2EA3}"/>
              </a:ext>
            </a:extLst>
          </p:cNvPr>
          <p:cNvSpPr>
            <a:spLocks noGrp="1"/>
          </p:cNvSpPr>
          <p:nvPr>
            <p:ph type="body" sz="quarter" idx="10"/>
          </p:nvPr>
        </p:nvSpPr>
        <p:spPr/>
        <p:txBody>
          <a:bodyPr>
            <a:normAutofit fontScale="92500" lnSpcReduction="20000"/>
          </a:bodyPr>
          <a:lstStyle/>
          <a:p>
            <a:r>
              <a:rPr lang="en-GB" dirty="0"/>
              <a:t>The definition of ASB is unclear to migrants</a:t>
            </a:r>
          </a:p>
          <a:p>
            <a:pPr lvl="1"/>
            <a:r>
              <a:rPr lang="en-GB" dirty="0">
                <a:solidFill>
                  <a:schemeClr val="accent1"/>
                </a:solidFill>
              </a:rPr>
              <a:t>We need to be careful how it is defined as there are lots of different definitions. And it surprised me that the [Local Council] website, UK Government website and Google all are different. </a:t>
            </a:r>
          </a:p>
          <a:p>
            <a:pPr lvl="1" algn="r"/>
            <a:r>
              <a:rPr lang="en-GB" dirty="0">
                <a:solidFill>
                  <a:schemeClr val="accent1"/>
                </a:solidFill>
              </a:rPr>
              <a:t>[</a:t>
            </a:r>
            <a:r>
              <a:rPr lang="en-GB" dirty="0" err="1">
                <a:solidFill>
                  <a:schemeClr val="accent1"/>
                </a:solidFill>
              </a:rPr>
              <a:t>Yuet</a:t>
            </a:r>
            <a:r>
              <a:rPr lang="en-GB" dirty="0">
                <a:solidFill>
                  <a:schemeClr val="accent1"/>
                </a:solidFill>
              </a:rPr>
              <a:t>, F, Migrant, Hong Kong]</a:t>
            </a:r>
          </a:p>
          <a:p>
            <a:endParaRPr lang="en-GB" dirty="0"/>
          </a:p>
          <a:p>
            <a:r>
              <a:rPr lang="en-GB" dirty="0"/>
              <a:t>Specific examples largely focused on extreme, criminal and racist or xenophobic behaviours, although there were some examples of minor annoyance or nuisance</a:t>
            </a:r>
          </a:p>
          <a:p>
            <a:endParaRPr lang="en-GB" dirty="0"/>
          </a:p>
          <a:p>
            <a:r>
              <a:rPr lang="en-GB" dirty="0"/>
              <a:t>Many migrants talked about behaviours in relation to the feelings they triggered </a:t>
            </a:r>
          </a:p>
          <a:p>
            <a:pPr lvl="1"/>
            <a:r>
              <a:rPr lang="en-GB" dirty="0">
                <a:solidFill>
                  <a:schemeClr val="accent1"/>
                </a:solidFill>
              </a:rPr>
              <a:t>Words and actions or behaviours which make the other person feel uncomfortable, alienated and feeling like triggering a sense of </a:t>
            </a:r>
            <a:r>
              <a:rPr lang="en-GB" dirty="0" err="1">
                <a:solidFill>
                  <a:schemeClr val="accent1"/>
                </a:solidFill>
              </a:rPr>
              <a:t>unbelongingness</a:t>
            </a:r>
            <a:endParaRPr lang="en-GB" dirty="0">
              <a:solidFill>
                <a:schemeClr val="accent1"/>
              </a:solidFill>
            </a:endParaRPr>
          </a:p>
          <a:p>
            <a:pPr lvl="1" algn="r"/>
            <a:r>
              <a:rPr lang="en-GB" dirty="0">
                <a:solidFill>
                  <a:schemeClr val="accent1"/>
                </a:solidFill>
              </a:rPr>
              <a:t>[Nathalie, F, Migrant, Mauritius]</a:t>
            </a:r>
          </a:p>
        </p:txBody>
      </p:sp>
    </p:spTree>
    <p:extLst>
      <p:ext uri="{BB962C8B-B14F-4D97-AF65-F5344CB8AC3E}">
        <p14:creationId xmlns:p14="http://schemas.microsoft.com/office/powerpoint/2010/main" val="23529487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30A8E-8141-095B-C3F4-8774D89C0A3A}"/>
              </a:ext>
            </a:extLst>
          </p:cNvPr>
          <p:cNvSpPr>
            <a:spLocks noGrp="1"/>
          </p:cNvSpPr>
          <p:nvPr>
            <p:ph type="ctrTitle"/>
          </p:nvPr>
        </p:nvSpPr>
        <p:spPr/>
        <p:txBody>
          <a:bodyPr/>
          <a:lstStyle/>
          <a:p>
            <a:r>
              <a:rPr lang="en-GB" dirty="0"/>
              <a:t>Experiences of ASB (1 of 3)</a:t>
            </a:r>
          </a:p>
        </p:txBody>
      </p:sp>
      <p:sp>
        <p:nvSpPr>
          <p:cNvPr id="3" name="Text Placeholder 2">
            <a:extLst>
              <a:ext uri="{FF2B5EF4-FFF2-40B4-BE49-F238E27FC236}">
                <a16:creationId xmlns:a16="http://schemas.microsoft.com/office/drawing/2014/main" id="{C95CA27D-C9E8-CBDF-A3BA-0AC1D6D58091}"/>
              </a:ext>
            </a:extLst>
          </p:cNvPr>
          <p:cNvSpPr>
            <a:spLocks noGrp="1"/>
          </p:cNvSpPr>
          <p:nvPr>
            <p:ph type="body" sz="quarter" idx="10"/>
          </p:nvPr>
        </p:nvSpPr>
        <p:spPr/>
        <p:txBody>
          <a:bodyPr>
            <a:normAutofit fontScale="92500" lnSpcReduction="20000"/>
          </a:bodyPr>
          <a:lstStyle/>
          <a:p>
            <a:r>
              <a:rPr lang="en-GB" dirty="0"/>
              <a:t>ASB from service providers, professionals and police</a:t>
            </a:r>
          </a:p>
          <a:p>
            <a:pPr lvl="1"/>
            <a:r>
              <a:rPr lang="en-GB" dirty="0">
                <a:solidFill>
                  <a:schemeClr val="accent1"/>
                </a:solidFill>
              </a:rPr>
              <a:t>People being very rude to you for no reason at all. Shopkeepers shouting. Shopkeepers behaving like you don’t speak English, like you’re an idiot or something</a:t>
            </a:r>
          </a:p>
          <a:p>
            <a:pPr lvl="1" algn="r"/>
            <a:r>
              <a:rPr lang="en-GB" dirty="0">
                <a:solidFill>
                  <a:schemeClr val="accent1"/>
                </a:solidFill>
              </a:rPr>
              <a:t>[Chun, F, Refugee, Hong Kong]</a:t>
            </a:r>
          </a:p>
          <a:p>
            <a:pPr lvl="1"/>
            <a:endParaRPr lang="en-GB" dirty="0">
              <a:solidFill>
                <a:schemeClr val="accent1"/>
              </a:solidFill>
            </a:endParaRPr>
          </a:p>
          <a:p>
            <a:pPr lvl="1"/>
            <a:r>
              <a:rPr lang="en-GB" dirty="0">
                <a:solidFill>
                  <a:schemeClr val="accent1"/>
                </a:solidFill>
              </a:rPr>
              <a:t>Some of the people who've got their refugee status now at the hotel are looking for housing in Leeds and are experiencing discrimination from housing providers because of their situation</a:t>
            </a:r>
          </a:p>
          <a:p>
            <a:pPr lvl="1" algn="r"/>
            <a:r>
              <a:rPr lang="en-GB" dirty="0">
                <a:solidFill>
                  <a:schemeClr val="accent1"/>
                </a:solidFill>
              </a:rPr>
              <a:t>[Hayley, Refugee and Asylum Seeker Support Worker]</a:t>
            </a:r>
          </a:p>
          <a:p>
            <a:pPr lvl="1"/>
            <a:endParaRPr lang="en-GB" dirty="0">
              <a:solidFill>
                <a:schemeClr val="accent1"/>
              </a:solidFill>
            </a:endParaRPr>
          </a:p>
          <a:p>
            <a:pPr lvl="1"/>
            <a:r>
              <a:rPr lang="en-GB" dirty="0">
                <a:solidFill>
                  <a:schemeClr val="accent1"/>
                </a:solidFill>
              </a:rPr>
              <a:t>One of them, they try to hit my wife and my children, and then my children, they was very young, very small. They were five and six years old. For that, we always have an afraid from the police</a:t>
            </a:r>
          </a:p>
          <a:p>
            <a:pPr lvl="1" algn="r"/>
            <a:r>
              <a:rPr lang="en-GB" dirty="0">
                <a:solidFill>
                  <a:schemeClr val="accent1"/>
                </a:solidFill>
              </a:rPr>
              <a:t>[Nassar, M, Asylum Seeker, Iraq]</a:t>
            </a:r>
          </a:p>
        </p:txBody>
      </p:sp>
    </p:spTree>
    <p:extLst>
      <p:ext uri="{BB962C8B-B14F-4D97-AF65-F5344CB8AC3E}">
        <p14:creationId xmlns:p14="http://schemas.microsoft.com/office/powerpoint/2010/main" val="39863706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F0DEC-7932-93EA-EFD1-379E9D417482}"/>
              </a:ext>
            </a:extLst>
          </p:cNvPr>
          <p:cNvSpPr>
            <a:spLocks noGrp="1"/>
          </p:cNvSpPr>
          <p:nvPr>
            <p:ph type="ctrTitle"/>
          </p:nvPr>
        </p:nvSpPr>
        <p:spPr/>
        <p:txBody>
          <a:bodyPr/>
          <a:lstStyle/>
          <a:p>
            <a:r>
              <a:rPr lang="en-GB" dirty="0"/>
              <a:t>Experiences of ASB (2 of 3)</a:t>
            </a:r>
          </a:p>
        </p:txBody>
      </p:sp>
      <p:sp>
        <p:nvSpPr>
          <p:cNvPr id="3" name="Text Placeholder 2">
            <a:extLst>
              <a:ext uri="{FF2B5EF4-FFF2-40B4-BE49-F238E27FC236}">
                <a16:creationId xmlns:a16="http://schemas.microsoft.com/office/drawing/2014/main" id="{C9596F77-5444-AF43-7173-EBAD41F91973}"/>
              </a:ext>
            </a:extLst>
          </p:cNvPr>
          <p:cNvSpPr>
            <a:spLocks noGrp="1"/>
          </p:cNvSpPr>
          <p:nvPr>
            <p:ph type="body" sz="quarter" idx="10"/>
          </p:nvPr>
        </p:nvSpPr>
        <p:spPr/>
        <p:txBody>
          <a:bodyPr/>
          <a:lstStyle/>
          <a:p>
            <a:r>
              <a:rPr lang="en-GB" dirty="0"/>
              <a:t>Racist and status targeted behaviours</a:t>
            </a:r>
          </a:p>
          <a:p>
            <a:pPr lvl="1"/>
            <a:r>
              <a:rPr lang="en-GB" dirty="0">
                <a:solidFill>
                  <a:schemeClr val="accent1"/>
                </a:solidFill>
              </a:rPr>
              <a:t>I think sometime it is clear that you experience something because you are a migrant</a:t>
            </a:r>
          </a:p>
          <a:p>
            <a:pPr lvl="1" algn="r"/>
            <a:r>
              <a:rPr lang="en-GB" dirty="0">
                <a:solidFill>
                  <a:schemeClr val="accent1"/>
                </a:solidFill>
              </a:rPr>
              <a:t>[Madiba, M, Asylum Seeker, Chad]</a:t>
            </a:r>
          </a:p>
          <a:p>
            <a:pPr lvl="1"/>
            <a:endParaRPr lang="en-GB" dirty="0">
              <a:solidFill>
                <a:schemeClr val="accent1"/>
              </a:solidFill>
            </a:endParaRPr>
          </a:p>
          <a:p>
            <a:pPr lvl="1"/>
            <a:r>
              <a:rPr lang="en-GB" dirty="0">
                <a:solidFill>
                  <a:schemeClr val="accent1"/>
                </a:solidFill>
              </a:rPr>
              <a:t>My friends try to tell me she is just rude as a person, it’s not you. But I increasingly don’t buy that, say, they are just rude because, as I told you, my partner is White. When I am with him or when I’m with his family, this kind of thing never happens. It’s only when I’m on my own or when I’m with my other migrant friends that this thing happens.</a:t>
            </a:r>
          </a:p>
          <a:p>
            <a:pPr lvl="1" algn="r"/>
            <a:r>
              <a:rPr lang="en-GB" dirty="0">
                <a:solidFill>
                  <a:schemeClr val="accent1"/>
                </a:solidFill>
              </a:rPr>
              <a:t>[Chun, F, Refugee, Hong Kong]</a:t>
            </a:r>
          </a:p>
        </p:txBody>
      </p:sp>
    </p:spTree>
    <p:extLst>
      <p:ext uri="{BB962C8B-B14F-4D97-AF65-F5344CB8AC3E}">
        <p14:creationId xmlns:p14="http://schemas.microsoft.com/office/powerpoint/2010/main" val="31765850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6C0A5-237D-D84F-DB0C-6C72F443C846}"/>
              </a:ext>
            </a:extLst>
          </p:cNvPr>
          <p:cNvSpPr>
            <a:spLocks noGrp="1"/>
          </p:cNvSpPr>
          <p:nvPr>
            <p:ph type="ctrTitle"/>
          </p:nvPr>
        </p:nvSpPr>
        <p:spPr/>
        <p:txBody>
          <a:bodyPr/>
          <a:lstStyle/>
          <a:p>
            <a:r>
              <a:rPr lang="en-GB" dirty="0"/>
              <a:t>Experiences of ASB (3 of 3)</a:t>
            </a:r>
          </a:p>
        </p:txBody>
      </p:sp>
      <p:sp>
        <p:nvSpPr>
          <p:cNvPr id="3" name="Text Placeholder 2">
            <a:extLst>
              <a:ext uri="{FF2B5EF4-FFF2-40B4-BE49-F238E27FC236}">
                <a16:creationId xmlns:a16="http://schemas.microsoft.com/office/drawing/2014/main" id="{4FE64EBA-FDDD-814A-8936-971B94EBA936}"/>
              </a:ext>
            </a:extLst>
          </p:cNvPr>
          <p:cNvSpPr>
            <a:spLocks noGrp="1"/>
          </p:cNvSpPr>
          <p:nvPr>
            <p:ph type="body" sz="quarter" idx="10"/>
          </p:nvPr>
        </p:nvSpPr>
        <p:spPr/>
        <p:txBody>
          <a:bodyPr/>
          <a:lstStyle/>
          <a:p>
            <a:r>
              <a:rPr lang="en-GB" dirty="0"/>
              <a:t>Unsafe neighbourhood</a:t>
            </a:r>
          </a:p>
          <a:p>
            <a:pPr lvl="1"/>
            <a:r>
              <a:rPr lang="en-GB" dirty="0">
                <a:solidFill>
                  <a:schemeClr val="accent1"/>
                </a:solidFill>
              </a:rPr>
              <a:t>When I'm walking with people, they'll be like, oh, like I like living here. And this is, this is what I like. But like it all changes at night time. Like, that's that that seems to be like a shift that people talk about. So I think in terms of just like general kind of like feelings of safety.</a:t>
            </a:r>
          </a:p>
          <a:p>
            <a:pPr lvl="1" algn="r"/>
            <a:r>
              <a:rPr lang="en-GB" dirty="0">
                <a:solidFill>
                  <a:schemeClr val="accent1"/>
                </a:solidFill>
              </a:rPr>
              <a:t>[CJ, Charity Worker]</a:t>
            </a:r>
          </a:p>
          <a:p>
            <a:pPr lvl="1"/>
            <a:endParaRPr lang="en-GB" dirty="0">
              <a:solidFill>
                <a:schemeClr val="accent1"/>
              </a:solidFill>
            </a:endParaRPr>
          </a:p>
          <a:p>
            <a:pPr lvl="1"/>
            <a:r>
              <a:rPr lang="en-GB" dirty="0">
                <a:solidFill>
                  <a:schemeClr val="accent1"/>
                </a:solidFill>
              </a:rPr>
              <a:t>If you are in like a deprived area where there's a lot of that going on, it's difficult to know if someone's being targeted or if that is just the way they're behaving.</a:t>
            </a:r>
          </a:p>
          <a:p>
            <a:pPr lvl="1" algn="r"/>
            <a:r>
              <a:rPr lang="en-GB" dirty="0">
                <a:solidFill>
                  <a:schemeClr val="accent1"/>
                </a:solidFill>
              </a:rPr>
              <a:t>[Freya, Local Authority Project Officer]</a:t>
            </a:r>
          </a:p>
        </p:txBody>
      </p:sp>
    </p:spTree>
    <p:extLst>
      <p:ext uri="{BB962C8B-B14F-4D97-AF65-F5344CB8AC3E}">
        <p14:creationId xmlns:p14="http://schemas.microsoft.com/office/powerpoint/2010/main" val="16873437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3A10B-72D7-3CD6-6295-ED6AE59C994E}"/>
              </a:ext>
            </a:extLst>
          </p:cNvPr>
          <p:cNvSpPr>
            <a:spLocks noGrp="1"/>
          </p:cNvSpPr>
          <p:nvPr>
            <p:ph type="ctrTitle"/>
          </p:nvPr>
        </p:nvSpPr>
        <p:spPr/>
        <p:txBody>
          <a:bodyPr/>
          <a:lstStyle/>
          <a:p>
            <a:r>
              <a:rPr lang="en-GB" dirty="0"/>
              <a:t>Impact of ASB</a:t>
            </a:r>
          </a:p>
        </p:txBody>
      </p:sp>
      <p:sp>
        <p:nvSpPr>
          <p:cNvPr id="3" name="Text Placeholder 2">
            <a:extLst>
              <a:ext uri="{FF2B5EF4-FFF2-40B4-BE49-F238E27FC236}">
                <a16:creationId xmlns:a16="http://schemas.microsoft.com/office/drawing/2014/main" id="{485C9AE2-DB72-769C-0F2B-B98C91333E7F}"/>
              </a:ext>
            </a:extLst>
          </p:cNvPr>
          <p:cNvSpPr>
            <a:spLocks noGrp="1"/>
          </p:cNvSpPr>
          <p:nvPr>
            <p:ph type="body" sz="quarter" idx="10"/>
          </p:nvPr>
        </p:nvSpPr>
        <p:spPr>
          <a:xfrm>
            <a:off x="490184" y="2166295"/>
            <a:ext cx="10258326" cy="3736964"/>
          </a:xfrm>
        </p:spPr>
        <p:txBody>
          <a:bodyPr>
            <a:normAutofit fontScale="92500" lnSpcReduction="20000"/>
          </a:bodyPr>
          <a:lstStyle/>
          <a:p>
            <a:r>
              <a:rPr lang="en-GB" dirty="0"/>
              <a:t>Impacts of ASB were often cumulative, building on trauma from previous experiences</a:t>
            </a:r>
          </a:p>
          <a:p>
            <a:pPr lvl="1"/>
            <a:r>
              <a:rPr lang="en-GB" dirty="0">
                <a:solidFill>
                  <a:schemeClr val="accent1"/>
                </a:solidFill>
              </a:rPr>
              <a:t>It is like we did something bad, but we did not do anything bad. Most of us are seeking protection because we come from countries that are from war. I think it is not good to treat people like this.</a:t>
            </a:r>
          </a:p>
          <a:p>
            <a:pPr lvl="1" algn="r"/>
            <a:r>
              <a:rPr lang="en-GB" dirty="0">
                <a:solidFill>
                  <a:schemeClr val="accent1"/>
                </a:solidFill>
              </a:rPr>
              <a:t>[Madiba, M, Asylum Seeker, Chad]</a:t>
            </a:r>
          </a:p>
          <a:p>
            <a:r>
              <a:rPr lang="en-GB" dirty="0"/>
              <a:t>Feeling unsafe and powerless</a:t>
            </a:r>
          </a:p>
          <a:p>
            <a:pPr lvl="1"/>
            <a:r>
              <a:rPr lang="en-GB" dirty="0">
                <a:solidFill>
                  <a:schemeClr val="accent1"/>
                </a:solidFill>
              </a:rPr>
              <a:t>It was not a good incident because I had, because I had trouble getting through it because I had to think of maybe tomorrow what would be there. The other thing could be somebody could just do something which is a little bit worser than yesterday. A lot of thinking and stress.</a:t>
            </a:r>
          </a:p>
          <a:p>
            <a:pPr lvl="1" algn="r"/>
            <a:r>
              <a:rPr lang="en-GB" dirty="0">
                <a:solidFill>
                  <a:schemeClr val="accent1"/>
                </a:solidFill>
              </a:rPr>
              <a:t>[</a:t>
            </a:r>
            <a:r>
              <a:rPr lang="en-GB" dirty="0" err="1">
                <a:solidFill>
                  <a:schemeClr val="accent1"/>
                </a:solidFill>
              </a:rPr>
              <a:t>Adaku</a:t>
            </a:r>
            <a:r>
              <a:rPr lang="en-GB" dirty="0">
                <a:solidFill>
                  <a:schemeClr val="accent1"/>
                </a:solidFill>
              </a:rPr>
              <a:t>, F, Migrant, Nigeria]</a:t>
            </a:r>
          </a:p>
          <a:p>
            <a:r>
              <a:rPr lang="en-GB" dirty="0"/>
              <a:t>Feeling unwelcome and disillusionment with society</a:t>
            </a:r>
            <a:endParaRPr lang="en-GB" dirty="0">
              <a:solidFill>
                <a:schemeClr val="accent1"/>
              </a:solidFill>
            </a:endParaRPr>
          </a:p>
          <a:p>
            <a:pPr lvl="1"/>
            <a:r>
              <a:rPr lang="en-GB" dirty="0">
                <a:solidFill>
                  <a:schemeClr val="accent1"/>
                </a:solidFill>
              </a:rPr>
              <a:t>I felt bad because I was just telling myself, if this is how they behave, how will they treat me once I get the papers, you know? Have a come to the right place?</a:t>
            </a:r>
          </a:p>
          <a:p>
            <a:pPr lvl="1" algn="r"/>
            <a:r>
              <a:rPr lang="en-GB" dirty="0">
                <a:solidFill>
                  <a:schemeClr val="accent1"/>
                </a:solidFill>
              </a:rPr>
              <a:t>[Maria, F, Refugee, Kenya]</a:t>
            </a:r>
          </a:p>
          <a:p>
            <a:endParaRPr lang="en-GB" dirty="0"/>
          </a:p>
        </p:txBody>
      </p:sp>
    </p:spTree>
    <p:extLst>
      <p:ext uri="{BB962C8B-B14F-4D97-AF65-F5344CB8AC3E}">
        <p14:creationId xmlns:p14="http://schemas.microsoft.com/office/powerpoint/2010/main" val="15037140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FB9AC-8032-8F22-EAC9-63218A9EAFA3}"/>
              </a:ext>
            </a:extLst>
          </p:cNvPr>
          <p:cNvSpPr>
            <a:spLocks noGrp="1"/>
          </p:cNvSpPr>
          <p:nvPr>
            <p:ph type="ctrTitle"/>
          </p:nvPr>
        </p:nvSpPr>
        <p:spPr/>
        <p:txBody>
          <a:bodyPr/>
          <a:lstStyle/>
          <a:p>
            <a:r>
              <a:rPr lang="en-GB" dirty="0"/>
              <a:t>Impact of ASB</a:t>
            </a:r>
          </a:p>
        </p:txBody>
      </p:sp>
      <p:sp>
        <p:nvSpPr>
          <p:cNvPr id="3" name="Text Placeholder 2">
            <a:extLst>
              <a:ext uri="{FF2B5EF4-FFF2-40B4-BE49-F238E27FC236}">
                <a16:creationId xmlns:a16="http://schemas.microsoft.com/office/drawing/2014/main" id="{E3158DF0-06A2-98DF-B3CC-F819CBA2113A}"/>
              </a:ext>
            </a:extLst>
          </p:cNvPr>
          <p:cNvSpPr>
            <a:spLocks noGrp="1"/>
          </p:cNvSpPr>
          <p:nvPr>
            <p:ph type="body" sz="quarter" idx="10"/>
          </p:nvPr>
        </p:nvSpPr>
        <p:spPr/>
        <p:txBody>
          <a:bodyPr>
            <a:normAutofit lnSpcReduction="10000"/>
          </a:bodyPr>
          <a:lstStyle/>
          <a:p>
            <a:r>
              <a:rPr lang="en-GB" dirty="0"/>
              <a:t>Changes in behaviour</a:t>
            </a:r>
          </a:p>
          <a:p>
            <a:r>
              <a:rPr lang="en-GB" dirty="0"/>
              <a:t>e.g. moving house, no longer socialising with non-migrants, avoiding leaving the house/room in shared house</a:t>
            </a:r>
          </a:p>
          <a:p>
            <a:pPr lvl="1"/>
            <a:r>
              <a:rPr lang="en-GB" dirty="0">
                <a:solidFill>
                  <a:schemeClr val="accent1"/>
                </a:solidFill>
              </a:rPr>
              <a:t>I had to think a lot and maybe try to change how I think and how I see people because you can't trust anybody. To be able to move on and know that such incidents occur.</a:t>
            </a:r>
          </a:p>
          <a:p>
            <a:pPr lvl="1" algn="r"/>
            <a:r>
              <a:rPr lang="en-GB" dirty="0">
                <a:solidFill>
                  <a:schemeClr val="accent1"/>
                </a:solidFill>
              </a:rPr>
              <a:t>[</a:t>
            </a:r>
            <a:r>
              <a:rPr lang="en-GB" dirty="0" err="1">
                <a:solidFill>
                  <a:schemeClr val="accent1"/>
                </a:solidFill>
              </a:rPr>
              <a:t>Adaku</a:t>
            </a:r>
            <a:r>
              <a:rPr lang="en-GB" dirty="0">
                <a:solidFill>
                  <a:schemeClr val="accent1"/>
                </a:solidFill>
              </a:rPr>
              <a:t>, F, Migrant, Nigeria]</a:t>
            </a:r>
          </a:p>
          <a:p>
            <a:pPr lvl="1"/>
            <a:endParaRPr lang="en-GB" dirty="0">
              <a:solidFill>
                <a:schemeClr val="accent1"/>
              </a:solidFill>
            </a:endParaRPr>
          </a:p>
          <a:p>
            <a:pPr lvl="1"/>
            <a:r>
              <a:rPr lang="en-GB" dirty="0">
                <a:solidFill>
                  <a:schemeClr val="accent1"/>
                </a:solidFill>
              </a:rPr>
              <a:t>It's just the reason that she moved to the other place so she could not stand living there anymore.</a:t>
            </a:r>
          </a:p>
          <a:p>
            <a:pPr lvl="1" algn="r"/>
            <a:r>
              <a:rPr lang="en-GB" dirty="0">
                <a:solidFill>
                  <a:schemeClr val="accent1"/>
                </a:solidFill>
              </a:rPr>
              <a:t>[Translator for Ganna, F, Refugee]</a:t>
            </a:r>
          </a:p>
          <a:p>
            <a:endParaRPr lang="en-GB" dirty="0"/>
          </a:p>
        </p:txBody>
      </p:sp>
    </p:spTree>
    <p:extLst>
      <p:ext uri="{BB962C8B-B14F-4D97-AF65-F5344CB8AC3E}">
        <p14:creationId xmlns:p14="http://schemas.microsoft.com/office/powerpoint/2010/main" val="17342054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D7742-08CF-F8F0-CE0B-FB94EEE80451}"/>
              </a:ext>
            </a:extLst>
          </p:cNvPr>
          <p:cNvSpPr>
            <a:spLocks noGrp="1"/>
          </p:cNvSpPr>
          <p:nvPr>
            <p:ph type="ctrTitle"/>
          </p:nvPr>
        </p:nvSpPr>
        <p:spPr/>
        <p:txBody>
          <a:bodyPr/>
          <a:lstStyle/>
          <a:p>
            <a:r>
              <a:rPr lang="en-GB" dirty="0"/>
              <a:t>Impact of ASB (3 of 3)</a:t>
            </a:r>
          </a:p>
        </p:txBody>
      </p:sp>
      <p:sp>
        <p:nvSpPr>
          <p:cNvPr id="3" name="Text Placeholder 2">
            <a:extLst>
              <a:ext uri="{FF2B5EF4-FFF2-40B4-BE49-F238E27FC236}">
                <a16:creationId xmlns:a16="http://schemas.microsoft.com/office/drawing/2014/main" id="{064D631C-F4F9-A73E-97FB-3B1D2994309F}"/>
              </a:ext>
            </a:extLst>
          </p:cNvPr>
          <p:cNvSpPr>
            <a:spLocks noGrp="1"/>
          </p:cNvSpPr>
          <p:nvPr>
            <p:ph type="body" sz="quarter" idx="10"/>
          </p:nvPr>
        </p:nvSpPr>
        <p:spPr/>
        <p:txBody>
          <a:bodyPr>
            <a:normAutofit fontScale="85000" lnSpcReduction="10000"/>
          </a:bodyPr>
          <a:lstStyle/>
          <a:p>
            <a:r>
              <a:rPr lang="en-GB" dirty="0"/>
              <a:t>Impact on health</a:t>
            </a:r>
          </a:p>
          <a:p>
            <a:pPr lvl="1"/>
            <a:r>
              <a:rPr lang="en-GB" dirty="0">
                <a:solidFill>
                  <a:schemeClr val="accent1"/>
                </a:solidFill>
              </a:rPr>
              <a:t>It really affects children when they hear someone calling them names or asking them to leave. It just affects them mentally and make them consider really so they think they are unwelcome and unwanted.</a:t>
            </a:r>
          </a:p>
          <a:p>
            <a:pPr lvl="1" algn="r"/>
            <a:r>
              <a:rPr lang="en-GB" dirty="0">
                <a:solidFill>
                  <a:schemeClr val="accent1"/>
                </a:solidFill>
              </a:rPr>
              <a:t>[</a:t>
            </a:r>
            <a:r>
              <a:rPr lang="en-GB" dirty="0" err="1">
                <a:solidFill>
                  <a:schemeClr val="accent1"/>
                </a:solidFill>
              </a:rPr>
              <a:t>Ashor</a:t>
            </a:r>
            <a:r>
              <a:rPr lang="en-GB" dirty="0">
                <a:solidFill>
                  <a:schemeClr val="accent1"/>
                </a:solidFill>
              </a:rPr>
              <a:t>, M, Asylum Seeker, Undisclosed Nationality]</a:t>
            </a:r>
          </a:p>
          <a:p>
            <a:pPr lvl="1"/>
            <a:endParaRPr lang="en-GB" dirty="0">
              <a:solidFill>
                <a:schemeClr val="accent1"/>
              </a:solidFill>
            </a:endParaRPr>
          </a:p>
          <a:p>
            <a:pPr lvl="1"/>
            <a:r>
              <a:rPr lang="en-GB" dirty="0">
                <a:solidFill>
                  <a:schemeClr val="accent1"/>
                </a:solidFill>
              </a:rPr>
              <a:t>I also saw her in the beginning of the programme when she arrived from Ukraine, she was very confident. Yeah. Able to do things and that changed that changed to not being confident and not being able to cope with day-to-day life when she was subjected to ASB. So I've seen that change with my own eyes.</a:t>
            </a:r>
          </a:p>
          <a:p>
            <a:pPr lvl="1" algn="r"/>
            <a:r>
              <a:rPr lang="en-GB" dirty="0">
                <a:solidFill>
                  <a:schemeClr val="accent1"/>
                </a:solidFill>
              </a:rPr>
              <a:t>[Kavita, Local Authority Worker]</a:t>
            </a:r>
          </a:p>
          <a:p>
            <a:endParaRPr lang="en-GB" dirty="0">
              <a:solidFill>
                <a:schemeClr val="accent1"/>
              </a:solidFill>
            </a:endParaRPr>
          </a:p>
          <a:p>
            <a:pPr lvl="1"/>
            <a:r>
              <a:rPr lang="en-GB" dirty="0">
                <a:solidFill>
                  <a:schemeClr val="accent1"/>
                </a:solidFill>
              </a:rPr>
              <a:t>You know, his whole livelihood, his being, you know, his whole future is just being dramatically destroyed.</a:t>
            </a:r>
          </a:p>
          <a:p>
            <a:pPr lvl="1" algn="r"/>
            <a:r>
              <a:rPr lang="en-GB" dirty="0">
                <a:solidFill>
                  <a:schemeClr val="accent1"/>
                </a:solidFill>
              </a:rPr>
              <a:t>[Adriana, Counsellor]</a:t>
            </a:r>
          </a:p>
          <a:p>
            <a:endParaRPr lang="en-GB" dirty="0">
              <a:solidFill>
                <a:schemeClr val="accent1"/>
              </a:solidFill>
            </a:endParaRPr>
          </a:p>
        </p:txBody>
      </p:sp>
    </p:spTree>
    <p:extLst>
      <p:ext uri="{BB962C8B-B14F-4D97-AF65-F5344CB8AC3E}">
        <p14:creationId xmlns:p14="http://schemas.microsoft.com/office/powerpoint/2010/main" val="30135647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820D1-E4C8-A636-8B17-81A928B99314}"/>
              </a:ext>
            </a:extLst>
          </p:cNvPr>
          <p:cNvSpPr>
            <a:spLocks noGrp="1"/>
          </p:cNvSpPr>
          <p:nvPr>
            <p:ph type="ctrTitle"/>
          </p:nvPr>
        </p:nvSpPr>
        <p:spPr/>
        <p:txBody>
          <a:bodyPr/>
          <a:lstStyle/>
          <a:p>
            <a:r>
              <a:rPr lang="en-GB" dirty="0"/>
              <a:t>Reporting ASB (1 of 2)</a:t>
            </a:r>
          </a:p>
        </p:txBody>
      </p:sp>
      <p:sp>
        <p:nvSpPr>
          <p:cNvPr id="3" name="Text Placeholder 2">
            <a:extLst>
              <a:ext uri="{FF2B5EF4-FFF2-40B4-BE49-F238E27FC236}">
                <a16:creationId xmlns:a16="http://schemas.microsoft.com/office/drawing/2014/main" id="{812912F3-C63C-6BDA-778C-C59E2A04D3F2}"/>
              </a:ext>
            </a:extLst>
          </p:cNvPr>
          <p:cNvSpPr>
            <a:spLocks noGrp="1"/>
          </p:cNvSpPr>
          <p:nvPr>
            <p:ph type="body" sz="quarter" idx="10"/>
          </p:nvPr>
        </p:nvSpPr>
        <p:spPr/>
        <p:txBody>
          <a:bodyPr>
            <a:normAutofit fontScale="92500" lnSpcReduction="10000"/>
          </a:bodyPr>
          <a:lstStyle/>
          <a:p>
            <a:r>
              <a:rPr lang="en-GB" dirty="0"/>
              <a:t>No action taken</a:t>
            </a:r>
          </a:p>
          <a:p>
            <a:pPr lvl="1"/>
            <a:r>
              <a:rPr lang="en-GB" dirty="0">
                <a:solidFill>
                  <a:schemeClr val="accent1"/>
                </a:solidFill>
              </a:rPr>
              <a:t>Well, they were very snobbish. You know, when we inquired about the, of the investigation and when we noticed that that was how they wanted to respond to us, we had to just, you know, pull back a little bit </a:t>
            </a:r>
          </a:p>
          <a:p>
            <a:pPr lvl="1" algn="r"/>
            <a:r>
              <a:rPr lang="en-GB" dirty="0">
                <a:solidFill>
                  <a:schemeClr val="accent1"/>
                </a:solidFill>
              </a:rPr>
              <a:t>[Kalma, Migrant, M, Zambia]</a:t>
            </a:r>
          </a:p>
          <a:p>
            <a:pPr lvl="1"/>
            <a:r>
              <a:rPr lang="en-GB" dirty="0">
                <a:solidFill>
                  <a:schemeClr val="accent1"/>
                </a:solidFill>
              </a:rPr>
              <a:t>One or two cases, they've actually gone to the police. But the police say, well, we’ll record it and where it happened and so on, but no action can be taken really.</a:t>
            </a:r>
          </a:p>
          <a:p>
            <a:pPr lvl="1" algn="r"/>
            <a:r>
              <a:rPr lang="en-GB" dirty="0">
                <a:solidFill>
                  <a:schemeClr val="accent1"/>
                </a:solidFill>
              </a:rPr>
              <a:t>]Julius, Charity Worker]</a:t>
            </a:r>
          </a:p>
          <a:p>
            <a:r>
              <a:rPr lang="en-GB" dirty="0"/>
              <a:t>Experiences of racist and/or xenophobic attitudes and behaviours from police</a:t>
            </a:r>
          </a:p>
          <a:p>
            <a:pPr lvl="1"/>
            <a:r>
              <a:rPr lang="en-GB" dirty="0">
                <a:solidFill>
                  <a:schemeClr val="accent1"/>
                </a:solidFill>
              </a:rPr>
              <a:t>He's regularly, regularly encountered real harassment from the police as well as the neighbours</a:t>
            </a:r>
          </a:p>
          <a:p>
            <a:pPr lvl="1" algn="r"/>
            <a:r>
              <a:rPr lang="en-GB" dirty="0">
                <a:solidFill>
                  <a:schemeClr val="accent1"/>
                </a:solidFill>
              </a:rPr>
              <a:t>[Adriana, Counsellor]</a:t>
            </a:r>
          </a:p>
        </p:txBody>
      </p:sp>
    </p:spTree>
    <p:extLst>
      <p:ext uri="{BB962C8B-B14F-4D97-AF65-F5344CB8AC3E}">
        <p14:creationId xmlns:p14="http://schemas.microsoft.com/office/powerpoint/2010/main" val="30223353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DC047-9389-3417-ADF6-DC1104A73EC6}"/>
              </a:ext>
            </a:extLst>
          </p:cNvPr>
          <p:cNvSpPr>
            <a:spLocks noGrp="1"/>
          </p:cNvSpPr>
          <p:nvPr>
            <p:ph type="ctrTitle"/>
          </p:nvPr>
        </p:nvSpPr>
        <p:spPr/>
        <p:txBody>
          <a:bodyPr/>
          <a:lstStyle/>
          <a:p>
            <a:r>
              <a:rPr lang="en-GB" dirty="0"/>
              <a:t>Reporting ASB (2 of 2)</a:t>
            </a:r>
          </a:p>
        </p:txBody>
      </p:sp>
      <p:sp>
        <p:nvSpPr>
          <p:cNvPr id="4" name="Text Placeholder 2">
            <a:extLst>
              <a:ext uri="{FF2B5EF4-FFF2-40B4-BE49-F238E27FC236}">
                <a16:creationId xmlns:a16="http://schemas.microsoft.com/office/drawing/2014/main" id="{9342AD2B-678E-0A98-9497-9B032B6E6895}"/>
              </a:ext>
            </a:extLst>
          </p:cNvPr>
          <p:cNvSpPr>
            <a:spLocks noGrp="1"/>
          </p:cNvSpPr>
          <p:nvPr>
            <p:ph type="body" sz="quarter" idx="10"/>
          </p:nvPr>
        </p:nvSpPr>
        <p:spPr/>
        <p:txBody>
          <a:bodyPr>
            <a:normAutofit fontScale="92500" lnSpcReduction="10000"/>
          </a:bodyPr>
          <a:lstStyle/>
          <a:p>
            <a:r>
              <a:rPr lang="en-GB" dirty="0"/>
              <a:t>Migrant treated as offender/suspect</a:t>
            </a:r>
          </a:p>
          <a:p>
            <a:pPr lvl="1"/>
            <a:r>
              <a:rPr lang="en-GB" dirty="0">
                <a:solidFill>
                  <a:schemeClr val="accent1"/>
                </a:solidFill>
              </a:rPr>
              <a:t>[The police] brought him [partner] to the station, and he explained what happened and they said you lost your patience. And he asked if they could take him to the hospital but they kept him in the station... At 04.00 o clock my husband was screaming and asked please can I go to the hospital? So he went to the hospital, they took the X-ray and all the test and confirmed that he was broken.</a:t>
            </a:r>
          </a:p>
          <a:p>
            <a:pPr lvl="1" algn="r"/>
            <a:r>
              <a:rPr lang="en-GB" dirty="0">
                <a:solidFill>
                  <a:schemeClr val="accent1"/>
                </a:solidFill>
              </a:rPr>
              <a:t>[</a:t>
            </a:r>
            <a:r>
              <a:rPr lang="en-GB" dirty="0" err="1">
                <a:solidFill>
                  <a:schemeClr val="accent1"/>
                </a:solidFill>
              </a:rPr>
              <a:t>Belinha</a:t>
            </a:r>
            <a:r>
              <a:rPr lang="en-GB" dirty="0">
                <a:solidFill>
                  <a:schemeClr val="accent1"/>
                </a:solidFill>
              </a:rPr>
              <a:t>, Migrant, F, Portugal]</a:t>
            </a:r>
          </a:p>
          <a:p>
            <a:r>
              <a:rPr lang="en-GB" dirty="0"/>
              <a:t>Occasional examples of good outcomes led to increased trust in police and services and a reported increase in likelihood of reporting issues in the future</a:t>
            </a:r>
          </a:p>
          <a:p>
            <a:pPr lvl="1"/>
            <a:r>
              <a:rPr lang="en-GB" dirty="0">
                <a:solidFill>
                  <a:schemeClr val="accent1"/>
                </a:solidFill>
              </a:rPr>
              <a:t>Anything that happens, try report it to the police because the police are here to protect lives and property, definitely. And from the police, let them ask and tell them… this law is for everybody no matter who you are.</a:t>
            </a:r>
          </a:p>
          <a:p>
            <a:pPr lvl="1" algn="r"/>
            <a:r>
              <a:rPr lang="en-GB" dirty="0">
                <a:solidFill>
                  <a:schemeClr val="accent1"/>
                </a:solidFill>
              </a:rPr>
              <a:t>[Famous, Migrant, M, Gambia]</a:t>
            </a:r>
          </a:p>
        </p:txBody>
      </p:sp>
    </p:spTree>
    <p:extLst>
      <p:ext uri="{BB962C8B-B14F-4D97-AF65-F5344CB8AC3E}">
        <p14:creationId xmlns:p14="http://schemas.microsoft.com/office/powerpoint/2010/main" val="26095131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00D26B1-3BEB-FCCE-EC23-2C526CAC682E}"/>
              </a:ext>
            </a:extLst>
          </p:cNvPr>
          <p:cNvSpPr/>
          <p:nvPr/>
        </p:nvSpPr>
        <p:spPr>
          <a:xfrm>
            <a:off x="457200" y="543540"/>
            <a:ext cx="7772400" cy="675660"/>
          </a:xfrm>
          <a:prstGeom prst="rect">
            <a:avLst/>
          </a:prstGeom>
          <a:solidFill>
            <a:srgbClr val="2E8A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 name="TextBox 3">
            <a:extLst>
              <a:ext uri="{FF2B5EF4-FFF2-40B4-BE49-F238E27FC236}">
                <a16:creationId xmlns:a16="http://schemas.microsoft.com/office/drawing/2014/main" id="{9E2E97DA-A0DB-3D92-C382-60816A1DD165}"/>
              </a:ext>
            </a:extLst>
          </p:cNvPr>
          <p:cNvSpPr txBox="1"/>
          <p:nvPr/>
        </p:nvSpPr>
        <p:spPr>
          <a:xfrm>
            <a:off x="457200" y="543580"/>
            <a:ext cx="7772400" cy="523220"/>
          </a:xfrm>
          <a:prstGeom prst="rect">
            <a:avLst/>
          </a:prstGeom>
          <a:noFill/>
        </p:spPr>
        <p:txBody>
          <a:bodyPr wrap="square" lIns="91440" tIns="45720" rIns="91440" bIns="45720" rtlCol="0" anchor="t">
            <a:spAutoFit/>
          </a:bodyPr>
          <a:lstStyle/>
          <a:p>
            <a:r>
              <a:rPr lang="en-GB" sz="2800" dirty="0">
                <a:solidFill>
                  <a:schemeClr val="bg1"/>
                </a:solidFill>
                <a:latin typeface="Poppins Medium" pitchFamily="2" charset="77"/>
                <a:cs typeface="Poppins Medium" pitchFamily="2" charset="77"/>
              </a:rPr>
              <a:t>National updates – since we last met</a:t>
            </a:r>
            <a:endParaRPr lang="en-US" sz="2800" dirty="0">
              <a:solidFill>
                <a:schemeClr val="bg1"/>
              </a:solidFill>
              <a:latin typeface="Poppins Medium" pitchFamily="2" charset="77"/>
              <a:cs typeface="Poppins Medium" pitchFamily="2" charset="77"/>
            </a:endParaRPr>
          </a:p>
        </p:txBody>
      </p:sp>
      <p:sp>
        <p:nvSpPr>
          <p:cNvPr id="5" name="TextBox 4">
            <a:extLst>
              <a:ext uri="{FF2B5EF4-FFF2-40B4-BE49-F238E27FC236}">
                <a16:creationId xmlns:a16="http://schemas.microsoft.com/office/drawing/2014/main" id="{79B2B356-B44A-512F-31F2-6AE8C414D7C7}"/>
              </a:ext>
            </a:extLst>
          </p:cNvPr>
          <p:cNvSpPr txBox="1"/>
          <p:nvPr/>
        </p:nvSpPr>
        <p:spPr>
          <a:xfrm>
            <a:off x="457200" y="1582616"/>
            <a:ext cx="11277600" cy="5262979"/>
          </a:xfrm>
          <a:prstGeom prst="rect">
            <a:avLst/>
          </a:prstGeom>
          <a:noFill/>
        </p:spPr>
        <p:txBody>
          <a:bodyPr wrap="square" lIns="91440" tIns="45720" rIns="91440" bIns="45720" rtlCol="0" anchor="t">
            <a:spAutoFit/>
          </a:bodyPr>
          <a:lstStyle/>
          <a:p>
            <a:pPr algn="l" rtl="0"/>
            <a:r>
              <a:rPr lang="en-US" sz="2800" dirty="0">
                <a:solidFill>
                  <a:srgbClr val="2A206F"/>
                </a:solidFill>
                <a:latin typeface="Poppins"/>
                <a:cs typeface="Poppins"/>
              </a:rPr>
              <a:t>National political landscape has changed:</a:t>
            </a:r>
          </a:p>
          <a:p>
            <a:pPr marL="457200" lvl="8" indent="-457200" algn="l" rtl="0">
              <a:buFont typeface="Arial" panose="020B0604020202020204" pitchFamily="34" charset="0"/>
              <a:buChar char="•"/>
            </a:pPr>
            <a:r>
              <a:rPr lang="en-US" sz="2800" dirty="0">
                <a:solidFill>
                  <a:srgbClr val="2A206F"/>
                </a:solidFill>
                <a:latin typeface="Poppins"/>
                <a:cs typeface="Poppins"/>
              </a:rPr>
              <a:t>General election in July 2024</a:t>
            </a:r>
          </a:p>
          <a:p>
            <a:pPr marL="457200" lvl="6" indent="-457200" algn="l" rtl="0">
              <a:buFont typeface="Arial" panose="020B0604020202020204" pitchFamily="34" charset="0"/>
              <a:buChar char="•"/>
            </a:pPr>
            <a:r>
              <a:rPr lang="en-US" sz="2800" dirty="0">
                <a:solidFill>
                  <a:srgbClr val="2A206F"/>
                </a:solidFill>
                <a:latin typeface="Poppins"/>
                <a:cs typeface="Poppins"/>
              </a:rPr>
              <a:t>2 Prime Ministers </a:t>
            </a:r>
          </a:p>
          <a:p>
            <a:pPr marL="457200" lvl="6" indent="-457200" algn="l" rtl="0">
              <a:buFont typeface="Arial" panose="020B0604020202020204" pitchFamily="34" charset="0"/>
              <a:buChar char="•"/>
            </a:pPr>
            <a:r>
              <a:rPr lang="en-US" sz="2800" dirty="0">
                <a:solidFill>
                  <a:srgbClr val="2A206F"/>
                </a:solidFill>
                <a:latin typeface="Poppins"/>
                <a:cs typeface="Poppins"/>
              </a:rPr>
              <a:t>3 Home Secretaries</a:t>
            </a:r>
          </a:p>
          <a:p>
            <a:pPr marL="457200" lvl="6" indent="-457200" algn="l" rtl="0">
              <a:buFont typeface="Arial" panose="020B0604020202020204" pitchFamily="34" charset="0"/>
              <a:buChar char="•"/>
            </a:pPr>
            <a:r>
              <a:rPr lang="en-US" sz="2800" dirty="0">
                <a:solidFill>
                  <a:srgbClr val="2A206F"/>
                </a:solidFill>
                <a:latin typeface="Poppins"/>
                <a:cs typeface="Poppins"/>
              </a:rPr>
              <a:t>5 Ministers for Immigration with varying remits</a:t>
            </a:r>
          </a:p>
          <a:p>
            <a:pPr marL="457200" lvl="6" indent="-457200" algn="l" rtl="0">
              <a:buFont typeface="Arial" panose="020B0604020202020204" pitchFamily="34" charset="0"/>
              <a:buChar char="•"/>
            </a:pPr>
            <a:endParaRPr lang="en-US" sz="2800" dirty="0">
              <a:solidFill>
                <a:srgbClr val="2A206F"/>
              </a:solidFill>
              <a:latin typeface="Poppins"/>
              <a:cs typeface="Poppins"/>
            </a:endParaRPr>
          </a:p>
          <a:p>
            <a:pPr lvl="6" algn="l" rtl="0"/>
            <a:r>
              <a:rPr lang="en-US" sz="2800" dirty="0">
                <a:solidFill>
                  <a:srgbClr val="2A206F"/>
                </a:solidFill>
                <a:latin typeface="Poppins"/>
                <a:cs typeface="Poppins"/>
              </a:rPr>
              <a:t>Worsening situation in the Middle East</a:t>
            </a:r>
          </a:p>
          <a:p>
            <a:pPr lvl="6" algn="l" rtl="0"/>
            <a:endParaRPr lang="en-US" sz="2800" dirty="0">
              <a:solidFill>
                <a:srgbClr val="2A206F"/>
              </a:solidFill>
              <a:latin typeface="Poppins"/>
              <a:cs typeface="Poppins"/>
            </a:endParaRPr>
          </a:p>
          <a:p>
            <a:pPr lvl="6" algn="l" rtl="0"/>
            <a:r>
              <a:rPr lang="en-US" sz="2800" dirty="0">
                <a:solidFill>
                  <a:srgbClr val="2A206F"/>
                </a:solidFill>
                <a:latin typeface="Poppins"/>
                <a:cs typeface="Poppins"/>
              </a:rPr>
              <a:t>Far right riots and rise in anti-immigration sentiment</a:t>
            </a:r>
          </a:p>
          <a:p>
            <a:pPr lvl="6" algn="l" rtl="0"/>
            <a:endParaRPr lang="en-US" sz="2800" dirty="0">
              <a:solidFill>
                <a:srgbClr val="2A206F"/>
              </a:solidFill>
              <a:latin typeface="Poppins"/>
              <a:cs typeface="Poppins"/>
            </a:endParaRPr>
          </a:p>
          <a:p>
            <a:pPr lvl="4" algn="l" rtl="0"/>
            <a:r>
              <a:rPr lang="en-US" sz="2800" dirty="0">
                <a:solidFill>
                  <a:srgbClr val="2A206F"/>
                </a:solidFill>
                <a:latin typeface="Poppins"/>
                <a:cs typeface="Poppins"/>
              </a:rPr>
              <a:t>Two Yorkshire Integration Festivals in Sheffield and Halifax</a:t>
            </a:r>
          </a:p>
          <a:p>
            <a:pPr algn="l" rtl="0"/>
            <a:endParaRPr lang="en-US" sz="2800" dirty="0">
              <a:solidFill>
                <a:srgbClr val="2A206F"/>
              </a:solidFill>
              <a:latin typeface="Poppins"/>
              <a:cs typeface="Poppins"/>
            </a:endParaRPr>
          </a:p>
        </p:txBody>
      </p:sp>
    </p:spTree>
    <p:extLst>
      <p:ext uri="{BB962C8B-B14F-4D97-AF65-F5344CB8AC3E}">
        <p14:creationId xmlns:p14="http://schemas.microsoft.com/office/powerpoint/2010/main" val="11793126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5EFD7-4A24-4887-8332-984D4C6D7BDA}"/>
              </a:ext>
            </a:extLst>
          </p:cNvPr>
          <p:cNvSpPr>
            <a:spLocks noGrp="1"/>
          </p:cNvSpPr>
          <p:nvPr>
            <p:ph type="ctrTitle"/>
          </p:nvPr>
        </p:nvSpPr>
        <p:spPr/>
        <p:txBody>
          <a:bodyPr/>
          <a:lstStyle/>
          <a:p>
            <a:r>
              <a:rPr lang="en-GB" dirty="0"/>
              <a:t>Barriers to reporting ASB</a:t>
            </a:r>
          </a:p>
        </p:txBody>
      </p:sp>
      <p:sp>
        <p:nvSpPr>
          <p:cNvPr id="3" name="Text Placeholder 2">
            <a:extLst>
              <a:ext uri="{FF2B5EF4-FFF2-40B4-BE49-F238E27FC236}">
                <a16:creationId xmlns:a16="http://schemas.microsoft.com/office/drawing/2014/main" id="{8FF86686-15B7-4ED2-A621-0F66AF1D73F3}"/>
              </a:ext>
            </a:extLst>
          </p:cNvPr>
          <p:cNvSpPr>
            <a:spLocks noGrp="1"/>
          </p:cNvSpPr>
          <p:nvPr>
            <p:ph type="body" sz="quarter" idx="10"/>
          </p:nvPr>
        </p:nvSpPr>
        <p:spPr/>
        <p:txBody>
          <a:bodyPr>
            <a:normAutofit fontScale="85000" lnSpcReduction="10000"/>
          </a:bodyPr>
          <a:lstStyle/>
          <a:p>
            <a:r>
              <a:rPr lang="en-GB" dirty="0"/>
              <a:t>Negative perceptions of police and services</a:t>
            </a:r>
          </a:p>
          <a:p>
            <a:pPr lvl="1"/>
            <a:r>
              <a:rPr lang="en-GB" dirty="0">
                <a:solidFill>
                  <a:schemeClr val="accent1"/>
                </a:solidFill>
              </a:rPr>
              <a:t>You know, when you are an asylum seeker, you really avoid issues. There’s some things you try not because in one way or another you don’t want to get involved in the authorities </a:t>
            </a:r>
          </a:p>
          <a:p>
            <a:pPr lvl="1" algn="r"/>
            <a:r>
              <a:rPr lang="en-GB" dirty="0">
                <a:solidFill>
                  <a:schemeClr val="accent1"/>
                </a:solidFill>
              </a:rPr>
              <a:t>[Lea, F, Asylum Seeker, Undisclosed Nationality]</a:t>
            </a:r>
          </a:p>
          <a:p>
            <a:r>
              <a:rPr lang="en-GB" dirty="0"/>
              <a:t>Language barriers and lack of information</a:t>
            </a:r>
          </a:p>
          <a:p>
            <a:pPr lvl="1"/>
            <a:r>
              <a:rPr lang="en-GB" dirty="0">
                <a:solidFill>
                  <a:schemeClr val="accent1"/>
                </a:solidFill>
              </a:rPr>
              <a:t>If you are like an asylum seeker and you know that you don’t need to have problems and you don’t even want to complain. Because of the language barriers and you don’t know your rights exactly as you are new [in the country]</a:t>
            </a:r>
          </a:p>
          <a:p>
            <a:pPr lvl="1" algn="r"/>
            <a:r>
              <a:rPr lang="en-GB" dirty="0">
                <a:solidFill>
                  <a:schemeClr val="accent1"/>
                </a:solidFill>
              </a:rPr>
              <a:t>[Madiba, M, Asylum Seeker, Chad]</a:t>
            </a:r>
          </a:p>
          <a:p>
            <a:r>
              <a:rPr lang="en-GB" dirty="0"/>
              <a:t>Keeping to self, and gratitude to society</a:t>
            </a:r>
          </a:p>
          <a:p>
            <a:pPr lvl="1"/>
            <a:r>
              <a:rPr lang="en-GB" dirty="0">
                <a:solidFill>
                  <a:schemeClr val="accent1"/>
                </a:solidFill>
              </a:rPr>
              <a:t>I feel grateful, I feel thankful and I think this country and the people give us the chance, and I left Hong Kong, I don’t want to mess up and learn the bad things</a:t>
            </a:r>
          </a:p>
          <a:p>
            <a:pPr lvl="1" algn="r"/>
            <a:r>
              <a:rPr lang="en-GB" dirty="0">
                <a:solidFill>
                  <a:schemeClr val="accent1"/>
                </a:solidFill>
              </a:rPr>
              <a:t>[</a:t>
            </a:r>
            <a:r>
              <a:rPr lang="en-GB" dirty="0" err="1">
                <a:solidFill>
                  <a:schemeClr val="accent1"/>
                </a:solidFill>
              </a:rPr>
              <a:t>Yuet</a:t>
            </a:r>
            <a:r>
              <a:rPr lang="en-GB" dirty="0">
                <a:solidFill>
                  <a:schemeClr val="accent1"/>
                </a:solidFill>
              </a:rPr>
              <a:t>, F, Migrant, Hong Kong]</a:t>
            </a:r>
          </a:p>
        </p:txBody>
      </p:sp>
    </p:spTree>
    <p:extLst>
      <p:ext uri="{BB962C8B-B14F-4D97-AF65-F5344CB8AC3E}">
        <p14:creationId xmlns:p14="http://schemas.microsoft.com/office/powerpoint/2010/main" val="15694814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473725BF-B041-C0BD-79DE-4108A7798133}"/>
              </a:ext>
            </a:extLst>
          </p:cNvPr>
          <p:cNvSpPr>
            <a:spLocks noGrp="1"/>
          </p:cNvSpPr>
          <p:nvPr>
            <p:ph type="ctrTitle"/>
          </p:nvPr>
        </p:nvSpPr>
        <p:spPr>
          <a:xfrm>
            <a:off x="466722" y="586855"/>
            <a:ext cx="3201366" cy="3387497"/>
          </a:xfrm>
        </p:spPr>
        <p:txBody>
          <a:bodyPr vert="horz" lIns="91440" tIns="45720" rIns="91440" bIns="45720" rtlCol="0" anchor="b">
            <a:normAutofit/>
          </a:bodyPr>
          <a:lstStyle/>
          <a:p>
            <a:pPr algn="r"/>
            <a:r>
              <a:rPr lang="en-US" sz="4000" kern="1200">
                <a:solidFill>
                  <a:srgbClr val="FFFFFF"/>
                </a:solidFill>
                <a:latin typeface="+mj-lt"/>
                <a:ea typeface="+mj-ea"/>
                <a:cs typeface="+mj-cs"/>
              </a:rPr>
              <a:t>Some positive messages</a:t>
            </a:r>
          </a:p>
        </p:txBody>
      </p:sp>
      <p:sp>
        <p:nvSpPr>
          <p:cNvPr id="3" name="Text Placeholder 2">
            <a:extLst>
              <a:ext uri="{FF2B5EF4-FFF2-40B4-BE49-F238E27FC236}">
                <a16:creationId xmlns:a16="http://schemas.microsoft.com/office/drawing/2014/main" id="{C39D89D2-4A29-2C35-0D79-0B57B552F386}"/>
              </a:ext>
            </a:extLst>
          </p:cNvPr>
          <p:cNvSpPr>
            <a:spLocks noGrp="1"/>
          </p:cNvSpPr>
          <p:nvPr>
            <p:ph type="body" sz="quarter" idx="10"/>
          </p:nvPr>
        </p:nvSpPr>
        <p:spPr>
          <a:xfrm>
            <a:off x="4810259" y="649480"/>
            <a:ext cx="6555347" cy="5546047"/>
          </a:xfrm>
        </p:spPr>
        <p:txBody>
          <a:bodyPr vert="horz" lIns="91440" tIns="45720" rIns="91440" bIns="45720" rtlCol="0" anchor="ctr">
            <a:normAutofit/>
          </a:bodyPr>
          <a:lstStyle/>
          <a:p>
            <a:pPr indent="-228600">
              <a:lnSpc>
                <a:spcPct val="90000"/>
              </a:lnSpc>
              <a:buFont typeface="Arial" panose="020B0604020202020204" pitchFamily="34" charset="0"/>
              <a:buChar char="•"/>
            </a:pPr>
            <a:r>
              <a:rPr lang="en-US" dirty="0"/>
              <a:t>People who were in touch with charitable services largely had positive experiences with them, including feeling welcomed, supported and informed</a:t>
            </a:r>
          </a:p>
          <a:p>
            <a:pPr indent="-228600">
              <a:lnSpc>
                <a:spcPct val="90000"/>
              </a:lnSpc>
              <a:buFont typeface="Arial" panose="020B0604020202020204" pitchFamily="34" charset="0"/>
              <a:buChar char="•"/>
            </a:pPr>
            <a:endParaRPr lang="en-US" dirty="0"/>
          </a:p>
          <a:p>
            <a:pPr indent="-228600">
              <a:lnSpc>
                <a:spcPct val="90000"/>
              </a:lnSpc>
              <a:buFont typeface="Arial" panose="020B0604020202020204" pitchFamily="34" charset="0"/>
              <a:buChar char="•"/>
            </a:pPr>
            <a:r>
              <a:rPr lang="en-US" dirty="0"/>
              <a:t>Some people reported liking the areas or communities they lived in, had close relations with immediate </a:t>
            </a:r>
            <a:r>
              <a:rPr lang="en-US" dirty="0" err="1"/>
              <a:t>neighbours</a:t>
            </a:r>
            <a:r>
              <a:rPr lang="en-US" dirty="0"/>
              <a:t> or other migrants in the area</a:t>
            </a:r>
          </a:p>
          <a:p>
            <a:pPr indent="-228600">
              <a:lnSpc>
                <a:spcPct val="90000"/>
              </a:lnSpc>
              <a:buFont typeface="Arial" panose="020B0604020202020204" pitchFamily="34" charset="0"/>
              <a:buChar char="•"/>
            </a:pPr>
            <a:endParaRPr lang="en-US" dirty="0"/>
          </a:p>
          <a:p>
            <a:pPr indent="-228600">
              <a:lnSpc>
                <a:spcPct val="90000"/>
              </a:lnSpc>
              <a:buFont typeface="Arial" panose="020B0604020202020204" pitchFamily="34" charset="0"/>
              <a:buChar char="•"/>
            </a:pPr>
            <a:r>
              <a:rPr lang="en-US" dirty="0"/>
              <a:t>People valued their voices being heard and their stories being viewed as important, and this was the ‘main point’ people gave in the majority of participant interviews</a:t>
            </a:r>
          </a:p>
          <a:p>
            <a:pPr indent="-228600">
              <a:lnSpc>
                <a:spcPct val="90000"/>
              </a:lnSpc>
              <a:buFont typeface="Arial" panose="020B0604020202020204" pitchFamily="34" charset="0"/>
              <a:buChar char="•"/>
            </a:pPr>
            <a:endParaRPr lang="en-US" dirty="0"/>
          </a:p>
          <a:p>
            <a:pPr indent="-228600">
              <a:lnSpc>
                <a:spcPct val="90000"/>
              </a:lnSpc>
              <a:buFont typeface="Arial" panose="020B0604020202020204" pitchFamily="34" charset="0"/>
              <a:buChar char="•"/>
            </a:pPr>
            <a:endParaRPr lang="en-US" dirty="0"/>
          </a:p>
        </p:txBody>
      </p:sp>
    </p:spTree>
    <p:extLst>
      <p:ext uri="{BB962C8B-B14F-4D97-AF65-F5344CB8AC3E}">
        <p14:creationId xmlns:p14="http://schemas.microsoft.com/office/powerpoint/2010/main" val="38124293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 name="Rectangle 22">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 name="Rectangle 23">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 name="Rectangle 24">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 name="Rectangle 25">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7" name="Freeform: Shape 17">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7DEDE3E8-54C6-BC65-53C7-ECADEF5FF05A}"/>
              </a:ext>
            </a:extLst>
          </p:cNvPr>
          <p:cNvSpPr>
            <a:spLocks noGrp="1"/>
          </p:cNvSpPr>
          <p:nvPr>
            <p:ph type="ctrTitle"/>
          </p:nvPr>
        </p:nvSpPr>
        <p:spPr>
          <a:xfrm>
            <a:off x="1314824" y="735106"/>
            <a:ext cx="10053763" cy="2928470"/>
          </a:xfrm>
        </p:spPr>
        <p:txBody>
          <a:bodyPr vert="horz" lIns="91440" tIns="45720" rIns="91440" bIns="45720" rtlCol="0" anchor="b">
            <a:normAutofit/>
          </a:bodyPr>
          <a:lstStyle/>
          <a:p>
            <a:r>
              <a:rPr lang="en-US" sz="4800" kern="1200" dirty="0">
                <a:solidFill>
                  <a:srgbClr val="FFFFFF"/>
                </a:solidFill>
                <a:latin typeface="+mj-lt"/>
                <a:ea typeface="+mj-ea"/>
                <a:cs typeface="+mj-cs"/>
              </a:rPr>
              <a:t>Reflections from community researcher</a:t>
            </a:r>
          </a:p>
        </p:txBody>
      </p:sp>
      <p:sp>
        <p:nvSpPr>
          <p:cNvPr id="3" name="Text Placeholder 2">
            <a:extLst>
              <a:ext uri="{FF2B5EF4-FFF2-40B4-BE49-F238E27FC236}">
                <a16:creationId xmlns:a16="http://schemas.microsoft.com/office/drawing/2014/main" id="{ED8FE143-C7E9-9EC9-4E5E-0852E191CEC2}"/>
              </a:ext>
            </a:extLst>
          </p:cNvPr>
          <p:cNvSpPr>
            <a:spLocks noGrp="1"/>
          </p:cNvSpPr>
          <p:nvPr>
            <p:ph type="body" sz="quarter" idx="10"/>
          </p:nvPr>
        </p:nvSpPr>
        <p:spPr>
          <a:xfrm>
            <a:off x="1350682" y="4870824"/>
            <a:ext cx="10005951" cy="1458258"/>
          </a:xfrm>
        </p:spPr>
        <p:txBody>
          <a:bodyPr vert="horz" lIns="91440" tIns="45720" rIns="91440" bIns="45720" rtlCol="0" anchor="ctr">
            <a:normAutofit/>
          </a:bodyPr>
          <a:lstStyle/>
          <a:p>
            <a:pPr>
              <a:lnSpc>
                <a:spcPct val="90000"/>
              </a:lnSpc>
              <a:spcBef>
                <a:spcPts val="1000"/>
              </a:spcBef>
            </a:pPr>
            <a:r>
              <a:rPr lang="en-US" sz="2400" kern="1200">
                <a:solidFill>
                  <a:schemeClr val="tx1"/>
                </a:solidFill>
                <a:latin typeface="+mn-lt"/>
                <a:ea typeface="+mn-ea"/>
                <a:cs typeface="+mn-cs"/>
              </a:rPr>
              <a:t>Jack Liuta, Migration Yorkshire</a:t>
            </a:r>
          </a:p>
        </p:txBody>
      </p:sp>
      <p:pic>
        <p:nvPicPr>
          <p:cNvPr id="6" name="Picture 2">
            <a:extLst>
              <a:ext uri="{FF2B5EF4-FFF2-40B4-BE49-F238E27FC236}">
                <a16:creationId xmlns:a16="http://schemas.microsoft.com/office/drawing/2014/main" id="{3C09D9D3-6E2E-847B-2F80-D9CF9A5CC4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76871" y="4870822"/>
            <a:ext cx="2979762" cy="108288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4513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51701-180A-1E81-ACD9-B9F64A8AD064}"/>
              </a:ext>
            </a:extLst>
          </p:cNvPr>
          <p:cNvSpPr>
            <a:spLocks noGrp="1"/>
          </p:cNvSpPr>
          <p:nvPr>
            <p:ph type="ctrTitle"/>
          </p:nvPr>
        </p:nvSpPr>
        <p:spPr/>
        <p:txBody>
          <a:bodyPr/>
          <a:lstStyle/>
          <a:p>
            <a:r>
              <a:rPr lang="en-GB" dirty="0"/>
              <a:t>Summary</a:t>
            </a:r>
          </a:p>
        </p:txBody>
      </p:sp>
      <p:sp>
        <p:nvSpPr>
          <p:cNvPr id="3" name="Text Placeholder 2">
            <a:extLst>
              <a:ext uri="{FF2B5EF4-FFF2-40B4-BE49-F238E27FC236}">
                <a16:creationId xmlns:a16="http://schemas.microsoft.com/office/drawing/2014/main" id="{43C1FA7C-0D90-C421-A872-B521998F6249}"/>
              </a:ext>
            </a:extLst>
          </p:cNvPr>
          <p:cNvSpPr>
            <a:spLocks noGrp="1"/>
          </p:cNvSpPr>
          <p:nvPr>
            <p:ph type="body" sz="quarter" idx="10"/>
          </p:nvPr>
        </p:nvSpPr>
        <p:spPr/>
        <p:txBody>
          <a:bodyPr>
            <a:normAutofit fontScale="92500" lnSpcReduction="10000"/>
          </a:bodyPr>
          <a:lstStyle/>
          <a:p>
            <a:r>
              <a:rPr lang="en-GB" dirty="0"/>
              <a:t>Migrants appear to regularly experience antisocial behaviour, ranging from low level to often more serious behaviours and crimes</a:t>
            </a:r>
          </a:p>
          <a:p>
            <a:endParaRPr lang="en-GB" dirty="0"/>
          </a:p>
          <a:p>
            <a:r>
              <a:rPr lang="en-GB" dirty="0"/>
              <a:t>The impact of antisocial behaviour can be longstanding and contribute to mental health challenges and distress, fear and alienation</a:t>
            </a:r>
          </a:p>
          <a:p>
            <a:endParaRPr lang="en-GB" dirty="0"/>
          </a:p>
          <a:p>
            <a:r>
              <a:rPr lang="en-GB" dirty="0"/>
              <a:t>Whilst some reports of antisocial behaviour are responded to effectively, many migrants do not report the behaviours they experience or are not treated well when they do so.</a:t>
            </a:r>
          </a:p>
          <a:p>
            <a:endParaRPr lang="en-GB" dirty="0"/>
          </a:p>
          <a:p>
            <a:r>
              <a:rPr lang="en-GB" dirty="0"/>
              <a:t>Offering safe spaces to migrants to share their experiences and/or report antisocial behaviour may help with tackling this issue</a:t>
            </a:r>
          </a:p>
        </p:txBody>
      </p:sp>
      <p:pic>
        <p:nvPicPr>
          <p:cNvPr id="5" name="Picture 2">
            <a:extLst>
              <a:ext uri="{FF2B5EF4-FFF2-40B4-BE49-F238E27FC236}">
                <a16:creationId xmlns:a16="http://schemas.microsoft.com/office/drawing/2014/main" id="{A374A5CB-489C-63DC-3C12-8263FD55E5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25242" y="5926299"/>
            <a:ext cx="1591257" cy="57828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22023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35B87E6-3773-EA4A-9F83-E2B4AA2F3E58}"/>
              </a:ext>
            </a:extLst>
          </p:cNvPr>
          <p:cNvSpPr>
            <a:spLocks noGrp="1"/>
          </p:cNvSpPr>
          <p:nvPr>
            <p:ph type="subTitle" idx="1"/>
          </p:nvPr>
        </p:nvSpPr>
        <p:spPr>
          <a:xfrm>
            <a:off x="6121650" y="3682553"/>
            <a:ext cx="5598364" cy="2583775"/>
          </a:xfrm>
        </p:spPr>
        <p:txBody>
          <a:bodyPr>
            <a:normAutofit/>
          </a:bodyPr>
          <a:lstStyle/>
          <a:p>
            <a:r>
              <a:rPr lang="en-US" dirty="0"/>
              <a:t>Dr. Kirsty Cameron – </a:t>
            </a:r>
            <a:r>
              <a:rPr lang="en-US" dirty="0">
                <a:hlinkClick r:id="rId2"/>
              </a:rPr>
              <a:t>kirsty.cameron@leedsbeckett.ac.uk</a:t>
            </a:r>
            <a:endParaRPr lang="en-US" dirty="0"/>
          </a:p>
          <a:p>
            <a:endParaRPr lang="en-US" dirty="0"/>
          </a:p>
          <a:p>
            <a:r>
              <a:rPr lang="en-US" dirty="0"/>
              <a:t>Please provide feedback using the QR code or the following URL: </a:t>
            </a:r>
            <a:r>
              <a:rPr lang="en-US" dirty="0">
                <a:hlinkClick r:id="rId3"/>
              </a:rPr>
              <a:t>https://forms.office.com/e/7yY7AYNfzg</a:t>
            </a:r>
            <a:r>
              <a:rPr lang="en-US" dirty="0"/>
              <a:t> </a:t>
            </a:r>
          </a:p>
        </p:txBody>
      </p:sp>
      <p:pic>
        <p:nvPicPr>
          <p:cNvPr id="3" name="Picture 2" descr="A qr code on a blue background&#10;&#10;Description automatically generated">
            <a:extLst>
              <a:ext uri="{FF2B5EF4-FFF2-40B4-BE49-F238E27FC236}">
                <a16:creationId xmlns:a16="http://schemas.microsoft.com/office/drawing/2014/main" id="{4869F824-1BB8-536F-913A-9E8A35C692EB}"/>
              </a:ext>
            </a:extLst>
          </p:cNvPr>
          <p:cNvPicPr>
            <a:picLocks noChangeAspect="1"/>
          </p:cNvPicPr>
          <p:nvPr/>
        </p:nvPicPr>
        <p:blipFill>
          <a:blip r:embed="rId4"/>
          <a:stretch>
            <a:fillRect/>
          </a:stretch>
        </p:blipFill>
        <p:spPr>
          <a:xfrm>
            <a:off x="660780" y="1639737"/>
            <a:ext cx="4722126" cy="4722126"/>
          </a:xfrm>
          <a:prstGeom prst="rect">
            <a:avLst/>
          </a:prstGeom>
        </p:spPr>
      </p:pic>
    </p:spTree>
    <p:extLst>
      <p:ext uri="{BB962C8B-B14F-4D97-AF65-F5344CB8AC3E}">
        <p14:creationId xmlns:p14="http://schemas.microsoft.com/office/powerpoint/2010/main" val="33729076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159396"/>
            <a:ext cx="12192000" cy="6390"/>
          </a:xfrm>
          <a:prstGeom prst="rect">
            <a:avLst/>
          </a:prstGeom>
          <a:solidFill>
            <a:srgbClr val="0000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lumMod val="85000"/>
                  <a:lumOff val="15000"/>
                </a:prstClr>
              </a:solidFill>
              <a:effectLst/>
              <a:uLnTx/>
              <a:uFillTx/>
              <a:latin typeface="Aptos Display" panose="020B0004020202020204" pitchFamily="34" charset="0"/>
              <a:ea typeface="+mn-ea"/>
              <a:cs typeface="+mn-cs"/>
            </a:endParaRPr>
          </a:p>
        </p:txBody>
      </p:sp>
      <p:sp>
        <p:nvSpPr>
          <p:cNvPr id="3" name="AutoShape 3"/>
          <p:cNvSpPr/>
          <p:nvPr/>
        </p:nvSpPr>
        <p:spPr>
          <a:xfrm>
            <a:off x="8763000" y="0"/>
            <a:ext cx="3429000" cy="3429000"/>
          </a:xfrm>
          <a:prstGeom prst="rect">
            <a:avLst/>
          </a:prstGeom>
          <a:solidFill>
            <a:srgbClr val="E5006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lumMod val="85000"/>
                  <a:lumOff val="15000"/>
                </a:prstClr>
              </a:solidFill>
              <a:effectLst/>
              <a:uLnTx/>
              <a:uFillTx/>
              <a:latin typeface="Aptos Display" panose="020B0004020202020204" pitchFamily="34" charset="0"/>
              <a:ea typeface="+mn-ea"/>
              <a:cs typeface="+mn-cs"/>
            </a:endParaRPr>
          </a:p>
        </p:txBody>
      </p:sp>
      <p:sp>
        <p:nvSpPr>
          <p:cNvPr id="4" name="AutoShape 4"/>
          <p:cNvSpPr/>
          <p:nvPr/>
        </p:nvSpPr>
        <p:spPr>
          <a:xfrm>
            <a:off x="8763000" y="3429000"/>
            <a:ext cx="3429000" cy="3429000"/>
          </a:xfrm>
          <a:prstGeom prst="rect">
            <a:avLst/>
          </a:prstGeom>
          <a:solidFill>
            <a:srgbClr val="F7665E"/>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lumMod val="85000"/>
                  <a:lumOff val="15000"/>
                </a:prstClr>
              </a:solidFill>
              <a:effectLst/>
              <a:uLnTx/>
              <a:uFillTx/>
              <a:latin typeface="Aptos Display" panose="020B0004020202020204" pitchFamily="34" charset="0"/>
              <a:ea typeface="+mn-ea"/>
              <a:cs typeface="+mn-cs"/>
            </a:endParaRPr>
          </a:p>
        </p:txBody>
      </p:sp>
      <p:sp>
        <p:nvSpPr>
          <p:cNvPr id="5" name="Freeform 5"/>
          <p:cNvSpPr/>
          <p:nvPr/>
        </p:nvSpPr>
        <p:spPr>
          <a:xfrm rot="-5400000">
            <a:off x="6499785" y="1165785"/>
            <a:ext cx="4526430" cy="4526430"/>
          </a:xfrm>
          <a:custGeom>
            <a:avLst/>
            <a:gdLst/>
            <a:ahLst/>
            <a:cxnLst/>
            <a:rect l="l" t="t" r="r" b="b"/>
            <a:pathLst>
              <a:path w="6789645" h="6789645">
                <a:moveTo>
                  <a:pt x="0" y="0"/>
                </a:moveTo>
                <a:lnTo>
                  <a:pt x="6789646" y="0"/>
                </a:lnTo>
                <a:lnTo>
                  <a:pt x="6789646" y="6789646"/>
                </a:lnTo>
                <a:lnTo>
                  <a:pt x="0" y="67896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lumMod val="85000"/>
                  <a:lumOff val="15000"/>
                </a:prstClr>
              </a:solidFill>
              <a:effectLst/>
              <a:uLnTx/>
              <a:uFillTx/>
              <a:latin typeface="Aptos Display" panose="020B0004020202020204" pitchFamily="34" charset="0"/>
              <a:ea typeface="+mn-ea"/>
              <a:cs typeface="+mn-cs"/>
            </a:endParaRPr>
          </a:p>
        </p:txBody>
      </p:sp>
      <p:sp>
        <p:nvSpPr>
          <p:cNvPr id="6" name="AutoShape 6"/>
          <p:cNvSpPr/>
          <p:nvPr/>
        </p:nvSpPr>
        <p:spPr>
          <a:xfrm>
            <a:off x="6499785" y="1165785"/>
            <a:ext cx="2263215" cy="2263215"/>
          </a:xfrm>
          <a:prstGeom prst="rect">
            <a:avLst/>
          </a:prstGeom>
          <a:solidFill>
            <a:srgbClr val="A1A9D6"/>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lumMod val="85000"/>
                  <a:lumOff val="15000"/>
                </a:prstClr>
              </a:solidFill>
              <a:effectLst/>
              <a:uLnTx/>
              <a:uFillTx/>
              <a:latin typeface="Aptos Display" panose="020B0004020202020204" pitchFamily="34" charset="0"/>
              <a:ea typeface="+mn-ea"/>
              <a:cs typeface="+mn-cs"/>
            </a:endParaRPr>
          </a:p>
        </p:txBody>
      </p:sp>
      <p:sp>
        <p:nvSpPr>
          <p:cNvPr id="8" name="Freeform 8"/>
          <p:cNvSpPr/>
          <p:nvPr/>
        </p:nvSpPr>
        <p:spPr>
          <a:xfrm>
            <a:off x="685800" y="5000593"/>
            <a:ext cx="1207479" cy="1383243"/>
          </a:xfrm>
          <a:custGeom>
            <a:avLst/>
            <a:gdLst/>
            <a:ahLst/>
            <a:cxnLst/>
            <a:rect l="l" t="t" r="r" b="b"/>
            <a:pathLst>
              <a:path w="1471426" h="1564219">
                <a:moveTo>
                  <a:pt x="0" y="0"/>
                </a:moveTo>
                <a:lnTo>
                  <a:pt x="1471426" y="0"/>
                </a:lnTo>
                <a:lnTo>
                  <a:pt x="1471426" y="1564219"/>
                </a:lnTo>
                <a:lnTo>
                  <a:pt x="0" y="1564219"/>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lumMod val="85000"/>
                  <a:lumOff val="15000"/>
                </a:prstClr>
              </a:solidFill>
              <a:effectLst/>
              <a:uLnTx/>
              <a:uFillTx/>
              <a:latin typeface="Aptos Display" panose="020B0004020202020204" pitchFamily="34" charset="0"/>
              <a:ea typeface="+mn-ea"/>
              <a:cs typeface="+mn-cs"/>
            </a:endParaRPr>
          </a:p>
        </p:txBody>
      </p:sp>
      <p:grpSp>
        <p:nvGrpSpPr>
          <p:cNvPr id="9" name="Group 9"/>
          <p:cNvGrpSpPr/>
          <p:nvPr/>
        </p:nvGrpSpPr>
        <p:grpSpPr>
          <a:xfrm>
            <a:off x="648696" y="1584227"/>
            <a:ext cx="5043520" cy="2790530"/>
            <a:chOff x="-74208" y="-1399795"/>
            <a:chExt cx="10087041" cy="5581061"/>
          </a:xfrm>
        </p:grpSpPr>
        <p:sp>
          <p:nvSpPr>
            <p:cNvPr id="10" name="TextBox 10"/>
            <p:cNvSpPr txBox="1"/>
            <p:nvPr/>
          </p:nvSpPr>
          <p:spPr>
            <a:xfrm>
              <a:off x="-74208" y="-1399795"/>
              <a:ext cx="10087041" cy="2462212"/>
            </a:xfrm>
            <a:prstGeom prst="rect">
              <a:avLst/>
            </a:prstGeom>
          </p:spPr>
          <p:txBody>
            <a:bodyPr wrap="square" lIns="0" tIns="0" rIns="0" bIns="0" rtlCol="0" anchor="t">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139" normalizeH="0" baseline="0" noProof="0" dirty="0">
                  <a:ln>
                    <a:noFill/>
                  </a:ln>
                  <a:solidFill>
                    <a:prstClr val="black">
                      <a:lumMod val="85000"/>
                      <a:lumOff val="15000"/>
                    </a:prstClr>
                  </a:solidFill>
                  <a:effectLst/>
                  <a:uLnTx/>
                  <a:uFillTx/>
                  <a:latin typeface="Aptos Display" panose="020B0004020202020204" pitchFamily="34" charset="0"/>
                  <a:ea typeface="Fira Sans Ultra-Bold"/>
                  <a:cs typeface="Fira Sans Ultra-Bold"/>
                  <a:sym typeface="Fira Sans Ultra-Bold"/>
                </a:rPr>
                <a:t>Community cohesion: </a:t>
              </a:r>
              <a:r>
                <a:rPr kumimoji="0" lang="en-US" sz="3600" b="0" i="0" u="none" strike="noStrike" kern="1200" cap="none" spc="-139" normalizeH="0" baseline="0" noProof="0" dirty="0">
                  <a:ln>
                    <a:noFill/>
                  </a:ln>
                  <a:solidFill>
                    <a:prstClr val="black">
                      <a:lumMod val="85000"/>
                      <a:lumOff val="15000"/>
                    </a:prstClr>
                  </a:solidFill>
                  <a:effectLst/>
                  <a:uLnTx/>
                  <a:uFillTx/>
                  <a:latin typeface="Aptos Display" panose="020B0004020202020204" pitchFamily="34" charset="0"/>
                  <a:ea typeface="Fira Sans Ultra-Bold"/>
                  <a:cs typeface="Fira Sans Ultra-Bold"/>
                  <a:sym typeface="Fira Sans Ultra-Bold"/>
                </a:rPr>
                <a:t>Lessons from research </a:t>
              </a:r>
              <a:endParaRPr kumimoji="0" lang="en-US" sz="4800" b="0" i="0" u="none" strike="noStrike" kern="1200" cap="none" spc="-139" normalizeH="0" baseline="0" noProof="0" dirty="0">
                <a:ln>
                  <a:noFill/>
                </a:ln>
                <a:solidFill>
                  <a:prstClr val="black">
                    <a:lumMod val="85000"/>
                    <a:lumOff val="15000"/>
                  </a:prstClr>
                </a:solidFill>
                <a:effectLst/>
                <a:uLnTx/>
                <a:uFillTx/>
                <a:latin typeface="Aptos Display" panose="020B0004020202020204" pitchFamily="34" charset="0"/>
                <a:ea typeface="Fira Sans Ultra-Bold"/>
                <a:cs typeface="Fira Sans Ultra-Bold"/>
                <a:sym typeface="Fira Sans Ultra-Bold"/>
              </a:endParaRPr>
            </a:p>
          </p:txBody>
        </p:sp>
        <p:sp>
          <p:nvSpPr>
            <p:cNvPr id="11" name="TextBox 11"/>
            <p:cNvSpPr txBox="1"/>
            <p:nvPr/>
          </p:nvSpPr>
          <p:spPr>
            <a:xfrm>
              <a:off x="-74208" y="3668306"/>
              <a:ext cx="10012833" cy="512960"/>
            </a:xfrm>
            <a:prstGeom prst="rect">
              <a:avLst/>
            </a:prstGeom>
          </p:spPr>
          <p:txBody>
            <a:bodyPr wrap="square" lIns="0" tIns="0" rIns="0" bIns="0" rtlCol="0" anchor="t">
              <a:spAutoFit/>
            </a:bodyPr>
            <a:lstStyle/>
            <a:p>
              <a:pPr marL="0" marR="0" lvl="0" indent="0" algn="l" defTabSz="609630" rtl="0" eaLnBrk="1" fontAlgn="auto" latinLnBrk="0" hangingPunct="1">
                <a:lnSpc>
                  <a:spcPts val="2030"/>
                </a:lnSpc>
                <a:spcBef>
                  <a:spcPts val="1522"/>
                </a:spcBef>
                <a:spcAft>
                  <a:spcPts val="0"/>
                </a:spcAft>
                <a:buClrTx/>
                <a:buSzTx/>
                <a:buFontTx/>
                <a:buNone/>
                <a:tabLst/>
                <a:defRPr/>
              </a:pPr>
              <a:r>
                <a:rPr kumimoji="0" lang="en-US" sz="1800" b="0" i="0" u="none" strike="noStrike" kern="1200" cap="none" spc="280" normalizeH="0" baseline="0" noProof="0" dirty="0">
                  <a:ln>
                    <a:noFill/>
                  </a:ln>
                  <a:solidFill>
                    <a:prstClr val="black">
                      <a:lumMod val="85000"/>
                      <a:lumOff val="15000"/>
                    </a:prstClr>
                  </a:solidFill>
                  <a:effectLst/>
                  <a:uLnTx/>
                  <a:uFillTx/>
                  <a:latin typeface="Aptos Display" panose="020B0004020202020204" pitchFamily="34" charset="0"/>
                  <a:ea typeface="Fira Sans"/>
                  <a:cs typeface="Fira Sans"/>
                  <a:sym typeface="Fira Sans"/>
                </a:rPr>
                <a:t>Lucy Mort – Senior Research Fellow </a:t>
              </a: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p:cNvSpPr/>
          <p:nvPr/>
        </p:nvSpPr>
        <p:spPr>
          <a:xfrm>
            <a:off x="0" y="1159396"/>
            <a:ext cx="12192000" cy="6390"/>
          </a:xfrm>
          <a:prstGeom prst="rect">
            <a:avLst/>
          </a:prstGeom>
          <a:solidFill>
            <a:srgbClr val="642EC7"/>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lumMod val="85000"/>
                  <a:lumOff val="15000"/>
                </a:prstClr>
              </a:solidFill>
              <a:effectLst/>
              <a:uLnTx/>
              <a:uFillTx/>
              <a:latin typeface="Aptos Display" panose="020B0004020202020204" pitchFamily="34" charset="0"/>
              <a:ea typeface="+mn-ea"/>
              <a:cs typeface="+mn-cs"/>
            </a:endParaRPr>
          </a:p>
        </p:txBody>
      </p:sp>
      <p:sp>
        <p:nvSpPr>
          <p:cNvPr id="11" name="Freeform 11"/>
          <p:cNvSpPr/>
          <p:nvPr/>
        </p:nvSpPr>
        <p:spPr>
          <a:xfrm>
            <a:off x="10295473" y="3062312"/>
            <a:ext cx="1896527" cy="1896527"/>
          </a:xfrm>
          <a:custGeom>
            <a:avLst/>
            <a:gdLst/>
            <a:ahLst/>
            <a:cxnLst/>
            <a:rect l="l" t="t" r="r" b="b"/>
            <a:pathLst>
              <a:path w="2844790" h="2844790">
                <a:moveTo>
                  <a:pt x="0" y="0"/>
                </a:moveTo>
                <a:lnTo>
                  <a:pt x="2844790" y="0"/>
                </a:lnTo>
                <a:lnTo>
                  <a:pt x="2844790" y="2844790"/>
                </a:lnTo>
                <a:lnTo>
                  <a:pt x="0" y="2844790"/>
                </a:lnTo>
                <a:lnTo>
                  <a:pt x="0" y="0"/>
                </a:lnTo>
                <a:close/>
              </a:path>
            </a:pathLst>
          </a:custGeom>
          <a:blipFill>
            <a:blip r:embed="rId3">
              <a:alphaModFix amt="32000"/>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lumMod val="85000"/>
                  <a:lumOff val="15000"/>
                </a:prstClr>
              </a:solidFill>
              <a:effectLst/>
              <a:uLnTx/>
              <a:uFillTx/>
              <a:latin typeface="Aptos Display" panose="020B0004020202020204" pitchFamily="34" charset="0"/>
              <a:ea typeface="+mn-ea"/>
              <a:cs typeface="+mn-cs"/>
            </a:endParaRPr>
          </a:p>
        </p:txBody>
      </p:sp>
      <p:sp>
        <p:nvSpPr>
          <p:cNvPr id="12" name="Freeform 12"/>
          <p:cNvSpPr/>
          <p:nvPr/>
        </p:nvSpPr>
        <p:spPr>
          <a:xfrm rot="-10800000" flipH="1" flipV="1">
            <a:off x="6502420" y="3062312"/>
            <a:ext cx="1896527" cy="1896527"/>
          </a:xfrm>
          <a:custGeom>
            <a:avLst/>
            <a:gdLst/>
            <a:ahLst/>
            <a:cxnLst/>
            <a:rect l="l" t="t" r="r" b="b"/>
            <a:pathLst>
              <a:path w="2844790" h="2844790">
                <a:moveTo>
                  <a:pt x="2844790" y="2844790"/>
                </a:moveTo>
                <a:lnTo>
                  <a:pt x="0" y="2844790"/>
                </a:lnTo>
                <a:lnTo>
                  <a:pt x="0" y="0"/>
                </a:lnTo>
                <a:lnTo>
                  <a:pt x="2844790" y="0"/>
                </a:lnTo>
                <a:lnTo>
                  <a:pt x="2844790" y="2844790"/>
                </a:lnTo>
                <a:close/>
              </a:path>
            </a:pathLst>
          </a:custGeom>
          <a:blipFill>
            <a:blip r:embed="rId5">
              <a:alphaModFix amt="32000"/>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lumMod val="85000"/>
                  <a:lumOff val="15000"/>
                </a:prstClr>
              </a:solidFill>
              <a:effectLst/>
              <a:uLnTx/>
              <a:uFillTx/>
              <a:latin typeface="Aptos Display" panose="020B0004020202020204" pitchFamily="34" charset="0"/>
              <a:ea typeface="+mn-ea"/>
              <a:cs typeface="+mn-cs"/>
            </a:endParaRPr>
          </a:p>
        </p:txBody>
      </p:sp>
      <p:sp>
        <p:nvSpPr>
          <p:cNvPr id="13" name="Freeform 13"/>
          <p:cNvSpPr/>
          <p:nvPr/>
        </p:nvSpPr>
        <p:spPr>
          <a:xfrm rot="-5400000" flipV="1">
            <a:off x="6502420" y="1165785"/>
            <a:ext cx="1896527" cy="1896527"/>
          </a:xfrm>
          <a:custGeom>
            <a:avLst/>
            <a:gdLst/>
            <a:ahLst/>
            <a:cxnLst/>
            <a:rect l="l" t="t" r="r" b="b"/>
            <a:pathLst>
              <a:path w="2844790" h="2844790">
                <a:moveTo>
                  <a:pt x="0" y="2844791"/>
                </a:moveTo>
                <a:lnTo>
                  <a:pt x="2844790" y="2844791"/>
                </a:lnTo>
                <a:lnTo>
                  <a:pt x="2844790" y="0"/>
                </a:lnTo>
                <a:lnTo>
                  <a:pt x="0" y="0"/>
                </a:lnTo>
                <a:lnTo>
                  <a:pt x="0" y="2844791"/>
                </a:lnTo>
                <a:close/>
              </a:path>
            </a:pathLst>
          </a:custGeom>
          <a:blipFill>
            <a:blip r:embed="rId7">
              <a:alphaModFix amt="32000"/>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lumMod val="85000"/>
                  <a:lumOff val="15000"/>
                </a:prstClr>
              </a:solidFill>
              <a:effectLst/>
              <a:uLnTx/>
              <a:uFillTx/>
              <a:latin typeface="Aptos Display" panose="020B0004020202020204" pitchFamily="34" charset="0"/>
              <a:ea typeface="+mn-ea"/>
              <a:cs typeface="+mn-cs"/>
            </a:endParaRPr>
          </a:p>
        </p:txBody>
      </p:sp>
      <p:sp>
        <p:nvSpPr>
          <p:cNvPr id="14" name="Freeform 14"/>
          <p:cNvSpPr/>
          <p:nvPr/>
        </p:nvSpPr>
        <p:spPr>
          <a:xfrm rot="-5400000" flipV="1">
            <a:off x="10306392" y="4958839"/>
            <a:ext cx="1874689" cy="1874689"/>
          </a:xfrm>
          <a:custGeom>
            <a:avLst/>
            <a:gdLst/>
            <a:ahLst/>
            <a:cxnLst/>
            <a:rect l="l" t="t" r="r" b="b"/>
            <a:pathLst>
              <a:path w="2812033" h="2812033">
                <a:moveTo>
                  <a:pt x="0" y="2812033"/>
                </a:moveTo>
                <a:lnTo>
                  <a:pt x="2812034" y="2812033"/>
                </a:lnTo>
                <a:lnTo>
                  <a:pt x="2812034" y="0"/>
                </a:lnTo>
                <a:lnTo>
                  <a:pt x="0" y="0"/>
                </a:lnTo>
                <a:lnTo>
                  <a:pt x="0" y="2812033"/>
                </a:lnTo>
                <a:close/>
              </a:path>
            </a:pathLst>
          </a:custGeom>
          <a:blipFill>
            <a:blip r:embed="rId9">
              <a:alphaModFix amt="32000"/>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lumMod val="85000"/>
                  <a:lumOff val="15000"/>
                </a:prstClr>
              </a:solidFill>
              <a:effectLst/>
              <a:uLnTx/>
              <a:uFillTx/>
              <a:latin typeface="Aptos Display" panose="020B0004020202020204" pitchFamily="34" charset="0"/>
              <a:ea typeface="+mn-ea"/>
              <a:cs typeface="+mn-cs"/>
            </a:endParaRPr>
          </a:p>
        </p:txBody>
      </p:sp>
      <p:grpSp>
        <p:nvGrpSpPr>
          <p:cNvPr id="15" name="Group 15"/>
          <p:cNvGrpSpPr/>
          <p:nvPr/>
        </p:nvGrpSpPr>
        <p:grpSpPr>
          <a:xfrm>
            <a:off x="11265575" y="544491"/>
            <a:ext cx="240625" cy="104819"/>
            <a:chOff x="0" y="0"/>
            <a:chExt cx="1166179" cy="508000"/>
          </a:xfrm>
        </p:grpSpPr>
        <p:sp>
          <p:nvSpPr>
            <p:cNvPr id="16" name="Freeform 16"/>
            <p:cNvSpPr/>
            <p:nvPr/>
          </p:nvSpPr>
          <p:spPr>
            <a:xfrm>
              <a:off x="0" y="215900"/>
              <a:ext cx="870269" cy="76200"/>
            </a:xfrm>
            <a:custGeom>
              <a:avLst/>
              <a:gdLst/>
              <a:ahLst/>
              <a:cxnLst/>
              <a:rect l="l" t="t" r="r" b="b"/>
              <a:pathLst>
                <a:path w="870269" h="76200">
                  <a:moveTo>
                    <a:pt x="0" y="0"/>
                  </a:moveTo>
                  <a:lnTo>
                    <a:pt x="870269" y="0"/>
                  </a:lnTo>
                  <a:lnTo>
                    <a:pt x="870269" y="76200"/>
                  </a:lnTo>
                  <a:lnTo>
                    <a:pt x="0" y="76200"/>
                  </a:lnTo>
                  <a:close/>
                </a:path>
              </a:pathLst>
            </a:custGeom>
            <a:solidFill>
              <a:srgbClr val="642EC7"/>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lumMod val="85000"/>
                    <a:lumOff val="15000"/>
                  </a:prstClr>
                </a:solidFill>
                <a:effectLst/>
                <a:uLnTx/>
                <a:uFillTx/>
                <a:latin typeface="Aptos Display" panose="020B0004020202020204" pitchFamily="34" charset="0"/>
                <a:ea typeface="+mn-ea"/>
                <a:cs typeface="+mn-cs"/>
              </a:endParaRPr>
            </a:p>
          </p:txBody>
        </p:sp>
        <p:sp>
          <p:nvSpPr>
            <p:cNvPr id="17" name="Freeform 17"/>
            <p:cNvSpPr/>
            <p:nvPr/>
          </p:nvSpPr>
          <p:spPr>
            <a:xfrm>
              <a:off x="791529" y="1270"/>
              <a:ext cx="374650" cy="505460"/>
            </a:xfrm>
            <a:custGeom>
              <a:avLst/>
              <a:gdLst/>
              <a:ahLst/>
              <a:cxnLst/>
              <a:rect l="l" t="t" r="r" b="b"/>
              <a:pathLst>
                <a:path w="374650" h="505460">
                  <a:moveTo>
                    <a:pt x="0" y="505460"/>
                  </a:moveTo>
                  <a:lnTo>
                    <a:pt x="0" y="0"/>
                  </a:lnTo>
                  <a:lnTo>
                    <a:pt x="374650" y="252730"/>
                  </a:lnTo>
                  <a:close/>
                </a:path>
              </a:pathLst>
            </a:custGeom>
            <a:solidFill>
              <a:srgbClr val="642EC7"/>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lumMod val="85000"/>
                    <a:lumOff val="15000"/>
                  </a:prstClr>
                </a:solidFill>
                <a:effectLst/>
                <a:uLnTx/>
                <a:uFillTx/>
                <a:latin typeface="Aptos Display" panose="020B0004020202020204" pitchFamily="34" charset="0"/>
                <a:ea typeface="+mn-ea"/>
                <a:cs typeface="+mn-cs"/>
              </a:endParaRPr>
            </a:p>
          </p:txBody>
        </p:sp>
      </p:grpSp>
      <p:sp>
        <p:nvSpPr>
          <p:cNvPr id="18" name="Freeform 18"/>
          <p:cNvSpPr/>
          <p:nvPr/>
        </p:nvSpPr>
        <p:spPr>
          <a:xfrm flipH="1">
            <a:off x="8398947" y="4958839"/>
            <a:ext cx="1896527" cy="1896527"/>
          </a:xfrm>
          <a:custGeom>
            <a:avLst/>
            <a:gdLst/>
            <a:ahLst/>
            <a:cxnLst/>
            <a:rect l="l" t="t" r="r" b="b"/>
            <a:pathLst>
              <a:path w="2844790" h="2844790">
                <a:moveTo>
                  <a:pt x="2844790" y="0"/>
                </a:moveTo>
                <a:lnTo>
                  <a:pt x="0" y="0"/>
                </a:lnTo>
                <a:lnTo>
                  <a:pt x="0" y="2844790"/>
                </a:lnTo>
                <a:lnTo>
                  <a:pt x="2844790" y="2844790"/>
                </a:lnTo>
                <a:lnTo>
                  <a:pt x="2844790" y="0"/>
                </a:lnTo>
                <a:close/>
              </a:path>
            </a:pathLst>
          </a:custGeom>
          <a:blipFill>
            <a:blip r:embed="rId11">
              <a:alphaModFix amt="32000"/>
              <a:extLst>
                <a:ext uri="{96DAC541-7B7A-43D3-8B79-37D633B846F1}">
                  <asvg:svgBlip xmlns:asvg="http://schemas.microsoft.com/office/drawing/2016/SVG/main"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lumMod val="85000"/>
                  <a:lumOff val="15000"/>
                </a:prstClr>
              </a:solidFill>
              <a:effectLst/>
              <a:uLnTx/>
              <a:uFillTx/>
              <a:latin typeface="Aptos Display" panose="020B0004020202020204" pitchFamily="34" charset="0"/>
              <a:ea typeface="+mn-ea"/>
              <a:cs typeface="+mn-cs"/>
            </a:endParaRPr>
          </a:p>
        </p:txBody>
      </p:sp>
      <p:sp>
        <p:nvSpPr>
          <p:cNvPr id="20" name="Freeform 20"/>
          <p:cNvSpPr/>
          <p:nvPr/>
        </p:nvSpPr>
        <p:spPr>
          <a:xfrm>
            <a:off x="11015724" y="75493"/>
            <a:ext cx="980951" cy="1042813"/>
          </a:xfrm>
          <a:custGeom>
            <a:avLst/>
            <a:gdLst/>
            <a:ahLst/>
            <a:cxnLst/>
            <a:rect l="l" t="t" r="r" b="b"/>
            <a:pathLst>
              <a:path w="1471426" h="1564219">
                <a:moveTo>
                  <a:pt x="0" y="0"/>
                </a:moveTo>
                <a:lnTo>
                  <a:pt x="1471426" y="0"/>
                </a:lnTo>
                <a:lnTo>
                  <a:pt x="1471426" y="1564218"/>
                </a:lnTo>
                <a:lnTo>
                  <a:pt x="0" y="1564218"/>
                </a:lnTo>
                <a:lnTo>
                  <a:pt x="0" y="0"/>
                </a:lnTo>
                <a:close/>
              </a:path>
            </a:pathLst>
          </a:custGeom>
          <a:blipFill>
            <a:blip r:embed="rId1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lumMod val="85000"/>
                  <a:lumOff val="15000"/>
                </a:prstClr>
              </a:solidFill>
              <a:effectLst/>
              <a:uLnTx/>
              <a:uFillTx/>
              <a:latin typeface="Aptos Display" panose="020B0004020202020204" pitchFamily="34" charset="0"/>
              <a:ea typeface="+mn-ea"/>
              <a:cs typeface="+mn-cs"/>
            </a:endParaRPr>
          </a:p>
        </p:txBody>
      </p:sp>
      <p:grpSp>
        <p:nvGrpSpPr>
          <p:cNvPr id="21" name="Group 11">
            <a:extLst>
              <a:ext uri="{FF2B5EF4-FFF2-40B4-BE49-F238E27FC236}">
                <a16:creationId xmlns:a16="http://schemas.microsoft.com/office/drawing/2014/main" id="{CB134716-647D-6F13-1923-916CC2643789}"/>
              </a:ext>
            </a:extLst>
          </p:cNvPr>
          <p:cNvGrpSpPr/>
          <p:nvPr/>
        </p:nvGrpSpPr>
        <p:grpSpPr>
          <a:xfrm>
            <a:off x="515431" y="1715998"/>
            <a:ext cx="11481244" cy="1634900"/>
            <a:chOff x="-7168" y="-1002028"/>
            <a:chExt cx="7535066" cy="2766446"/>
          </a:xfrm>
        </p:grpSpPr>
        <p:sp>
          <p:nvSpPr>
            <p:cNvPr id="22" name="TextBox 12">
              <a:extLst>
                <a:ext uri="{FF2B5EF4-FFF2-40B4-BE49-F238E27FC236}">
                  <a16:creationId xmlns:a16="http://schemas.microsoft.com/office/drawing/2014/main" id="{99E4E2F4-2120-0937-7E27-1632D911F08F}"/>
                </a:ext>
              </a:extLst>
            </p:cNvPr>
            <p:cNvSpPr txBox="1"/>
            <p:nvPr/>
          </p:nvSpPr>
          <p:spPr>
            <a:xfrm>
              <a:off x="210082" y="-1002028"/>
              <a:ext cx="7317816" cy="1029330"/>
            </a:xfrm>
            <a:prstGeom prst="rect">
              <a:avLst/>
            </a:prstGeom>
          </p:spPr>
          <p:txBody>
            <a:bodyPr lIns="0" tIns="0" rIns="0" bIns="0" rtlCol="0" anchor="t">
              <a:spAutoFit/>
            </a:bodyPr>
            <a:lstStyle/>
            <a:p>
              <a:pPr marL="0" marR="0" lvl="0" indent="0" algn="l" defTabSz="609630" rtl="0" eaLnBrk="1" fontAlgn="auto" latinLnBrk="0" hangingPunct="1">
                <a:lnSpc>
                  <a:spcPts val="4692"/>
                </a:lnSpc>
                <a:spcBef>
                  <a:spcPct val="0"/>
                </a:spcBef>
                <a:spcAft>
                  <a:spcPts val="0"/>
                </a:spcAft>
                <a:buClrTx/>
                <a:buSzTx/>
                <a:buFontTx/>
                <a:buNone/>
                <a:tabLst/>
                <a:defRPr/>
              </a:pPr>
              <a:r>
                <a:rPr kumimoji="0" lang="en-US" sz="4400" b="1" i="0" u="none" strike="noStrike" kern="1200" cap="none" spc="-95" normalizeH="0" baseline="0" noProof="0" dirty="0">
                  <a:ln>
                    <a:noFill/>
                  </a:ln>
                  <a:solidFill>
                    <a:prstClr val="black">
                      <a:lumMod val="85000"/>
                      <a:lumOff val="15000"/>
                    </a:prstClr>
                  </a:solidFill>
                  <a:effectLst/>
                  <a:uLnTx/>
                  <a:uFillTx/>
                  <a:latin typeface="Aptos Display" panose="020B0004020202020204" pitchFamily="34" charset="0"/>
                  <a:ea typeface="Fira Sans Heavy"/>
                  <a:cs typeface="Fira Sans Heavy"/>
                  <a:sym typeface="Fira Sans Heavy"/>
                </a:rPr>
                <a:t>What do we mean by community cohesion? </a:t>
              </a:r>
            </a:p>
          </p:txBody>
        </p:sp>
        <p:sp>
          <p:nvSpPr>
            <p:cNvPr id="23" name="TextBox 14">
              <a:extLst>
                <a:ext uri="{FF2B5EF4-FFF2-40B4-BE49-F238E27FC236}">
                  <a16:creationId xmlns:a16="http://schemas.microsoft.com/office/drawing/2014/main" id="{7B254154-2AC7-EBCD-1FBD-209A980FF4EB}"/>
                </a:ext>
              </a:extLst>
            </p:cNvPr>
            <p:cNvSpPr txBox="1"/>
            <p:nvPr/>
          </p:nvSpPr>
          <p:spPr>
            <a:xfrm>
              <a:off x="-7168" y="1278450"/>
              <a:ext cx="7317816" cy="485968"/>
            </a:xfrm>
            <a:prstGeom prst="rect">
              <a:avLst/>
            </a:prstGeom>
          </p:spPr>
          <p:txBody>
            <a:bodyPr wrap="square" lIns="0" tIns="0" rIns="0" bIns="0" rtlCol="0" anchor="t">
              <a:spAutoFit/>
            </a:bodyPr>
            <a:lstStyle/>
            <a:p>
              <a:pPr marL="342900" marR="0" lvl="0" indent="-342900" algn="l" defTabSz="609630" rtl="0" eaLnBrk="1" fontAlgn="auto" latinLnBrk="0" hangingPunct="1">
                <a:lnSpc>
                  <a:spcPts val="2099"/>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lumMod val="85000"/>
                    <a:lumOff val="15000"/>
                  </a:prstClr>
                </a:solidFill>
                <a:effectLst/>
                <a:uLnTx/>
                <a:uFillTx/>
                <a:latin typeface="Aptos Display" panose="020B0004020202020204" pitchFamily="34" charset="0"/>
                <a:ea typeface="Fira Sans"/>
                <a:cs typeface="Fira Sans"/>
                <a:sym typeface="Fira Sans"/>
              </a:endParaRPr>
            </a:p>
          </p:txBody>
        </p:sp>
      </p:grpSp>
      <p:sp>
        <p:nvSpPr>
          <p:cNvPr id="8" name="TextBox 7">
            <a:extLst>
              <a:ext uri="{FF2B5EF4-FFF2-40B4-BE49-F238E27FC236}">
                <a16:creationId xmlns:a16="http://schemas.microsoft.com/office/drawing/2014/main" id="{527D0BEF-5129-27A2-EABE-F2D99203C88A}"/>
              </a:ext>
            </a:extLst>
          </p:cNvPr>
          <p:cNvSpPr txBox="1"/>
          <p:nvPr/>
        </p:nvSpPr>
        <p:spPr>
          <a:xfrm>
            <a:off x="456575" y="2500337"/>
            <a:ext cx="10988567" cy="6001643"/>
          </a:xfrm>
          <a:prstGeom prst="rect">
            <a:avLst/>
          </a:prstGeom>
          <a:noFill/>
        </p:spPr>
        <p:txBody>
          <a:bodyPr wrap="square">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400" b="1"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rPr>
              <a:t>A complex concept: </a:t>
            </a:r>
            <a:r>
              <a:rPr kumimoji="0" lang="en-US" altLang="en-US" sz="2400" b="0"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rPr>
              <a:t>Defining cohesion is often not straightforward. Often described as a process rather than a destination.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400" b="1"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rPr>
              <a:t>Related concepts</a:t>
            </a:r>
            <a:r>
              <a:rPr kumimoji="0" lang="en-US" altLang="en-US" sz="2400" b="0"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rPr>
              <a:t>: Sometimes overlaps with terms like social cohesion and community resilience.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rPr>
              <a:t>In a cohesive community, people:</a:t>
            </a:r>
          </a:p>
          <a:p>
            <a:pPr marL="7429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2400" b="1"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rPr>
              <a:t>Experience wellbeing</a:t>
            </a:r>
            <a:r>
              <a:rPr kumimoji="0" lang="en-GB" altLang="en-US" sz="2400" b="0"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rPr>
              <a:t>, have a sense of belonging and a wish to contribute voluntarily  to the good of society. </a:t>
            </a:r>
          </a:p>
          <a:p>
            <a:pPr marL="7429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2400" b="1"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rPr>
              <a:t>Value diversity</a:t>
            </a:r>
            <a:r>
              <a:rPr kumimoji="0" lang="en-GB" altLang="en-US" sz="2400" b="0"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rPr>
              <a:t>, are tolerant and promote multiple values and cultures. </a:t>
            </a:r>
          </a:p>
          <a:p>
            <a:pPr marL="7429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2400" b="1"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rPr>
              <a:t>Enjoy equal opportunities</a:t>
            </a:r>
            <a:r>
              <a:rPr kumimoji="0" lang="en-GB" altLang="en-US" sz="2400" b="0"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rPr>
              <a:t>: Have equal rights and access to opportunities to thrive (Fonseca et al 2018). </a:t>
            </a:r>
            <a:endParaRPr kumimoji="0" lang="en-US" altLang="en-US" sz="2400" b="0"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endParaRPr>
          </a:p>
          <a:p>
            <a:pPr marL="7429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2400" b="0"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endParaRPr>
          </a:p>
          <a:p>
            <a:pPr marL="7429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2400" b="0"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endParaRPr>
          </a:p>
          <a:p>
            <a:pPr marL="1200150" marR="0" lvl="2"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2400" b="0"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endParaRPr>
          </a:p>
          <a:p>
            <a:pPr marL="7429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2400" b="1"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endParaRPr>
          </a:p>
          <a:p>
            <a:pPr marL="7429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2400" b="1"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2400" b="0"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32905246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159396"/>
            <a:ext cx="12192000" cy="6390"/>
          </a:xfrm>
          <a:prstGeom prst="rect">
            <a:avLst/>
          </a:prstGeom>
          <a:solidFill>
            <a:srgbClr val="0000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ptos Display" panose="020B0004020202020204" pitchFamily="34" charset="0"/>
              <a:ea typeface="+mn-ea"/>
              <a:cs typeface="+mn-cs"/>
            </a:endParaRPr>
          </a:p>
        </p:txBody>
      </p:sp>
      <p:sp>
        <p:nvSpPr>
          <p:cNvPr id="3" name="Freeform 3"/>
          <p:cNvSpPr/>
          <p:nvPr/>
        </p:nvSpPr>
        <p:spPr>
          <a:xfrm>
            <a:off x="0" y="4958465"/>
            <a:ext cx="3799070" cy="1899535"/>
          </a:xfrm>
          <a:custGeom>
            <a:avLst/>
            <a:gdLst/>
            <a:ahLst/>
            <a:cxnLst/>
            <a:rect l="l" t="t" r="r" b="b"/>
            <a:pathLst>
              <a:path w="5698605" h="2849302">
                <a:moveTo>
                  <a:pt x="0" y="0"/>
                </a:moveTo>
                <a:lnTo>
                  <a:pt x="5698605" y="0"/>
                </a:lnTo>
                <a:lnTo>
                  <a:pt x="5698605" y="2849302"/>
                </a:lnTo>
                <a:lnTo>
                  <a:pt x="0" y="2849302"/>
                </a:lnTo>
                <a:lnTo>
                  <a:pt x="0" y="0"/>
                </a:lnTo>
                <a:close/>
              </a:path>
            </a:pathLst>
          </a:custGeom>
          <a:blipFill>
            <a:blip r:embed="rId3">
              <a:alphaModFix amt="32000"/>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ptos Display" panose="020B0004020202020204" pitchFamily="34" charset="0"/>
              <a:ea typeface="+mn-ea"/>
              <a:cs typeface="+mn-cs"/>
            </a:endParaRPr>
          </a:p>
        </p:txBody>
      </p:sp>
      <p:sp>
        <p:nvSpPr>
          <p:cNvPr id="4" name="Freeform 4"/>
          <p:cNvSpPr/>
          <p:nvPr/>
        </p:nvSpPr>
        <p:spPr>
          <a:xfrm>
            <a:off x="0" y="1126168"/>
            <a:ext cx="3799070" cy="3799070"/>
          </a:xfrm>
          <a:custGeom>
            <a:avLst/>
            <a:gdLst/>
            <a:ahLst/>
            <a:cxnLst/>
            <a:rect l="l" t="t" r="r" b="b"/>
            <a:pathLst>
              <a:path w="5698605" h="5698605">
                <a:moveTo>
                  <a:pt x="0" y="0"/>
                </a:moveTo>
                <a:lnTo>
                  <a:pt x="5698605" y="0"/>
                </a:lnTo>
                <a:lnTo>
                  <a:pt x="5698605" y="5698605"/>
                </a:lnTo>
                <a:lnTo>
                  <a:pt x="0" y="5698605"/>
                </a:lnTo>
                <a:lnTo>
                  <a:pt x="0" y="0"/>
                </a:lnTo>
                <a:close/>
              </a:path>
            </a:pathLst>
          </a:custGeom>
          <a:blipFill>
            <a:blip r:embed="rId5">
              <a:alphaModFix amt="32000"/>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ptos Display" panose="020B0004020202020204" pitchFamily="34" charset="0"/>
              <a:ea typeface="+mn-ea"/>
              <a:cs typeface="+mn-cs"/>
            </a:endParaRPr>
          </a:p>
        </p:txBody>
      </p:sp>
      <p:sp>
        <p:nvSpPr>
          <p:cNvPr id="5" name="Freeform 5"/>
          <p:cNvSpPr/>
          <p:nvPr/>
        </p:nvSpPr>
        <p:spPr>
          <a:xfrm rot="5400000">
            <a:off x="2849303" y="2109163"/>
            <a:ext cx="3799070" cy="1899535"/>
          </a:xfrm>
          <a:custGeom>
            <a:avLst/>
            <a:gdLst/>
            <a:ahLst/>
            <a:cxnLst/>
            <a:rect l="l" t="t" r="r" b="b"/>
            <a:pathLst>
              <a:path w="5698605" h="2849302">
                <a:moveTo>
                  <a:pt x="0" y="0"/>
                </a:moveTo>
                <a:lnTo>
                  <a:pt x="5698605" y="0"/>
                </a:lnTo>
                <a:lnTo>
                  <a:pt x="5698605" y="2849302"/>
                </a:lnTo>
                <a:lnTo>
                  <a:pt x="0" y="2849302"/>
                </a:lnTo>
                <a:lnTo>
                  <a:pt x="0" y="0"/>
                </a:lnTo>
                <a:close/>
              </a:path>
            </a:pathLst>
          </a:custGeom>
          <a:blipFill>
            <a:blip r:embed="rId7">
              <a:alphaModFix amt="32000"/>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ptos Display" panose="020B0004020202020204" pitchFamily="34" charset="0"/>
              <a:ea typeface="+mn-ea"/>
              <a:cs typeface="+mn-cs"/>
            </a:endParaRPr>
          </a:p>
        </p:txBody>
      </p:sp>
      <p:grpSp>
        <p:nvGrpSpPr>
          <p:cNvPr id="8" name="Group 8"/>
          <p:cNvGrpSpPr/>
          <p:nvPr/>
        </p:nvGrpSpPr>
        <p:grpSpPr>
          <a:xfrm>
            <a:off x="11265575" y="544491"/>
            <a:ext cx="240625" cy="104819"/>
            <a:chOff x="0" y="0"/>
            <a:chExt cx="1166179" cy="508000"/>
          </a:xfrm>
        </p:grpSpPr>
        <p:sp>
          <p:nvSpPr>
            <p:cNvPr id="9" name="Freeform 9"/>
            <p:cNvSpPr/>
            <p:nvPr/>
          </p:nvSpPr>
          <p:spPr>
            <a:xfrm>
              <a:off x="0" y="215900"/>
              <a:ext cx="870269" cy="76200"/>
            </a:xfrm>
            <a:custGeom>
              <a:avLst/>
              <a:gdLst/>
              <a:ahLst/>
              <a:cxnLst/>
              <a:rect l="l" t="t" r="r" b="b"/>
              <a:pathLst>
                <a:path w="870269" h="76200">
                  <a:moveTo>
                    <a:pt x="0" y="0"/>
                  </a:moveTo>
                  <a:lnTo>
                    <a:pt x="870269" y="0"/>
                  </a:lnTo>
                  <a:lnTo>
                    <a:pt x="870269" y="76200"/>
                  </a:lnTo>
                  <a:lnTo>
                    <a:pt x="0" y="76200"/>
                  </a:lnTo>
                  <a:close/>
                </a:path>
              </a:pathLst>
            </a:custGeom>
            <a:solidFill>
              <a:srgbClr val="0000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ptos Display" panose="020B0004020202020204" pitchFamily="34" charset="0"/>
                <a:ea typeface="+mn-ea"/>
                <a:cs typeface="+mn-cs"/>
              </a:endParaRPr>
            </a:p>
          </p:txBody>
        </p:sp>
        <p:sp>
          <p:nvSpPr>
            <p:cNvPr id="10" name="Freeform 10"/>
            <p:cNvSpPr/>
            <p:nvPr/>
          </p:nvSpPr>
          <p:spPr>
            <a:xfrm>
              <a:off x="791529" y="1270"/>
              <a:ext cx="374650" cy="505460"/>
            </a:xfrm>
            <a:custGeom>
              <a:avLst/>
              <a:gdLst/>
              <a:ahLst/>
              <a:cxnLst/>
              <a:rect l="l" t="t" r="r" b="b"/>
              <a:pathLst>
                <a:path w="374650" h="505460">
                  <a:moveTo>
                    <a:pt x="0" y="505460"/>
                  </a:moveTo>
                  <a:lnTo>
                    <a:pt x="0" y="0"/>
                  </a:lnTo>
                  <a:lnTo>
                    <a:pt x="374650" y="252730"/>
                  </a:lnTo>
                  <a:close/>
                </a:path>
              </a:pathLst>
            </a:custGeom>
            <a:solidFill>
              <a:srgbClr val="0000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ptos Display" panose="020B0004020202020204" pitchFamily="34" charset="0"/>
                <a:ea typeface="+mn-ea"/>
                <a:cs typeface="+mn-cs"/>
              </a:endParaRPr>
            </a:p>
          </p:txBody>
        </p:sp>
      </p:grpSp>
      <p:sp>
        <p:nvSpPr>
          <p:cNvPr id="16" name="Freeform 16"/>
          <p:cNvSpPr/>
          <p:nvPr/>
        </p:nvSpPr>
        <p:spPr>
          <a:xfrm>
            <a:off x="11015724" y="83355"/>
            <a:ext cx="980951" cy="1042813"/>
          </a:xfrm>
          <a:custGeom>
            <a:avLst/>
            <a:gdLst/>
            <a:ahLst/>
            <a:cxnLst/>
            <a:rect l="l" t="t" r="r" b="b"/>
            <a:pathLst>
              <a:path w="1471426" h="1564219">
                <a:moveTo>
                  <a:pt x="0" y="0"/>
                </a:moveTo>
                <a:lnTo>
                  <a:pt x="1471426" y="0"/>
                </a:lnTo>
                <a:lnTo>
                  <a:pt x="1471426" y="1564218"/>
                </a:lnTo>
                <a:lnTo>
                  <a:pt x="0" y="1564218"/>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ptos Display" panose="020B0004020202020204" pitchFamily="34" charset="0"/>
              <a:ea typeface="+mn-ea"/>
              <a:cs typeface="+mn-cs"/>
            </a:endParaRPr>
          </a:p>
        </p:txBody>
      </p:sp>
      <p:sp>
        <p:nvSpPr>
          <p:cNvPr id="7" name="TextBox 6">
            <a:extLst>
              <a:ext uri="{FF2B5EF4-FFF2-40B4-BE49-F238E27FC236}">
                <a16:creationId xmlns:a16="http://schemas.microsoft.com/office/drawing/2014/main" id="{E9CB7BE2-91B4-489F-9D9A-825D91E32BFB}"/>
              </a:ext>
            </a:extLst>
          </p:cNvPr>
          <p:cNvSpPr txBox="1"/>
          <p:nvPr/>
        </p:nvSpPr>
        <p:spPr>
          <a:xfrm>
            <a:off x="614150" y="2315150"/>
            <a:ext cx="10501300" cy="4154984"/>
          </a:xfrm>
          <a:prstGeom prst="rect">
            <a:avLst/>
          </a:prstGeom>
          <a:noFill/>
        </p:spPr>
        <p:txBody>
          <a:bodyPr wrap="squar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2000" b="1"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rPr>
              <a:t>Structural inequalities</a:t>
            </a:r>
            <a:r>
              <a:rPr kumimoji="0" lang="en-GB" altLang="en-US" sz="2000" b="0"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rPr>
              <a:t>: Economic and social inequality, racial tensions, and growing polarisation are straining cohesion.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2000" b="1"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rPr>
              <a:t>Narratives about migration</a:t>
            </a:r>
            <a:r>
              <a:rPr kumimoji="0" lang="en-GB" altLang="en-US" sz="2000" b="0"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rPr>
              <a:t>: Far-right and divisive narratives about migration exacerbate tensions and mistrust. They give easy answers to complex issues and can be aired far and wide on social media.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2000" b="1"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rPr>
              <a:t>Immigration and asylum policies hinder cohesion</a:t>
            </a:r>
            <a:r>
              <a:rPr kumimoji="0" lang="en-GB" altLang="en-US" sz="2000" b="0"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rPr>
              <a:t>, such as:</a:t>
            </a:r>
          </a:p>
          <a:p>
            <a:pPr marL="800100" marR="0" lvl="1"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2000" b="0"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rPr>
              <a:t>A centralised asylum system that disregards local factors when placing people in accommodation. </a:t>
            </a:r>
          </a:p>
          <a:p>
            <a:pPr marL="800100" marR="0" lvl="1"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2000" b="0"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rPr>
              <a:t>Long routes to settlement deny rights and hinder opportunities for integration and participation in communities.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2000" b="1"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rPr>
              <a:t>Insufficient support for cohesion: </a:t>
            </a:r>
            <a:r>
              <a:rPr kumimoji="0" lang="en-GB" altLang="en-US" sz="2000" b="0"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rPr>
              <a:t>A lack of political focus and inadequate funding for cohesion &amp; integration initiatives leave communities unsupported.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altLang="en-US" sz="2400" b="0"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endParaRPr>
          </a:p>
        </p:txBody>
      </p:sp>
      <p:sp>
        <p:nvSpPr>
          <p:cNvPr id="13" name="TextBox 12">
            <a:extLst>
              <a:ext uri="{FF2B5EF4-FFF2-40B4-BE49-F238E27FC236}">
                <a16:creationId xmlns:a16="http://schemas.microsoft.com/office/drawing/2014/main" id="{B4EB3042-60C1-1C0B-5F98-11BA47CD14D5}"/>
              </a:ext>
            </a:extLst>
          </p:cNvPr>
          <p:cNvSpPr txBox="1"/>
          <p:nvPr/>
        </p:nvSpPr>
        <p:spPr>
          <a:xfrm>
            <a:off x="1232851" y="1592886"/>
            <a:ext cx="11150218" cy="608308"/>
          </a:xfrm>
          <a:prstGeom prst="rect">
            <a:avLst/>
          </a:prstGeom>
        </p:spPr>
        <p:txBody>
          <a:bodyPr lIns="0" tIns="0" rIns="0" bIns="0" rtlCol="0" anchor="t">
            <a:spAutoFit/>
          </a:bodyPr>
          <a:lstStyle/>
          <a:p>
            <a:pPr marL="0" marR="0" lvl="0" indent="0" algn="l" defTabSz="609630" rtl="0" eaLnBrk="1" fontAlgn="auto" latinLnBrk="0" hangingPunct="1">
              <a:lnSpc>
                <a:spcPts val="4692"/>
              </a:lnSpc>
              <a:spcBef>
                <a:spcPct val="0"/>
              </a:spcBef>
              <a:spcAft>
                <a:spcPts val="0"/>
              </a:spcAft>
              <a:buClrTx/>
              <a:buSzTx/>
              <a:buFontTx/>
              <a:buNone/>
              <a:tabLst/>
              <a:defRPr/>
            </a:pPr>
            <a:r>
              <a:rPr kumimoji="0" lang="en-US" sz="4400" b="1" i="0" u="none" strike="noStrike" kern="1200" cap="none" spc="-95" normalizeH="0" baseline="0" noProof="0" dirty="0">
                <a:ln>
                  <a:noFill/>
                </a:ln>
                <a:solidFill>
                  <a:prstClr val="black">
                    <a:lumMod val="85000"/>
                    <a:lumOff val="15000"/>
                  </a:prstClr>
                </a:solidFill>
                <a:effectLst/>
                <a:uLnTx/>
                <a:uFillTx/>
                <a:latin typeface="Aptos Display" panose="020B0004020202020204" pitchFamily="34" charset="0"/>
                <a:ea typeface="Fira Sans Heavy"/>
                <a:cs typeface="Fira Sans Heavy"/>
                <a:sym typeface="Fira Sans Heavy"/>
              </a:rPr>
              <a:t>Challenges to cohesion</a:t>
            </a:r>
          </a:p>
        </p:txBody>
      </p:sp>
    </p:spTree>
    <p:extLst>
      <p:ext uri="{BB962C8B-B14F-4D97-AF65-F5344CB8AC3E}">
        <p14:creationId xmlns:p14="http://schemas.microsoft.com/office/powerpoint/2010/main" val="26209214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F9D055-EF41-5B19-43D9-94BE2BC7D1D3}"/>
            </a:ext>
          </a:extLst>
        </p:cNvPr>
        <p:cNvGrpSpPr/>
        <p:nvPr/>
      </p:nvGrpSpPr>
      <p:grpSpPr>
        <a:xfrm>
          <a:off x="0" y="0"/>
          <a:ext cx="0" cy="0"/>
          <a:chOff x="0" y="0"/>
          <a:chExt cx="0" cy="0"/>
        </a:xfrm>
      </p:grpSpPr>
      <p:sp>
        <p:nvSpPr>
          <p:cNvPr id="4" name="AutoShape 4">
            <a:extLst>
              <a:ext uri="{FF2B5EF4-FFF2-40B4-BE49-F238E27FC236}">
                <a16:creationId xmlns:a16="http://schemas.microsoft.com/office/drawing/2014/main" id="{2C38BF00-6101-37C6-FAB3-EE71A9C55737}"/>
              </a:ext>
            </a:extLst>
          </p:cNvPr>
          <p:cNvSpPr/>
          <p:nvPr/>
        </p:nvSpPr>
        <p:spPr>
          <a:xfrm>
            <a:off x="0" y="1159396"/>
            <a:ext cx="12192000" cy="6390"/>
          </a:xfrm>
          <a:prstGeom prst="rect">
            <a:avLst/>
          </a:prstGeom>
          <a:solidFill>
            <a:srgbClr val="642EC7"/>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lumMod val="85000"/>
                  <a:lumOff val="15000"/>
                </a:prstClr>
              </a:solidFill>
              <a:effectLst/>
              <a:uLnTx/>
              <a:uFillTx/>
              <a:latin typeface="Aptos Display" panose="020B0004020202020204" pitchFamily="34" charset="0"/>
              <a:ea typeface="+mn-ea"/>
              <a:cs typeface="+mn-cs"/>
            </a:endParaRPr>
          </a:p>
        </p:txBody>
      </p:sp>
      <p:sp>
        <p:nvSpPr>
          <p:cNvPr id="11" name="Freeform 11">
            <a:extLst>
              <a:ext uri="{FF2B5EF4-FFF2-40B4-BE49-F238E27FC236}">
                <a16:creationId xmlns:a16="http://schemas.microsoft.com/office/drawing/2014/main" id="{DF0288BE-0BFC-A719-4415-A5D75F9AB75B}"/>
              </a:ext>
            </a:extLst>
          </p:cNvPr>
          <p:cNvSpPr/>
          <p:nvPr/>
        </p:nvSpPr>
        <p:spPr>
          <a:xfrm>
            <a:off x="10295473" y="3062312"/>
            <a:ext cx="1896527" cy="1896527"/>
          </a:xfrm>
          <a:custGeom>
            <a:avLst/>
            <a:gdLst/>
            <a:ahLst/>
            <a:cxnLst/>
            <a:rect l="l" t="t" r="r" b="b"/>
            <a:pathLst>
              <a:path w="2844790" h="2844790">
                <a:moveTo>
                  <a:pt x="0" y="0"/>
                </a:moveTo>
                <a:lnTo>
                  <a:pt x="2844790" y="0"/>
                </a:lnTo>
                <a:lnTo>
                  <a:pt x="2844790" y="2844790"/>
                </a:lnTo>
                <a:lnTo>
                  <a:pt x="0" y="2844790"/>
                </a:lnTo>
                <a:lnTo>
                  <a:pt x="0" y="0"/>
                </a:lnTo>
                <a:close/>
              </a:path>
            </a:pathLst>
          </a:custGeom>
          <a:blipFill>
            <a:blip r:embed="rId3">
              <a:alphaModFix amt="32000"/>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lumMod val="85000"/>
                  <a:lumOff val="15000"/>
                </a:prstClr>
              </a:solidFill>
              <a:effectLst/>
              <a:uLnTx/>
              <a:uFillTx/>
              <a:latin typeface="Aptos Display" panose="020B0004020202020204" pitchFamily="34" charset="0"/>
              <a:ea typeface="+mn-ea"/>
              <a:cs typeface="+mn-cs"/>
            </a:endParaRPr>
          </a:p>
        </p:txBody>
      </p:sp>
      <p:sp>
        <p:nvSpPr>
          <p:cNvPr id="14" name="Freeform 14">
            <a:extLst>
              <a:ext uri="{FF2B5EF4-FFF2-40B4-BE49-F238E27FC236}">
                <a16:creationId xmlns:a16="http://schemas.microsoft.com/office/drawing/2014/main" id="{A8658484-0398-6B2B-A0F2-6B26923B92BA}"/>
              </a:ext>
            </a:extLst>
          </p:cNvPr>
          <p:cNvSpPr/>
          <p:nvPr/>
        </p:nvSpPr>
        <p:spPr>
          <a:xfrm rot="-5400000" flipV="1">
            <a:off x="10306392" y="4958839"/>
            <a:ext cx="1874689" cy="1874689"/>
          </a:xfrm>
          <a:custGeom>
            <a:avLst/>
            <a:gdLst/>
            <a:ahLst/>
            <a:cxnLst/>
            <a:rect l="l" t="t" r="r" b="b"/>
            <a:pathLst>
              <a:path w="2812033" h="2812033">
                <a:moveTo>
                  <a:pt x="0" y="2812033"/>
                </a:moveTo>
                <a:lnTo>
                  <a:pt x="2812034" y="2812033"/>
                </a:lnTo>
                <a:lnTo>
                  <a:pt x="2812034" y="0"/>
                </a:lnTo>
                <a:lnTo>
                  <a:pt x="0" y="0"/>
                </a:lnTo>
                <a:lnTo>
                  <a:pt x="0" y="2812033"/>
                </a:lnTo>
                <a:close/>
              </a:path>
            </a:pathLst>
          </a:custGeom>
          <a:blipFill>
            <a:blip r:embed="rId5">
              <a:alphaModFix amt="32000"/>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lumMod val="85000"/>
                  <a:lumOff val="15000"/>
                </a:prstClr>
              </a:solidFill>
              <a:effectLst/>
              <a:uLnTx/>
              <a:uFillTx/>
              <a:latin typeface="Aptos Display" panose="020B0004020202020204" pitchFamily="34" charset="0"/>
              <a:ea typeface="+mn-ea"/>
              <a:cs typeface="+mn-cs"/>
            </a:endParaRPr>
          </a:p>
        </p:txBody>
      </p:sp>
      <p:grpSp>
        <p:nvGrpSpPr>
          <p:cNvPr id="15" name="Group 15">
            <a:extLst>
              <a:ext uri="{FF2B5EF4-FFF2-40B4-BE49-F238E27FC236}">
                <a16:creationId xmlns:a16="http://schemas.microsoft.com/office/drawing/2014/main" id="{33BCB7DA-9EBB-3F45-E46E-702EFF1B11B0}"/>
              </a:ext>
            </a:extLst>
          </p:cNvPr>
          <p:cNvGrpSpPr/>
          <p:nvPr/>
        </p:nvGrpSpPr>
        <p:grpSpPr>
          <a:xfrm>
            <a:off x="11265575" y="544491"/>
            <a:ext cx="240625" cy="104819"/>
            <a:chOff x="0" y="0"/>
            <a:chExt cx="1166179" cy="508000"/>
          </a:xfrm>
        </p:grpSpPr>
        <p:sp>
          <p:nvSpPr>
            <p:cNvPr id="16" name="Freeform 16">
              <a:extLst>
                <a:ext uri="{FF2B5EF4-FFF2-40B4-BE49-F238E27FC236}">
                  <a16:creationId xmlns:a16="http://schemas.microsoft.com/office/drawing/2014/main" id="{E396387C-418C-AE15-B231-038BE263BFA1}"/>
                </a:ext>
              </a:extLst>
            </p:cNvPr>
            <p:cNvSpPr/>
            <p:nvPr/>
          </p:nvSpPr>
          <p:spPr>
            <a:xfrm>
              <a:off x="0" y="215900"/>
              <a:ext cx="870269" cy="76200"/>
            </a:xfrm>
            <a:custGeom>
              <a:avLst/>
              <a:gdLst/>
              <a:ahLst/>
              <a:cxnLst/>
              <a:rect l="l" t="t" r="r" b="b"/>
              <a:pathLst>
                <a:path w="870269" h="76200">
                  <a:moveTo>
                    <a:pt x="0" y="0"/>
                  </a:moveTo>
                  <a:lnTo>
                    <a:pt x="870269" y="0"/>
                  </a:lnTo>
                  <a:lnTo>
                    <a:pt x="870269" y="76200"/>
                  </a:lnTo>
                  <a:lnTo>
                    <a:pt x="0" y="76200"/>
                  </a:lnTo>
                  <a:close/>
                </a:path>
              </a:pathLst>
            </a:custGeom>
            <a:solidFill>
              <a:srgbClr val="642EC7"/>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lumMod val="85000"/>
                    <a:lumOff val="15000"/>
                  </a:prstClr>
                </a:solidFill>
                <a:effectLst/>
                <a:uLnTx/>
                <a:uFillTx/>
                <a:latin typeface="Aptos Display" panose="020B0004020202020204" pitchFamily="34" charset="0"/>
                <a:ea typeface="+mn-ea"/>
                <a:cs typeface="+mn-cs"/>
              </a:endParaRPr>
            </a:p>
          </p:txBody>
        </p:sp>
        <p:sp>
          <p:nvSpPr>
            <p:cNvPr id="17" name="Freeform 17">
              <a:extLst>
                <a:ext uri="{FF2B5EF4-FFF2-40B4-BE49-F238E27FC236}">
                  <a16:creationId xmlns:a16="http://schemas.microsoft.com/office/drawing/2014/main" id="{165D60BE-4C01-F275-2E07-26B411341504}"/>
                </a:ext>
              </a:extLst>
            </p:cNvPr>
            <p:cNvSpPr/>
            <p:nvPr/>
          </p:nvSpPr>
          <p:spPr>
            <a:xfrm>
              <a:off x="791529" y="1270"/>
              <a:ext cx="374650" cy="505460"/>
            </a:xfrm>
            <a:custGeom>
              <a:avLst/>
              <a:gdLst/>
              <a:ahLst/>
              <a:cxnLst/>
              <a:rect l="l" t="t" r="r" b="b"/>
              <a:pathLst>
                <a:path w="374650" h="505460">
                  <a:moveTo>
                    <a:pt x="0" y="505460"/>
                  </a:moveTo>
                  <a:lnTo>
                    <a:pt x="0" y="0"/>
                  </a:lnTo>
                  <a:lnTo>
                    <a:pt x="374650" y="252730"/>
                  </a:lnTo>
                  <a:close/>
                </a:path>
              </a:pathLst>
            </a:custGeom>
            <a:solidFill>
              <a:srgbClr val="642EC7"/>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lumMod val="85000"/>
                    <a:lumOff val="15000"/>
                  </a:prstClr>
                </a:solidFill>
                <a:effectLst/>
                <a:uLnTx/>
                <a:uFillTx/>
                <a:latin typeface="Aptos Display" panose="020B0004020202020204" pitchFamily="34" charset="0"/>
                <a:ea typeface="+mn-ea"/>
                <a:cs typeface="+mn-cs"/>
              </a:endParaRPr>
            </a:p>
          </p:txBody>
        </p:sp>
      </p:grpSp>
      <p:sp>
        <p:nvSpPr>
          <p:cNvPr id="18" name="Freeform 18">
            <a:extLst>
              <a:ext uri="{FF2B5EF4-FFF2-40B4-BE49-F238E27FC236}">
                <a16:creationId xmlns:a16="http://schemas.microsoft.com/office/drawing/2014/main" id="{DCEE9E99-BED0-1C9B-8883-268D80809872}"/>
              </a:ext>
            </a:extLst>
          </p:cNvPr>
          <p:cNvSpPr/>
          <p:nvPr/>
        </p:nvSpPr>
        <p:spPr>
          <a:xfrm flipH="1">
            <a:off x="8398947" y="4958839"/>
            <a:ext cx="1896527" cy="1896527"/>
          </a:xfrm>
          <a:custGeom>
            <a:avLst/>
            <a:gdLst/>
            <a:ahLst/>
            <a:cxnLst/>
            <a:rect l="l" t="t" r="r" b="b"/>
            <a:pathLst>
              <a:path w="2844790" h="2844790">
                <a:moveTo>
                  <a:pt x="2844790" y="0"/>
                </a:moveTo>
                <a:lnTo>
                  <a:pt x="0" y="0"/>
                </a:lnTo>
                <a:lnTo>
                  <a:pt x="0" y="2844790"/>
                </a:lnTo>
                <a:lnTo>
                  <a:pt x="2844790" y="2844790"/>
                </a:lnTo>
                <a:lnTo>
                  <a:pt x="2844790" y="0"/>
                </a:lnTo>
                <a:close/>
              </a:path>
            </a:pathLst>
          </a:custGeom>
          <a:blipFill>
            <a:blip r:embed="rId7">
              <a:alphaModFix amt="32000"/>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lumMod val="85000"/>
                  <a:lumOff val="15000"/>
                </a:prstClr>
              </a:solidFill>
              <a:effectLst/>
              <a:uLnTx/>
              <a:uFillTx/>
              <a:latin typeface="Aptos Display" panose="020B0004020202020204" pitchFamily="34" charset="0"/>
              <a:ea typeface="+mn-ea"/>
              <a:cs typeface="+mn-cs"/>
            </a:endParaRPr>
          </a:p>
        </p:txBody>
      </p:sp>
      <p:sp>
        <p:nvSpPr>
          <p:cNvPr id="20" name="Freeform 20">
            <a:extLst>
              <a:ext uri="{FF2B5EF4-FFF2-40B4-BE49-F238E27FC236}">
                <a16:creationId xmlns:a16="http://schemas.microsoft.com/office/drawing/2014/main" id="{87BACFDE-747A-7B7A-A84E-D8B3CF4A6055}"/>
              </a:ext>
            </a:extLst>
          </p:cNvPr>
          <p:cNvSpPr/>
          <p:nvPr/>
        </p:nvSpPr>
        <p:spPr>
          <a:xfrm>
            <a:off x="11015724" y="75493"/>
            <a:ext cx="980951" cy="1042813"/>
          </a:xfrm>
          <a:custGeom>
            <a:avLst/>
            <a:gdLst/>
            <a:ahLst/>
            <a:cxnLst/>
            <a:rect l="l" t="t" r="r" b="b"/>
            <a:pathLst>
              <a:path w="1471426" h="1564219">
                <a:moveTo>
                  <a:pt x="0" y="0"/>
                </a:moveTo>
                <a:lnTo>
                  <a:pt x="1471426" y="0"/>
                </a:lnTo>
                <a:lnTo>
                  <a:pt x="1471426" y="1564218"/>
                </a:lnTo>
                <a:lnTo>
                  <a:pt x="0" y="1564218"/>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lumMod val="85000"/>
                  <a:lumOff val="15000"/>
                </a:prstClr>
              </a:solidFill>
              <a:effectLst/>
              <a:uLnTx/>
              <a:uFillTx/>
              <a:latin typeface="Aptos Display" panose="020B0004020202020204" pitchFamily="34" charset="0"/>
              <a:ea typeface="+mn-ea"/>
              <a:cs typeface="+mn-cs"/>
            </a:endParaRPr>
          </a:p>
        </p:txBody>
      </p:sp>
      <p:grpSp>
        <p:nvGrpSpPr>
          <p:cNvPr id="21" name="Group 11">
            <a:extLst>
              <a:ext uri="{FF2B5EF4-FFF2-40B4-BE49-F238E27FC236}">
                <a16:creationId xmlns:a16="http://schemas.microsoft.com/office/drawing/2014/main" id="{1077DA68-F0E3-DDC6-1694-4DC7B13B8EF6}"/>
              </a:ext>
            </a:extLst>
          </p:cNvPr>
          <p:cNvGrpSpPr/>
          <p:nvPr/>
        </p:nvGrpSpPr>
        <p:grpSpPr>
          <a:xfrm>
            <a:off x="515431" y="1448459"/>
            <a:ext cx="11150219" cy="1902439"/>
            <a:chOff x="-7168" y="-1454736"/>
            <a:chExt cx="7317816" cy="3219154"/>
          </a:xfrm>
        </p:grpSpPr>
        <p:sp>
          <p:nvSpPr>
            <p:cNvPr id="22" name="TextBox 12">
              <a:extLst>
                <a:ext uri="{FF2B5EF4-FFF2-40B4-BE49-F238E27FC236}">
                  <a16:creationId xmlns:a16="http://schemas.microsoft.com/office/drawing/2014/main" id="{0ABC9211-50C2-1E59-1BAF-B053CFFBC3AD}"/>
                </a:ext>
              </a:extLst>
            </p:cNvPr>
            <p:cNvSpPr txBox="1"/>
            <p:nvPr/>
          </p:nvSpPr>
          <p:spPr>
            <a:xfrm>
              <a:off x="61048" y="-1454736"/>
              <a:ext cx="4333937" cy="2049219"/>
            </a:xfrm>
            <a:prstGeom prst="rect">
              <a:avLst/>
            </a:prstGeom>
          </p:spPr>
          <p:txBody>
            <a:bodyPr wrap="square" lIns="0" tIns="0" rIns="0" bIns="0" rtlCol="0" anchor="t">
              <a:spAutoFit/>
            </a:bodyPr>
            <a:lstStyle/>
            <a:p>
              <a:pPr marL="0" marR="0" lvl="0" indent="0" algn="l" defTabSz="609630" rtl="0" eaLnBrk="1" fontAlgn="auto" latinLnBrk="0" hangingPunct="1">
                <a:lnSpc>
                  <a:spcPts val="4692"/>
                </a:lnSpc>
                <a:spcBef>
                  <a:spcPct val="0"/>
                </a:spcBef>
                <a:spcAft>
                  <a:spcPts val="0"/>
                </a:spcAft>
                <a:buClrTx/>
                <a:buSzTx/>
                <a:buFontTx/>
                <a:buNone/>
                <a:tabLst/>
                <a:defRPr/>
              </a:pPr>
              <a:r>
                <a:rPr kumimoji="0" lang="en-US" sz="4400" b="1" i="0" u="none" strike="noStrike" kern="1200" cap="none" spc="-95" normalizeH="0" baseline="0" noProof="0" dirty="0">
                  <a:ln>
                    <a:noFill/>
                  </a:ln>
                  <a:solidFill>
                    <a:prstClr val="black">
                      <a:lumMod val="85000"/>
                      <a:lumOff val="15000"/>
                    </a:prstClr>
                  </a:solidFill>
                  <a:effectLst/>
                  <a:uLnTx/>
                  <a:uFillTx/>
                  <a:latin typeface="Aptos Display" panose="020B0004020202020204" pitchFamily="34" charset="0"/>
                  <a:ea typeface="Fira Sans Heavy"/>
                  <a:cs typeface="Fira Sans Heavy"/>
                  <a:sym typeface="Fira Sans Heavy"/>
                </a:rPr>
                <a:t>Insights from Yorkshire – perceptions of migration</a:t>
              </a:r>
            </a:p>
          </p:txBody>
        </p:sp>
        <p:sp>
          <p:nvSpPr>
            <p:cNvPr id="23" name="TextBox 14">
              <a:extLst>
                <a:ext uri="{FF2B5EF4-FFF2-40B4-BE49-F238E27FC236}">
                  <a16:creationId xmlns:a16="http://schemas.microsoft.com/office/drawing/2014/main" id="{39D07C06-8018-C67A-F86E-C8F9790F76D0}"/>
                </a:ext>
              </a:extLst>
            </p:cNvPr>
            <p:cNvSpPr txBox="1"/>
            <p:nvPr/>
          </p:nvSpPr>
          <p:spPr>
            <a:xfrm>
              <a:off x="-7168" y="1278450"/>
              <a:ext cx="7317816" cy="485968"/>
            </a:xfrm>
            <a:prstGeom prst="rect">
              <a:avLst/>
            </a:prstGeom>
          </p:spPr>
          <p:txBody>
            <a:bodyPr wrap="square" lIns="0" tIns="0" rIns="0" bIns="0" rtlCol="0" anchor="t">
              <a:spAutoFit/>
            </a:bodyPr>
            <a:lstStyle/>
            <a:p>
              <a:pPr marL="342900" marR="0" lvl="0" indent="-342900" algn="l" defTabSz="609630" rtl="0" eaLnBrk="1" fontAlgn="auto" latinLnBrk="0" hangingPunct="1">
                <a:lnSpc>
                  <a:spcPts val="2099"/>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lumMod val="85000"/>
                    <a:lumOff val="15000"/>
                  </a:prstClr>
                </a:solidFill>
                <a:effectLst/>
                <a:uLnTx/>
                <a:uFillTx/>
                <a:latin typeface="Aptos Display" panose="020B0004020202020204" pitchFamily="34" charset="0"/>
                <a:ea typeface="Fira Sans"/>
                <a:cs typeface="Fira Sans"/>
                <a:sym typeface="Fira Sans"/>
              </a:endParaRPr>
            </a:p>
          </p:txBody>
        </p:sp>
      </p:grpSp>
      <p:sp>
        <p:nvSpPr>
          <p:cNvPr id="5" name="TextBox 4">
            <a:extLst>
              <a:ext uri="{FF2B5EF4-FFF2-40B4-BE49-F238E27FC236}">
                <a16:creationId xmlns:a16="http://schemas.microsoft.com/office/drawing/2014/main" id="{C3A7C22C-56F5-2719-3B81-566221DEC0F4}"/>
              </a:ext>
            </a:extLst>
          </p:cNvPr>
          <p:cNvSpPr txBox="1"/>
          <p:nvPr/>
        </p:nvSpPr>
        <p:spPr>
          <a:xfrm>
            <a:off x="450377" y="2860445"/>
            <a:ext cx="6414447" cy="3477875"/>
          </a:xfrm>
          <a:prstGeom prst="rect">
            <a:avLst/>
          </a:prstGeom>
          <a:noFill/>
        </p:spPr>
        <p:txBody>
          <a:bodyPr wrap="squar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2000" b="1"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rPr>
              <a:t>Large-scale research</a:t>
            </a:r>
            <a:r>
              <a:rPr kumimoji="0" lang="en-GB" altLang="en-US" sz="2000" b="0"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rPr>
              <a:t>: Spoke to ~250 people across Yorkshire, exploring their views on migration and its impact on local areas.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2000" b="1"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rPr>
              <a:t>Key findings</a:t>
            </a:r>
            <a:r>
              <a:rPr kumimoji="0" lang="en-GB" altLang="en-US" sz="2000" b="0"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rPr>
              <a:t>: </a:t>
            </a:r>
          </a:p>
          <a:p>
            <a:pPr marL="800100" marR="0" lvl="1"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2000" b="0"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rPr>
              <a:t>Areas with recent, higher levels of migration, alongside poverty and insecure labour markets, often see more scepticism towards migration.</a:t>
            </a:r>
          </a:p>
          <a:p>
            <a:pPr marL="800100" marR="0" lvl="1"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2000" b="0"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rPr>
              <a:t>Broader concerns about economic decline and changes in neighbourhood identity often intertwine with attitudes toward migration, contributing to tensions.</a:t>
            </a:r>
          </a:p>
        </p:txBody>
      </p:sp>
      <p:pic>
        <p:nvPicPr>
          <p:cNvPr id="6" name="Picture 5">
            <a:extLst>
              <a:ext uri="{FF2B5EF4-FFF2-40B4-BE49-F238E27FC236}">
                <a16:creationId xmlns:a16="http://schemas.microsoft.com/office/drawing/2014/main" id="{2CE7F676-BC4E-1999-3A1B-7D0F0106B31D}"/>
              </a:ext>
            </a:extLst>
          </p:cNvPr>
          <p:cNvPicPr>
            <a:picLocks noChangeAspect="1"/>
          </p:cNvPicPr>
          <p:nvPr/>
        </p:nvPicPr>
        <p:blipFill>
          <a:blip r:embed="rId10"/>
          <a:stretch>
            <a:fillRect/>
          </a:stretch>
        </p:blipFill>
        <p:spPr>
          <a:xfrm>
            <a:off x="7315200" y="-57083"/>
            <a:ext cx="4865881" cy="6890611"/>
          </a:xfrm>
          <a:prstGeom prst="rect">
            <a:avLst/>
          </a:prstGeom>
        </p:spPr>
      </p:pic>
    </p:spTree>
    <p:extLst>
      <p:ext uri="{BB962C8B-B14F-4D97-AF65-F5344CB8AC3E}">
        <p14:creationId xmlns:p14="http://schemas.microsoft.com/office/powerpoint/2010/main" val="39838437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3C9ECF-7A1B-8A96-B1C0-605616FD0389}"/>
            </a:ext>
          </a:extLst>
        </p:cNvPr>
        <p:cNvGrpSpPr/>
        <p:nvPr/>
      </p:nvGrpSpPr>
      <p:grpSpPr>
        <a:xfrm>
          <a:off x="0" y="0"/>
          <a:ext cx="0" cy="0"/>
          <a:chOff x="0" y="0"/>
          <a:chExt cx="0" cy="0"/>
        </a:xfrm>
      </p:grpSpPr>
      <p:sp>
        <p:nvSpPr>
          <p:cNvPr id="4" name="AutoShape 4">
            <a:extLst>
              <a:ext uri="{FF2B5EF4-FFF2-40B4-BE49-F238E27FC236}">
                <a16:creationId xmlns:a16="http://schemas.microsoft.com/office/drawing/2014/main" id="{193D3923-01EC-67EA-18AC-0763770FB589}"/>
              </a:ext>
            </a:extLst>
          </p:cNvPr>
          <p:cNvSpPr/>
          <p:nvPr/>
        </p:nvSpPr>
        <p:spPr>
          <a:xfrm>
            <a:off x="0" y="1159396"/>
            <a:ext cx="12192000" cy="6390"/>
          </a:xfrm>
          <a:prstGeom prst="rect">
            <a:avLst/>
          </a:prstGeom>
          <a:solidFill>
            <a:srgbClr val="642EC7"/>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lumMod val="85000"/>
                  <a:lumOff val="15000"/>
                </a:prstClr>
              </a:solidFill>
              <a:effectLst/>
              <a:uLnTx/>
              <a:uFillTx/>
              <a:latin typeface="Aptos Display" panose="020B0004020202020204" pitchFamily="34" charset="0"/>
              <a:ea typeface="+mn-ea"/>
              <a:cs typeface="+mn-cs"/>
            </a:endParaRPr>
          </a:p>
        </p:txBody>
      </p:sp>
      <p:sp>
        <p:nvSpPr>
          <p:cNvPr id="11" name="Freeform 11">
            <a:extLst>
              <a:ext uri="{FF2B5EF4-FFF2-40B4-BE49-F238E27FC236}">
                <a16:creationId xmlns:a16="http://schemas.microsoft.com/office/drawing/2014/main" id="{EF65CE71-6AB9-3E32-A27C-F805790B5348}"/>
              </a:ext>
            </a:extLst>
          </p:cNvPr>
          <p:cNvSpPr/>
          <p:nvPr/>
        </p:nvSpPr>
        <p:spPr>
          <a:xfrm>
            <a:off x="10295473" y="3062312"/>
            <a:ext cx="1896527" cy="1896527"/>
          </a:xfrm>
          <a:custGeom>
            <a:avLst/>
            <a:gdLst/>
            <a:ahLst/>
            <a:cxnLst/>
            <a:rect l="l" t="t" r="r" b="b"/>
            <a:pathLst>
              <a:path w="2844790" h="2844790">
                <a:moveTo>
                  <a:pt x="0" y="0"/>
                </a:moveTo>
                <a:lnTo>
                  <a:pt x="2844790" y="0"/>
                </a:lnTo>
                <a:lnTo>
                  <a:pt x="2844790" y="2844790"/>
                </a:lnTo>
                <a:lnTo>
                  <a:pt x="0" y="2844790"/>
                </a:lnTo>
                <a:lnTo>
                  <a:pt x="0" y="0"/>
                </a:lnTo>
                <a:close/>
              </a:path>
            </a:pathLst>
          </a:custGeom>
          <a:blipFill>
            <a:blip r:embed="rId3">
              <a:alphaModFix amt="32000"/>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lumMod val="85000"/>
                  <a:lumOff val="15000"/>
                </a:prstClr>
              </a:solidFill>
              <a:effectLst/>
              <a:uLnTx/>
              <a:uFillTx/>
              <a:latin typeface="Aptos Display" panose="020B0004020202020204" pitchFamily="34" charset="0"/>
              <a:ea typeface="+mn-ea"/>
              <a:cs typeface="+mn-cs"/>
            </a:endParaRPr>
          </a:p>
        </p:txBody>
      </p:sp>
      <p:sp>
        <p:nvSpPr>
          <p:cNvPr id="14" name="Freeform 14">
            <a:extLst>
              <a:ext uri="{FF2B5EF4-FFF2-40B4-BE49-F238E27FC236}">
                <a16:creationId xmlns:a16="http://schemas.microsoft.com/office/drawing/2014/main" id="{2B05C994-6664-FCE8-AA53-E536C0AE3D2C}"/>
              </a:ext>
            </a:extLst>
          </p:cNvPr>
          <p:cNvSpPr/>
          <p:nvPr/>
        </p:nvSpPr>
        <p:spPr>
          <a:xfrm rot="-5400000" flipV="1">
            <a:off x="10306392" y="4958839"/>
            <a:ext cx="1874689" cy="1874689"/>
          </a:xfrm>
          <a:custGeom>
            <a:avLst/>
            <a:gdLst/>
            <a:ahLst/>
            <a:cxnLst/>
            <a:rect l="l" t="t" r="r" b="b"/>
            <a:pathLst>
              <a:path w="2812033" h="2812033">
                <a:moveTo>
                  <a:pt x="0" y="2812033"/>
                </a:moveTo>
                <a:lnTo>
                  <a:pt x="2812034" y="2812033"/>
                </a:lnTo>
                <a:lnTo>
                  <a:pt x="2812034" y="0"/>
                </a:lnTo>
                <a:lnTo>
                  <a:pt x="0" y="0"/>
                </a:lnTo>
                <a:lnTo>
                  <a:pt x="0" y="2812033"/>
                </a:lnTo>
                <a:close/>
              </a:path>
            </a:pathLst>
          </a:custGeom>
          <a:blipFill>
            <a:blip r:embed="rId5">
              <a:alphaModFix amt="32000"/>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lumMod val="85000"/>
                  <a:lumOff val="15000"/>
                </a:prstClr>
              </a:solidFill>
              <a:effectLst/>
              <a:uLnTx/>
              <a:uFillTx/>
              <a:latin typeface="Aptos Display" panose="020B0004020202020204" pitchFamily="34" charset="0"/>
              <a:ea typeface="+mn-ea"/>
              <a:cs typeface="+mn-cs"/>
            </a:endParaRPr>
          </a:p>
        </p:txBody>
      </p:sp>
      <p:grpSp>
        <p:nvGrpSpPr>
          <p:cNvPr id="15" name="Group 15">
            <a:extLst>
              <a:ext uri="{FF2B5EF4-FFF2-40B4-BE49-F238E27FC236}">
                <a16:creationId xmlns:a16="http://schemas.microsoft.com/office/drawing/2014/main" id="{CAFAA6E3-099F-D750-5CF2-5CA58807CE9E}"/>
              </a:ext>
            </a:extLst>
          </p:cNvPr>
          <p:cNvGrpSpPr/>
          <p:nvPr/>
        </p:nvGrpSpPr>
        <p:grpSpPr>
          <a:xfrm>
            <a:off x="11265575" y="544491"/>
            <a:ext cx="240625" cy="104819"/>
            <a:chOff x="0" y="0"/>
            <a:chExt cx="1166179" cy="508000"/>
          </a:xfrm>
        </p:grpSpPr>
        <p:sp>
          <p:nvSpPr>
            <p:cNvPr id="16" name="Freeform 16">
              <a:extLst>
                <a:ext uri="{FF2B5EF4-FFF2-40B4-BE49-F238E27FC236}">
                  <a16:creationId xmlns:a16="http://schemas.microsoft.com/office/drawing/2014/main" id="{77827FF1-C355-3767-B5D6-FD9CB50FBAA8}"/>
                </a:ext>
              </a:extLst>
            </p:cNvPr>
            <p:cNvSpPr/>
            <p:nvPr/>
          </p:nvSpPr>
          <p:spPr>
            <a:xfrm>
              <a:off x="0" y="215900"/>
              <a:ext cx="870269" cy="76200"/>
            </a:xfrm>
            <a:custGeom>
              <a:avLst/>
              <a:gdLst/>
              <a:ahLst/>
              <a:cxnLst/>
              <a:rect l="l" t="t" r="r" b="b"/>
              <a:pathLst>
                <a:path w="870269" h="76200">
                  <a:moveTo>
                    <a:pt x="0" y="0"/>
                  </a:moveTo>
                  <a:lnTo>
                    <a:pt x="870269" y="0"/>
                  </a:lnTo>
                  <a:lnTo>
                    <a:pt x="870269" y="76200"/>
                  </a:lnTo>
                  <a:lnTo>
                    <a:pt x="0" y="76200"/>
                  </a:lnTo>
                  <a:close/>
                </a:path>
              </a:pathLst>
            </a:custGeom>
            <a:solidFill>
              <a:srgbClr val="642EC7"/>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lumMod val="85000"/>
                    <a:lumOff val="15000"/>
                  </a:prstClr>
                </a:solidFill>
                <a:effectLst/>
                <a:uLnTx/>
                <a:uFillTx/>
                <a:latin typeface="Aptos Display" panose="020B0004020202020204" pitchFamily="34" charset="0"/>
                <a:ea typeface="+mn-ea"/>
                <a:cs typeface="+mn-cs"/>
              </a:endParaRPr>
            </a:p>
          </p:txBody>
        </p:sp>
        <p:sp>
          <p:nvSpPr>
            <p:cNvPr id="17" name="Freeform 17">
              <a:extLst>
                <a:ext uri="{FF2B5EF4-FFF2-40B4-BE49-F238E27FC236}">
                  <a16:creationId xmlns:a16="http://schemas.microsoft.com/office/drawing/2014/main" id="{EC22B144-0B79-287B-6C3C-D453013278C1}"/>
                </a:ext>
              </a:extLst>
            </p:cNvPr>
            <p:cNvSpPr/>
            <p:nvPr/>
          </p:nvSpPr>
          <p:spPr>
            <a:xfrm>
              <a:off x="791529" y="1270"/>
              <a:ext cx="374650" cy="505460"/>
            </a:xfrm>
            <a:custGeom>
              <a:avLst/>
              <a:gdLst/>
              <a:ahLst/>
              <a:cxnLst/>
              <a:rect l="l" t="t" r="r" b="b"/>
              <a:pathLst>
                <a:path w="374650" h="505460">
                  <a:moveTo>
                    <a:pt x="0" y="505460"/>
                  </a:moveTo>
                  <a:lnTo>
                    <a:pt x="0" y="0"/>
                  </a:lnTo>
                  <a:lnTo>
                    <a:pt x="374650" y="252730"/>
                  </a:lnTo>
                  <a:close/>
                </a:path>
              </a:pathLst>
            </a:custGeom>
            <a:solidFill>
              <a:srgbClr val="642EC7"/>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lumMod val="85000"/>
                    <a:lumOff val="15000"/>
                  </a:prstClr>
                </a:solidFill>
                <a:effectLst/>
                <a:uLnTx/>
                <a:uFillTx/>
                <a:latin typeface="Aptos Display" panose="020B0004020202020204" pitchFamily="34" charset="0"/>
                <a:ea typeface="+mn-ea"/>
                <a:cs typeface="+mn-cs"/>
              </a:endParaRPr>
            </a:p>
          </p:txBody>
        </p:sp>
      </p:grpSp>
      <p:sp>
        <p:nvSpPr>
          <p:cNvPr id="18" name="Freeform 18">
            <a:extLst>
              <a:ext uri="{FF2B5EF4-FFF2-40B4-BE49-F238E27FC236}">
                <a16:creationId xmlns:a16="http://schemas.microsoft.com/office/drawing/2014/main" id="{641AF884-EA1D-2AF2-9426-4701D5009F98}"/>
              </a:ext>
            </a:extLst>
          </p:cNvPr>
          <p:cNvSpPr/>
          <p:nvPr/>
        </p:nvSpPr>
        <p:spPr>
          <a:xfrm flipH="1">
            <a:off x="8398947" y="4958839"/>
            <a:ext cx="1896527" cy="1896527"/>
          </a:xfrm>
          <a:custGeom>
            <a:avLst/>
            <a:gdLst/>
            <a:ahLst/>
            <a:cxnLst/>
            <a:rect l="l" t="t" r="r" b="b"/>
            <a:pathLst>
              <a:path w="2844790" h="2844790">
                <a:moveTo>
                  <a:pt x="2844790" y="0"/>
                </a:moveTo>
                <a:lnTo>
                  <a:pt x="0" y="0"/>
                </a:lnTo>
                <a:lnTo>
                  <a:pt x="0" y="2844790"/>
                </a:lnTo>
                <a:lnTo>
                  <a:pt x="2844790" y="2844790"/>
                </a:lnTo>
                <a:lnTo>
                  <a:pt x="2844790" y="0"/>
                </a:lnTo>
                <a:close/>
              </a:path>
            </a:pathLst>
          </a:custGeom>
          <a:blipFill>
            <a:blip r:embed="rId7">
              <a:alphaModFix amt="32000"/>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lumMod val="85000"/>
                  <a:lumOff val="15000"/>
                </a:prstClr>
              </a:solidFill>
              <a:effectLst/>
              <a:uLnTx/>
              <a:uFillTx/>
              <a:latin typeface="Aptos Display" panose="020B0004020202020204" pitchFamily="34" charset="0"/>
              <a:ea typeface="+mn-ea"/>
              <a:cs typeface="+mn-cs"/>
            </a:endParaRPr>
          </a:p>
        </p:txBody>
      </p:sp>
      <p:sp>
        <p:nvSpPr>
          <p:cNvPr id="20" name="Freeform 20">
            <a:extLst>
              <a:ext uri="{FF2B5EF4-FFF2-40B4-BE49-F238E27FC236}">
                <a16:creationId xmlns:a16="http://schemas.microsoft.com/office/drawing/2014/main" id="{9B92C64E-5370-A601-0F71-4A08945981B3}"/>
              </a:ext>
            </a:extLst>
          </p:cNvPr>
          <p:cNvSpPr/>
          <p:nvPr/>
        </p:nvSpPr>
        <p:spPr>
          <a:xfrm>
            <a:off x="11015724" y="75493"/>
            <a:ext cx="980951" cy="1042813"/>
          </a:xfrm>
          <a:custGeom>
            <a:avLst/>
            <a:gdLst/>
            <a:ahLst/>
            <a:cxnLst/>
            <a:rect l="l" t="t" r="r" b="b"/>
            <a:pathLst>
              <a:path w="1471426" h="1564219">
                <a:moveTo>
                  <a:pt x="0" y="0"/>
                </a:moveTo>
                <a:lnTo>
                  <a:pt x="1471426" y="0"/>
                </a:lnTo>
                <a:lnTo>
                  <a:pt x="1471426" y="1564218"/>
                </a:lnTo>
                <a:lnTo>
                  <a:pt x="0" y="1564218"/>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lumMod val="85000"/>
                  <a:lumOff val="15000"/>
                </a:prstClr>
              </a:solidFill>
              <a:effectLst/>
              <a:uLnTx/>
              <a:uFillTx/>
              <a:latin typeface="Aptos Display" panose="020B0004020202020204" pitchFamily="34" charset="0"/>
              <a:ea typeface="+mn-ea"/>
              <a:cs typeface="+mn-cs"/>
            </a:endParaRPr>
          </a:p>
        </p:txBody>
      </p:sp>
      <p:grpSp>
        <p:nvGrpSpPr>
          <p:cNvPr id="21" name="Group 11">
            <a:extLst>
              <a:ext uri="{FF2B5EF4-FFF2-40B4-BE49-F238E27FC236}">
                <a16:creationId xmlns:a16="http://schemas.microsoft.com/office/drawing/2014/main" id="{B7E50C81-3D41-238C-7D4F-FB750C1DE538}"/>
              </a:ext>
            </a:extLst>
          </p:cNvPr>
          <p:cNvGrpSpPr/>
          <p:nvPr/>
        </p:nvGrpSpPr>
        <p:grpSpPr>
          <a:xfrm>
            <a:off x="515431" y="1455762"/>
            <a:ext cx="11150219" cy="1895136"/>
            <a:chOff x="-7168" y="-1442379"/>
            <a:chExt cx="7317816" cy="3206797"/>
          </a:xfrm>
        </p:grpSpPr>
        <p:sp>
          <p:nvSpPr>
            <p:cNvPr id="22" name="TextBox 12">
              <a:extLst>
                <a:ext uri="{FF2B5EF4-FFF2-40B4-BE49-F238E27FC236}">
                  <a16:creationId xmlns:a16="http://schemas.microsoft.com/office/drawing/2014/main" id="{3F532478-0BE3-FF97-6F2D-499B80EF22E6}"/>
                </a:ext>
              </a:extLst>
            </p:cNvPr>
            <p:cNvSpPr txBox="1"/>
            <p:nvPr/>
          </p:nvSpPr>
          <p:spPr>
            <a:xfrm>
              <a:off x="72814" y="-1442379"/>
              <a:ext cx="4455479" cy="2049220"/>
            </a:xfrm>
            <a:prstGeom prst="rect">
              <a:avLst/>
            </a:prstGeom>
          </p:spPr>
          <p:txBody>
            <a:bodyPr wrap="square" lIns="0" tIns="0" rIns="0" bIns="0" rtlCol="0" anchor="t">
              <a:spAutoFit/>
            </a:bodyPr>
            <a:lstStyle/>
            <a:p>
              <a:pPr marL="0" marR="0" lvl="0" indent="0" algn="l" defTabSz="609630" rtl="0" eaLnBrk="1" fontAlgn="auto" latinLnBrk="0" hangingPunct="1">
                <a:lnSpc>
                  <a:spcPts val="4692"/>
                </a:lnSpc>
                <a:spcBef>
                  <a:spcPct val="0"/>
                </a:spcBef>
                <a:spcAft>
                  <a:spcPts val="0"/>
                </a:spcAft>
                <a:buClrTx/>
                <a:buSzTx/>
                <a:buFontTx/>
                <a:buNone/>
                <a:tabLst/>
                <a:defRPr/>
              </a:pPr>
              <a:r>
                <a:rPr kumimoji="0" lang="en-US" sz="4400" b="1" i="0" u="none" strike="noStrike" kern="1200" cap="none" spc="-95" normalizeH="0" baseline="0" noProof="0" dirty="0">
                  <a:ln>
                    <a:noFill/>
                  </a:ln>
                  <a:solidFill>
                    <a:prstClr val="black">
                      <a:lumMod val="85000"/>
                      <a:lumOff val="15000"/>
                    </a:prstClr>
                  </a:solidFill>
                  <a:effectLst/>
                  <a:uLnTx/>
                  <a:uFillTx/>
                  <a:latin typeface="Aptos Display" panose="020B0004020202020204" pitchFamily="34" charset="0"/>
                  <a:ea typeface="Fira Sans Heavy"/>
                  <a:cs typeface="Fira Sans Heavy"/>
                  <a:sym typeface="Fira Sans Heavy"/>
                </a:rPr>
                <a:t>What drives acceptance &amp; connection? </a:t>
              </a:r>
            </a:p>
          </p:txBody>
        </p:sp>
        <p:sp>
          <p:nvSpPr>
            <p:cNvPr id="23" name="TextBox 14">
              <a:extLst>
                <a:ext uri="{FF2B5EF4-FFF2-40B4-BE49-F238E27FC236}">
                  <a16:creationId xmlns:a16="http://schemas.microsoft.com/office/drawing/2014/main" id="{8E6FA3A3-F4BC-BFF9-DA92-8DBF5ACFC96F}"/>
                </a:ext>
              </a:extLst>
            </p:cNvPr>
            <p:cNvSpPr txBox="1"/>
            <p:nvPr/>
          </p:nvSpPr>
          <p:spPr>
            <a:xfrm>
              <a:off x="-7168" y="1278450"/>
              <a:ext cx="7317816" cy="485968"/>
            </a:xfrm>
            <a:prstGeom prst="rect">
              <a:avLst/>
            </a:prstGeom>
          </p:spPr>
          <p:txBody>
            <a:bodyPr wrap="square" lIns="0" tIns="0" rIns="0" bIns="0" rtlCol="0" anchor="t">
              <a:spAutoFit/>
            </a:bodyPr>
            <a:lstStyle/>
            <a:p>
              <a:pPr marL="342900" marR="0" lvl="0" indent="-342900" algn="l" defTabSz="609630" rtl="0" eaLnBrk="1" fontAlgn="auto" latinLnBrk="0" hangingPunct="1">
                <a:lnSpc>
                  <a:spcPts val="2099"/>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lumMod val="85000"/>
                    <a:lumOff val="15000"/>
                  </a:prstClr>
                </a:solidFill>
                <a:effectLst/>
                <a:uLnTx/>
                <a:uFillTx/>
                <a:latin typeface="Aptos Display" panose="020B0004020202020204" pitchFamily="34" charset="0"/>
                <a:ea typeface="Fira Sans"/>
                <a:cs typeface="Fira Sans"/>
                <a:sym typeface="Fira Sans"/>
              </a:endParaRPr>
            </a:p>
          </p:txBody>
        </p:sp>
      </p:grpSp>
      <p:sp>
        <p:nvSpPr>
          <p:cNvPr id="5" name="TextBox 4">
            <a:extLst>
              <a:ext uri="{FF2B5EF4-FFF2-40B4-BE49-F238E27FC236}">
                <a16:creationId xmlns:a16="http://schemas.microsoft.com/office/drawing/2014/main" id="{CB9D1499-61FA-9B63-A7C5-D612AF0DF3FF}"/>
              </a:ext>
            </a:extLst>
          </p:cNvPr>
          <p:cNvSpPr txBox="1"/>
          <p:nvPr/>
        </p:nvSpPr>
        <p:spPr>
          <a:xfrm>
            <a:off x="515431" y="2666799"/>
            <a:ext cx="6414447" cy="4154984"/>
          </a:xfrm>
          <a:prstGeom prst="rect">
            <a:avLst/>
          </a:prstGeom>
          <a:noFill/>
        </p:spPr>
        <p:txBody>
          <a:bodyPr wrap="squar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2000" b="1"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rPr>
              <a:t>Migration histories</a:t>
            </a:r>
            <a:r>
              <a:rPr kumimoji="0" lang="en-GB" altLang="en-US" sz="2000" b="0"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rPr>
              <a:t>: Areas with longer histories of migration tend to show greater acceptance, as migration is woven into their identity. Limited historical exposure to migration can foster resistance to change.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2000" b="1"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rPr>
              <a:t>Building connections</a:t>
            </a:r>
            <a:r>
              <a:rPr kumimoji="0" lang="en-GB" altLang="en-US" sz="2000" b="0"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rPr>
              <a:t>: Lack of shared spaces and opportunities for interaction between communities hinders meaningful relationships.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2000" b="1"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rPr>
              <a:t>Solutions</a:t>
            </a:r>
            <a:r>
              <a:rPr kumimoji="0" lang="en-GB" altLang="en-US" sz="2000" b="0"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rPr>
              <a:t>: Community-led initiatives foster integration and a sense of belonging. But it’s also vital to invest in things like English language support and countering misinformation.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altLang="en-US" sz="2400" b="0"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endParaRPr>
          </a:p>
        </p:txBody>
      </p:sp>
      <p:pic>
        <p:nvPicPr>
          <p:cNvPr id="6" name="Picture 5">
            <a:extLst>
              <a:ext uri="{FF2B5EF4-FFF2-40B4-BE49-F238E27FC236}">
                <a16:creationId xmlns:a16="http://schemas.microsoft.com/office/drawing/2014/main" id="{14A37B58-F41A-62A9-F7FF-C905F0749E6F}"/>
              </a:ext>
            </a:extLst>
          </p:cNvPr>
          <p:cNvPicPr>
            <a:picLocks noChangeAspect="1"/>
          </p:cNvPicPr>
          <p:nvPr/>
        </p:nvPicPr>
        <p:blipFill>
          <a:blip r:embed="rId10"/>
          <a:stretch>
            <a:fillRect/>
          </a:stretch>
        </p:blipFill>
        <p:spPr>
          <a:xfrm>
            <a:off x="7315200" y="-57083"/>
            <a:ext cx="4865881" cy="6890611"/>
          </a:xfrm>
          <a:prstGeom prst="rect">
            <a:avLst/>
          </a:prstGeom>
        </p:spPr>
      </p:pic>
    </p:spTree>
    <p:extLst>
      <p:ext uri="{BB962C8B-B14F-4D97-AF65-F5344CB8AC3E}">
        <p14:creationId xmlns:p14="http://schemas.microsoft.com/office/powerpoint/2010/main" val="1595880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9B2B356-B44A-512F-31F2-6AE8C414D7C7}"/>
              </a:ext>
            </a:extLst>
          </p:cNvPr>
          <p:cNvSpPr txBox="1"/>
          <p:nvPr/>
        </p:nvSpPr>
        <p:spPr>
          <a:xfrm>
            <a:off x="457200" y="1378857"/>
            <a:ext cx="11430000" cy="5170646"/>
          </a:xfrm>
          <a:prstGeom prst="rect">
            <a:avLst/>
          </a:prstGeom>
          <a:noFill/>
        </p:spPr>
        <p:txBody>
          <a:bodyPr wrap="square" lIns="91440" tIns="45720" rIns="91440" bIns="45720" rtlCol="0" anchor="t">
            <a:spAutoFit/>
          </a:bodyPr>
          <a:lstStyle/>
          <a:p>
            <a:pPr marL="285750" indent="-285750" algn="l" rtl="0">
              <a:buFont typeface="Arial" panose="020B0604020202020204" pitchFamily="34" charset="0"/>
              <a:buChar char="•"/>
            </a:pPr>
            <a:r>
              <a:rPr lang="en-US" sz="2200" dirty="0">
                <a:solidFill>
                  <a:srgbClr val="2A206F"/>
                </a:solidFill>
                <a:latin typeface="Poppins"/>
                <a:cs typeface="Poppins"/>
              </a:rPr>
              <a:t>Ongoing conflicts in the Middle East, Ukraine, Sudan and elsewhere - </a:t>
            </a:r>
            <a:r>
              <a:rPr lang="en-GB" sz="2200" dirty="0">
                <a:latin typeface="Poppins"/>
                <a:cs typeface="Poppins"/>
                <a:hlinkClick r:id="rId3"/>
              </a:rPr>
              <a:t>6 global conflicts and crises to watch in 2024</a:t>
            </a:r>
            <a:br>
              <a:rPr lang="en-US" sz="2200" dirty="0">
                <a:latin typeface="Poppins"/>
                <a:cs typeface="Poppins"/>
              </a:rPr>
            </a:br>
            <a:endParaRPr lang="en-US" sz="2200" dirty="0">
              <a:solidFill>
                <a:srgbClr val="2A206F"/>
              </a:solidFill>
              <a:latin typeface="Poppins"/>
              <a:cs typeface="Poppins"/>
            </a:endParaRPr>
          </a:p>
          <a:p>
            <a:pPr marL="285750" indent="-285750" algn="l" rtl="0">
              <a:buFont typeface="Arial" panose="020B0604020202020204" pitchFamily="34" charset="0"/>
              <a:buChar char="•"/>
            </a:pPr>
            <a:r>
              <a:rPr lang="en-US" sz="2200" dirty="0">
                <a:solidFill>
                  <a:srgbClr val="2A206F"/>
                </a:solidFill>
                <a:latin typeface="Poppins"/>
                <a:cs typeface="Poppins"/>
              </a:rPr>
              <a:t>Ongoing work to bring down net migration - </a:t>
            </a:r>
            <a:r>
              <a:rPr lang="en-GB" sz="2200" dirty="0">
                <a:latin typeface="Poppins"/>
                <a:cs typeface="Poppins"/>
                <a:hlinkClick r:id="rId4"/>
              </a:rPr>
              <a:t>Labour’s pledges on migration: the data - Migration Observatory - The Migration Observatory</a:t>
            </a:r>
            <a:endParaRPr lang="en-US" sz="2200" dirty="0">
              <a:solidFill>
                <a:srgbClr val="2A206F"/>
              </a:solidFill>
              <a:latin typeface="Poppins"/>
              <a:cs typeface="Poppins"/>
            </a:endParaRPr>
          </a:p>
          <a:p>
            <a:pPr marL="285750" indent="-285750" algn="l" rtl="0">
              <a:buFont typeface="Arial" panose="020B0604020202020204" pitchFamily="34" charset="0"/>
              <a:buChar char="•"/>
            </a:pPr>
            <a:endParaRPr lang="en-US" sz="2200" dirty="0">
              <a:solidFill>
                <a:srgbClr val="2A206F"/>
              </a:solidFill>
              <a:latin typeface="Poppins"/>
              <a:cs typeface="Poppins"/>
            </a:endParaRPr>
          </a:p>
          <a:p>
            <a:pPr marL="285750" indent="-285750" algn="l" rtl="0">
              <a:buFont typeface="Arial" panose="020B0604020202020204" pitchFamily="34" charset="0"/>
              <a:buChar char="•"/>
            </a:pPr>
            <a:r>
              <a:rPr lang="en-US" sz="2200" dirty="0">
                <a:solidFill>
                  <a:srgbClr val="2A206F"/>
                </a:solidFill>
                <a:latin typeface="Poppins"/>
                <a:cs typeface="Poppins"/>
              </a:rPr>
              <a:t>Illegal Migration Act is still the most up to date legislation</a:t>
            </a:r>
          </a:p>
          <a:p>
            <a:pPr marL="285750" indent="-285750" algn="l" rtl="0">
              <a:buFont typeface="Arial" panose="020B0604020202020204" pitchFamily="34" charset="0"/>
              <a:buChar char="•"/>
            </a:pPr>
            <a:endParaRPr lang="en-US" sz="2200" dirty="0">
              <a:solidFill>
                <a:srgbClr val="2A206F"/>
              </a:solidFill>
              <a:latin typeface="Poppins"/>
              <a:cs typeface="Poppins"/>
            </a:endParaRPr>
          </a:p>
          <a:p>
            <a:pPr marL="285750" indent="-285750" algn="l" rtl="0">
              <a:buFont typeface="Arial" panose="020B0604020202020204" pitchFamily="34" charset="0"/>
              <a:buChar char="•"/>
            </a:pPr>
            <a:r>
              <a:rPr lang="en-US" sz="2200" dirty="0">
                <a:solidFill>
                  <a:srgbClr val="2A206F"/>
                </a:solidFill>
                <a:latin typeface="Poppins"/>
                <a:cs typeface="Poppins"/>
              </a:rPr>
              <a:t>Impact of the appointment of new Border Security Commander</a:t>
            </a:r>
          </a:p>
          <a:p>
            <a:pPr algn="l"/>
            <a:endParaRPr lang="en-US" sz="2200" dirty="0">
              <a:solidFill>
                <a:srgbClr val="2A206F"/>
              </a:solidFill>
              <a:latin typeface="Poppins"/>
              <a:cs typeface="Poppins"/>
            </a:endParaRPr>
          </a:p>
          <a:p>
            <a:pPr marL="285750" indent="-285750" algn="l">
              <a:buFont typeface="Arial" panose="020B0604020202020204" pitchFamily="34" charset="0"/>
              <a:buChar char="•"/>
            </a:pPr>
            <a:r>
              <a:rPr lang="en-US" sz="2200" dirty="0">
                <a:solidFill>
                  <a:srgbClr val="2A206F"/>
                </a:solidFill>
                <a:latin typeface="Poppins"/>
                <a:cs typeface="Poppins"/>
              </a:rPr>
              <a:t>Lack of legal provision</a:t>
            </a:r>
          </a:p>
          <a:p>
            <a:pPr algn="l"/>
            <a:endParaRPr lang="en-US" sz="2200" dirty="0">
              <a:solidFill>
                <a:srgbClr val="2A206F"/>
              </a:solidFill>
              <a:latin typeface="Poppins"/>
              <a:cs typeface="Poppins"/>
            </a:endParaRPr>
          </a:p>
          <a:p>
            <a:pPr marL="285750" indent="-285750" algn="l" rtl="0">
              <a:buFont typeface="Arial" panose="020B0604020202020204" pitchFamily="34" charset="0"/>
              <a:buChar char="•"/>
            </a:pPr>
            <a:r>
              <a:rPr lang="en-US" sz="2200" dirty="0">
                <a:solidFill>
                  <a:srgbClr val="2A206F"/>
                </a:solidFill>
                <a:latin typeface="Poppins"/>
                <a:cs typeface="Poppins"/>
              </a:rPr>
              <a:t>Asylum and NRM backlogs</a:t>
            </a:r>
          </a:p>
          <a:p>
            <a:pPr algn="l" rtl="0"/>
            <a:endParaRPr lang="en-US" sz="2200" dirty="0">
              <a:solidFill>
                <a:srgbClr val="2A206F"/>
              </a:solidFill>
              <a:latin typeface="Poppins"/>
              <a:cs typeface="Poppins"/>
            </a:endParaRPr>
          </a:p>
          <a:p>
            <a:pPr marL="285750" indent="-285750" algn="l" rtl="0">
              <a:buFont typeface="Arial" panose="020B0604020202020204" pitchFamily="34" charset="0"/>
              <a:buChar char="•"/>
            </a:pPr>
            <a:r>
              <a:rPr lang="en-US" sz="2200" dirty="0">
                <a:solidFill>
                  <a:srgbClr val="2A206F"/>
                </a:solidFill>
                <a:latin typeface="Poppins"/>
                <a:cs typeface="Poppins"/>
              </a:rPr>
              <a:t>Roll out of e-visas</a:t>
            </a:r>
          </a:p>
        </p:txBody>
      </p:sp>
      <p:sp>
        <p:nvSpPr>
          <p:cNvPr id="3" name="Rectangle 2">
            <a:extLst>
              <a:ext uri="{FF2B5EF4-FFF2-40B4-BE49-F238E27FC236}">
                <a16:creationId xmlns:a16="http://schemas.microsoft.com/office/drawing/2014/main" id="{E3794125-5984-1536-B614-E9826809A549}"/>
              </a:ext>
            </a:extLst>
          </p:cNvPr>
          <p:cNvSpPr/>
          <p:nvPr/>
        </p:nvSpPr>
        <p:spPr>
          <a:xfrm>
            <a:off x="457199" y="523220"/>
            <a:ext cx="7848601" cy="543580"/>
          </a:xfrm>
          <a:prstGeom prst="rect">
            <a:avLst/>
          </a:prstGeom>
          <a:solidFill>
            <a:srgbClr val="35A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8" name="TextBox 7">
            <a:extLst>
              <a:ext uri="{FF2B5EF4-FFF2-40B4-BE49-F238E27FC236}">
                <a16:creationId xmlns:a16="http://schemas.microsoft.com/office/drawing/2014/main" id="{FE0C4B3D-FBF4-B1ED-43F9-6A5824AAB071}"/>
              </a:ext>
            </a:extLst>
          </p:cNvPr>
          <p:cNvSpPr txBox="1"/>
          <p:nvPr/>
        </p:nvSpPr>
        <p:spPr>
          <a:xfrm>
            <a:off x="457200" y="543580"/>
            <a:ext cx="7772400" cy="523220"/>
          </a:xfrm>
          <a:prstGeom prst="rect">
            <a:avLst/>
          </a:prstGeom>
          <a:noFill/>
        </p:spPr>
        <p:txBody>
          <a:bodyPr wrap="square" rtlCol="0">
            <a:spAutoFit/>
          </a:bodyPr>
          <a:lstStyle/>
          <a:p>
            <a:r>
              <a:rPr lang="en-GB" sz="2800" dirty="0">
                <a:solidFill>
                  <a:schemeClr val="bg1"/>
                </a:solidFill>
                <a:effectLst/>
                <a:latin typeface="Poppins Medium" pitchFamily="2" charset="77"/>
                <a:cs typeface="Poppins Medium" pitchFamily="2" charset="77"/>
              </a:rPr>
              <a:t>National updates – what's on the horizon?</a:t>
            </a:r>
          </a:p>
        </p:txBody>
      </p:sp>
    </p:spTree>
    <p:extLst>
      <p:ext uri="{BB962C8B-B14F-4D97-AF65-F5344CB8AC3E}">
        <p14:creationId xmlns:p14="http://schemas.microsoft.com/office/powerpoint/2010/main" val="4778115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6A5F5-6DA0-02ED-9474-2C1161B6EE72}"/>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8C3C467F-4E33-B263-F696-CC6D87B8614A}"/>
              </a:ext>
            </a:extLst>
          </p:cNvPr>
          <p:cNvSpPr/>
          <p:nvPr/>
        </p:nvSpPr>
        <p:spPr>
          <a:xfrm>
            <a:off x="0" y="1159396"/>
            <a:ext cx="12192000" cy="6390"/>
          </a:xfrm>
          <a:prstGeom prst="rect">
            <a:avLst/>
          </a:prstGeom>
          <a:solidFill>
            <a:srgbClr val="0000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ptos Display" panose="020B0004020202020204" pitchFamily="34" charset="0"/>
              <a:ea typeface="+mn-ea"/>
              <a:cs typeface="+mn-cs"/>
            </a:endParaRPr>
          </a:p>
        </p:txBody>
      </p:sp>
      <p:grpSp>
        <p:nvGrpSpPr>
          <p:cNvPr id="8" name="Group 8">
            <a:extLst>
              <a:ext uri="{FF2B5EF4-FFF2-40B4-BE49-F238E27FC236}">
                <a16:creationId xmlns:a16="http://schemas.microsoft.com/office/drawing/2014/main" id="{406F3F9F-BA39-9882-6488-218D52585257}"/>
              </a:ext>
            </a:extLst>
          </p:cNvPr>
          <p:cNvGrpSpPr/>
          <p:nvPr/>
        </p:nvGrpSpPr>
        <p:grpSpPr>
          <a:xfrm>
            <a:off x="11265575" y="544491"/>
            <a:ext cx="240625" cy="104819"/>
            <a:chOff x="0" y="0"/>
            <a:chExt cx="1166179" cy="508000"/>
          </a:xfrm>
        </p:grpSpPr>
        <p:sp>
          <p:nvSpPr>
            <p:cNvPr id="9" name="Freeform 9">
              <a:extLst>
                <a:ext uri="{FF2B5EF4-FFF2-40B4-BE49-F238E27FC236}">
                  <a16:creationId xmlns:a16="http://schemas.microsoft.com/office/drawing/2014/main" id="{CEA7422A-7776-7DC8-4DA4-42C0783CDFCA}"/>
                </a:ext>
              </a:extLst>
            </p:cNvPr>
            <p:cNvSpPr/>
            <p:nvPr/>
          </p:nvSpPr>
          <p:spPr>
            <a:xfrm>
              <a:off x="0" y="215900"/>
              <a:ext cx="870269" cy="76200"/>
            </a:xfrm>
            <a:custGeom>
              <a:avLst/>
              <a:gdLst/>
              <a:ahLst/>
              <a:cxnLst/>
              <a:rect l="l" t="t" r="r" b="b"/>
              <a:pathLst>
                <a:path w="870269" h="76200">
                  <a:moveTo>
                    <a:pt x="0" y="0"/>
                  </a:moveTo>
                  <a:lnTo>
                    <a:pt x="870269" y="0"/>
                  </a:lnTo>
                  <a:lnTo>
                    <a:pt x="870269" y="76200"/>
                  </a:lnTo>
                  <a:lnTo>
                    <a:pt x="0" y="76200"/>
                  </a:lnTo>
                  <a:close/>
                </a:path>
              </a:pathLst>
            </a:custGeom>
            <a:solidFill>
              <a:srgbClr val="0000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ptos Display" panose="020B0004020202020204" pitchFamily="34" charset="0"/>
                <a:ea typeface="+mn-ea"/>
                <a:cs typeface="+mn-cs"/>
              </a:endParaRPr>
            </a:p>
          </p:txBody>
        </p:sp>
        <p:sp>
          <p:nvSpPr>
            <p:cNvPr id="10" name="Freeform 10">
              <a:extLst>
                <a:ext uri="{FF2B5EF4-FFF2-40B4-BE49-F238E27FC236}">
                  <a16:creationId xmlns:a16="http://schemas.microsoft.com/office/drawing/2014/main" id="{DD4387D9-CACC-DD88-BF01-9515EF6234C0}"/>
                </a:ext>
              </a:extLst>
            </p:cNvPr>
            <p:cNvSpPr/>
            <p:nvPr/>
          </p:nvSpPr>
          <p:spPr>
            <a:xfrm>
              <a:off x="791529" y="1270"/>
              <a:ext cx="374650" cy="505460"/>
            </a:xfrm>
            <a:custGeom>
              <a:avLst/>
              <a:gdLst/>
              <a:ahLst/>
              <a:cxnLst/>
              <a:rect l="l" t="t" r="r" b="b"/>
              <a:pathLst>
                <a:path w="374650" h="505460">
                  <a:moveTo>
                    <a:pt x="0" y="505460"/>
                  </a:moveTo>
                  <a:lnTo>
                    <a:pt x="0" y="0"/>
                  </a:lnTo>
                  <a:lnTo>
                    <a:pt x="374650" y="252730"/>
                  </a:lnTo>
                  <a:close/>
                </a:path>
              </a:pathLst>
            </a:custGeom>
            <a:solidFill>
              <a:srgbClr val="0000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ptos Display" panose="020B0004020202020204" pitchFamily="34" charset="0"/>
                <a:ea typeface="+mn-ea"/>
                <a:cs typeface="+mn-cs"/>
              </a:endParaRPr>
            </a:p>
          </p:txBody>
        </p:sp>
      </p:grpSp>
      <p:sp>
        <p:nvSpPr>
          <p:cNvPr id="16" name="Freeform 16">
            <a:extLst>
              <a:ext uri="{FF2B5EF4-FFF2-40B4-BE49-F238E27FC236}">
                <a16:creationId xmlns:a16="http://schemas.microsoft.com/office/drawing/2014/main" id="{9326C9FC-DDF6-E27F-D6D3-61E9CD1EC2CA}"/>
              </a:ext>
            </a:extLst>
          </p:cNvPr>
          <p:cNvSpPr/>
          <p:nvPr/>
        </p:nvSpPr>
        <p:spPr>
          <a:xfrm>
            <a:off x="11015724" y="83355"/>
            <a:ext cx="980951" cy="1042813"/>
          </a:xfrm>
          <a:custGeom>
            <a:avLst/>
            <a:gdLst/>
            <a:ahLst/>
            <a:cxnLst/>
            <a:rect l="l" t="t" r="r" b="b"/>
            <a:pathLst>
              <a:path w="1471426" h="1564219">
                <a:moveTo>
                  <a:pt x="0" y="0"/>
                </a:moveTo>
                <a:lnTo>
                  <a:pt x="1471426" y="0"/>
                </a:lnTo>
                <a:lnTo>
                  <a:pt x="1471426" y="1564218"/>
                </a:lnTo>
                <a:lnTo>
                  <a:pt x="0" y="1564218"/>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ptos Display" panose="020B0004020202020204" pitchFamily="34" charset="0"/>
              <a:ea typeface="+mn-ea"/>
              <a:cs typeface="+mn-cs"/>
            </a:endParaRPr>
          </a:p>
        </p:txBody>
      </p:sp>
      <p:pic>
        <p:nvPicPr>
          <p:cNvPr id="11" name="Picture 10">
            <a:extLst>
              <a:ext uri="{FF2B5EF4-FFF2-40B4-BE49-F238E27FC236}">
                <a16:creationId xmlns:a16="http://schemas.microsoft.com/office/drawing/2014/main" id="{8FD3DC67-8867-5EBF-4F4F-169E22CFA252}"/>
              </a:ext>
            </a:extLst>
          </p:cNvPr>
          <p:cNvPicPr>
            <a:picLocks noChangeAspect="1"/>
          </p:cNvPicPr>
          <p:nvPr/>
        </p:nvPicPr>
        <p:blipFill>
          <a:blip r:embed="rId4"/>
          <a:stretch>
            <a:fillRect/>
          </a:stretch>
        </p:blipFill>
        <p:spPr>
          <a:xfrm>
            <a:off x="7320788" y="-38323"/>
            <a:ext cx="4871212" cy="6896323"/>
          </a:xfrm>
          <a:prstGeom prst="rect">
            <a:avLst/>
          </a:prstGeom>
        </p:spPr>
      </p:pic>
      <p:grpSp>
        <p:nvGrpSpPr>
          <p:cNvPr id="12" name="Group 11">
            <a:extLst>
              <a:ext uri="{FF2B5EF4-FFF2-40B4-BE49-F238E27FC236}">
                <a16:creationId xmlns:a16="http://schemas.microsoft.com/office/drawing/2014/main" id="{5B7A2A3C-0B82-263E-29C5-2AEFA0FE9FFB}"/>
              </a:ext>
            </a:extLst>
          </p:cNvPr>
          <p:cNvGrpSpPr/>
          <p:nvPr/>
        </p:nvGrpSpPr>
        <p:grpSpPr>
          <a:xfrm>
            <a:off x="515431" y="1337665"/>
            <a:ext cx="11150219" cy="2013233"/>
            <a:chOff x="-7168" y="-1642213"/>
            <a:chExt cx="7317816" cy="3406631"/>
          </a:xfrm>
        </p:grpSpPr>
        <p:sp>
          <p:nvSpPr>
            <p:cNvPr id="14" name="TextBox 12">
              <a:extLst>
                <a:ext uri="{FF2B5EF4-FFF2-40B4-BE49-F238E27FC236}">
                  <a16:creationId xmlns:a16="http://schemas.microsoft.com/office/drawing/2014/main" id="{79F5E3FD-FCA2-8334-80E5-64F125C98A0B}"/>
                </a:ext>
              </a:extLst>
            </p:cNvPr>
            <p:cNvSpPr txBox="1"/>
            <p:nvPr/>
          </p:nvSpPr>
          <p:spPr>
            <a:xfrm>
              <a:off x="72814" y="-1642213"/>
              <a:ext cx="4129778" cy="2049220"/>
            </a:xfrm>
            <a:prstGeom prst="rect">
              <a:avLst/>
            </a:prstGeom>
          </p:spPr>
          <p:txBody>
            <a:bodyPr wrap="square" lIns="0" tIns="0" rIns="0" bIns="0" rtlCol="0" anchor="t">
              <a:spAutoFit/>
            </a:bodyPr>
            <a:lstStyle/>
            <a:p>
              <a:pPr marL="0" marR="0" lvl="0" indent="0" algn="l" defTabSz="609630" rtl="0" eaLnBrk="1" fontAlgn="auto" latinLnBrk="0" hangingPunct="1">
                <a:lnSpc>
                  <a:spcPts val="4692"/>
                </a:lnSpc>
                <a:spcBef>
                  <a:spcPct val="0"/>
                </a:spcBef>
                <a:spcAft>
                  <a:spcPts val="0"/>
                </a:spcAft>
                <a:buClrTx/>
                <a:buSzTx/>
                <a:buFontTx/>
                <a:buNone/>
                <a:tabLst/>
                <a:defRPr/>
              </a:pPr>
              <a:r>
                <a:rPr kumimoji="0" lang="en-US" sz="4400" b="1" i="0" u="none" strike="noStrike" kern="1200" cap="none" spc="-95" normalizeH="0" baseline="0" noProof="0" dirty="0">
                  <a:ln>
                    <a:noFill/>
                  </a:ln>
                  <a:solidFill>
                    <a:prstClr val="black">
                      <a:lumMod val="85000"/>
                      <a:lumOff val="15000"/>
                    </a:prstClr>
                  </a:solidFill>
                  <a:effectLst/>
                  <a:uLnTx/>
                  <a:uFillTx/>
                  <a:latin typeface="Aptos Display" panose="020B0004020202020204" pitchFamily="34" charset="0"/>
                  <a:ea typeface="Fira Sans Heavy"/>
                  <a:cs typeface="Fira Sans Heavy"/>
                  <a:sym typeface="Fira Sans Heavy"/>
                </a:rPr>
                <a:t>Deepening social connections </a:t>
              </a:r>
            </a:p>
          </p:txBody>
        </p:sp>
        <p:sp>
          <p:nvSpPr>
            <p:cNvPr id="15" name="TextBox 14">
              <a:extLst>
                <a:ext uri="{FF2B5EF4-FFF2-40B4-BE49-F238E27FC236}">
                  <a16:creationId xmlns:a16="http://schemas.microsoft.com/office/drawing/2014/main" id="{AD7F9BE6-379A-C030-2473-7F5AE6662729}"/>
                </a:ext>
              </a:extLst>
            </p:cNvPr>
            <p:cNvSpPr txBox="1"/>
            <p:nvPr/>
          </p:nvSpPr>
          <p:spPr>
            <a:xfrm>
              <a:off x="-7168" y="1278450"/>
              <a:ext cx="7317816" cy="485968"/>
            </a:xfrm>
            <a:prstGeom prst="rect">
              <a:avLst/>
            </a:prstGeom>
          </p:spPr>
          <p:txBody>
            <a:bodyPr wrap="square" lIns="0" tIns="0" rIns="0" bIns="0" rtlCol="0" anchor="t">
              <a:spAutoFit/>
            </a:bodyPr>
            <a:lstStyle/>
            <a:p>
              <a:pPr marL="342900" marR="0" lvl="0" indent="-342900" algn="l" defTabSz="609630" rtl="0" eaLnBrk="1" fontAlgn="auto" latinLnBrk="0" hangingPunct="1">
                <a:lnSpc>
                  <a:spcPts val="2099"/>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lumMod val="85000"/>
                    <a:lumOff val="15000"/>
                  </a:prstClr>
                </a:solidFill>
                <a:effectLst/>
                <a:uLnTx/>
                <a:uFillTx/>
                <a:latin typeface="Aptos Display" panose="020B0004020202020204" pitchFamily="34" charset="0"/>
                <a:ea typeface="Fira Sans"/>
                <a:cs typeface="Fira Sans"/>
                <a:sym typeface="Fira Sans"/>
              </a:endParaRPr>
            </a:p>
          </p:txBody>
        </p:sp>
      </p:grpSp>
      <p:sp>
        <p:nvSpPr>
          <p:cNvPr id="17" name="TextBox 16">
            <a:extLst>
              <a:ext uri="{FF2B5EF4-FFF2-40B4-BE49-F238E27FC236}">
                <a16:creationId xmlns:a16="http://schemas.microsoft.com/office/drawing/2014/main" id="{7EBAE4AB-DAC9-07B4-C044-EE124ACEE9FB}"/>
              </a:ext>
            </a:extLst>
          </p:cNvPr>
          <p:cNvSpPr txBox="1"/>
          <p:nvPr/>
        </p:nvSpPr>
        <p:spPr>
          <a:xfrm>
            <a:off x="196770" y="2548702"/>
            <a:ext cx="6911468" cy="4893647"/>
          </a:xfrm>
          <a:prstGeom prst="rect">
            <a:avLst/>
          </a:prstGeom>
          <a:noFill/>
        </p:spPr>
        <p:txBody>
          <a:bodyPr wrap="squar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1800" b="1"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rPr>
              <a:t>Aims</a:t>
            </a:r>
            <a:r>
              <a:rPr kumimoji="0" lang="en-GB" altLang="en-US" sz="1800" b="0"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rPr>
              <a:t>: Practical toolkit to help combat social isolation, forge social connections and promote social cohesion.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1800" b="1"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rPr>
              <a:t>Five areas for action</a:t>
            </a:r>
            <a:r>
              <a:rPr kumimoji="0" lang="en-GB" altLang="en-US" sz="1800" b="0"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rPr>
              <a:t>:</a:t>
            </a:r>
          </a:p>
          <a:p>
            <a:pPr marL="800100" marR="0" lvl="1"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1800" b="1"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rPr>
              <a:t>Holding activities </a:t>
            </a:r>
            <a:r>
              <a:rPr kumimoji="0" lang="en-GB" altLang="en-US" sz="1800" b="0"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rPr>
              <a:t>that bring people together.</a:t>
            </a:r>
          </a:p>
          <a:p>
            <a:pPr marL="800100" marR="0" lvl="1"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1800" b="1"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rPr>
              <a:t>Creating public spaces and infrastructure </a:t>
            </a:r>
            <a:r>
              <a:rPr kumimoji="0" lang="en-GB" altLang="en-US" sz="1800" b="0"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rPr>
              <a:t>that work for communities.</a:t>
            </a:r>
          </a:p>
          <a:p>
            <a:pPr marL="800100" marR="0" lvl="1"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1800" b="1"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rPr>
              <a:t>Investing in inclusive education, skills and training </a:t>
            </a:r>
            <a:r>
              <a:rPr kumimoji="0" lang="en-GB" altLang="en-US" sz="1800" b="0"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rPr>
              <a:t>to empower individuals and integration.</a:t>
            </a:r>
          </a:p>
          <a:p>
            <a:pPr marL="800100" marR="0" lvl="1"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1800" b="1"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rPr>
              <a:t>Including diverse communities in decision-making  </a:t>
            </a:r>
            <a:r>
              <a:rPr kumimoji="0" lang="en-GB" altLang="en-US" sz="1800" b="0"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rPr>
              <a:t>to ensure solutions are locally relevant and representative.</a:t>
            </a:r>
          </a:p>
          <a:p>
            <a:pPr marL="800100" marR="0" lvl="1"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1800" b="1"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rPr>
              <a:t>Transforming systems </a:t>
            </a:r>
            <a:r>
              <a:rPr kumimoji="0" lang="en-GB" altLang="en-US" sz="1800" b="0"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rPr>
              <a:t>through:</a:t>
            </a:r>
          </a:p>
          <a:p>
            <a:pPr marL="1257300" marR="0" lvl="2"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1800" b="0"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rPr>
              <a:t>Joined up working</a:t>
            </a:r>
          </a:p>
          <a:p>
            <a:pPr marL="1257300" marR="0" lvl="2"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1800" b="0"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rPr>
              <a:t>Tackling discrimination, prejudice &amp; hate crime</a:t>
            </a:r>
          </a:p>
          <a:p>
            <a:pPr marL="1257300" marR="0" lvl="2"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1800" b="0"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rPr>
              <a:t>Trauma-informed approaches.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altLang="en-US" sz="1800" b="0"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altLang="en-US" sz="1800" b="0"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altLang="en-US" sz="2000" b="0"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23892354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6"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7" name="Rectangle 56">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8" name="Rectangle 57">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9"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0" name="Isosceles Triangle 5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E175DD8C-5285-7855-C615-654A46EE3EF5}"/>
              </a:ext>
            </a:extLst>
          </p:cNvPr>
          <p:cNvPicPr>
            <a:picLocks noChangeAspect="1"/>
          </p:cNvPicPr>
          <p:nvPr/>
        </p:nvPicPr>
        <p:blipFill>
          <a:blip r:embed="rId2"/>
          <a:stretch>
            <a:fillRect/>
          </a:stretch>
        </p:blipFill>
        <p:spPr>
          <a:xfrm>
            <a:off x="1530752" y="195746"/>
            <a:ext cx="9130495" cy="6459825"/>
          </a:xfrm>
          <a:prstGeom prst="rect">
            <a:avLst/>
          </a:prstGeom>
          <a:ln>
            <a:noFill/>
          </a:ln>
        </p:spPr>
      </p:pic>
      <p:sp>
        <p:nvSpPr>
          <p:cNvPr id="61" name="Isosceles Triangle 6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6570830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9396ABA-A48E-ADDA-A664-5BB8B2FA05F4}"/>
              </a:ext>
            </a:extLst>
          </p:cNvPr>
          <p:cNvPicPr>
            <a:picLocks noChangeAspect="1"/>
          </p:cNvPicPr>
          <p:nvPr/>
        </p:nvPicPr>
        <p:blipFill>
          <a:blip r:embed="rId2"/>
          <a:stretch>
            <a:fillRect/>
          </a:stretch>
        </p:blipFill>
        <p:spPr>
          <a:xfrm>
            <a:off x="1641369" y="288485"/>
            <a:ext cx="9018915" cy="635833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644388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p:cNvSpPr/>
          <p:nvPr/>
        </p:nvSpPr>
        <p:spPr>
          <a:xfrm>
            <a:off x="0" y="1159396"/>
            <a:ext cx="12192000" cy="6390"/>
          </a:xfrm>
          <a:prstGeom prst="rect">
            <a:avLst/>
          </a:prstGeom>
          <a:solidFill>
            <a:srgbClr val="642EC7"/>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lumMod val="85000"/>
                  <a:lumOff val="15000"/>
                </a:prstClr>
              </a:solidFill>
              <a:effectLst/>
              <a:uLnTx/>
              <a:uFillTx/>
              <a:latin typeface="Aptos Display" panose="020B0004020202020204" pitchFamily="34" charset="0"/>
              <a:ea typeface="+mn-ea"/>
              <a:cs typeface="+mn-cs"/>
            </a:endParaRPr>
          </a:p>
        </p:txBody>
      </p:sp>
      <p:sp>
        <p:nvSpPr>
          <p:cNvPr id="11" name="Freeform 11"/>
          <p:cNvSpPr/>
          <p:nvPr/>
        </p:nvSpPr>
        <p:spPr>
          <a:xfrm>
            <a:off x="10295473" y="3062312"/>
            <a:ext cx="1896527" cy="1896527"/>
          </a:xfrm>
          <a:custGeom>
            <a:avLst/>
            <a:gdLst/>
            <a:ahLst/>
            <a:cxnLst/>
            <a:rect l="l" t="t" r="r" b="b"/>
            <a:pathLst>
              <a:path w="2844790" h="2844790">
                <a:moveTo>
                  <a:pt x="0" y="0"/>
                </a:moveTo>
                <a:lnTo>
                  <a:pt x="2844790" y="0"/>
                </a:lnTo>
                <a:lnTo>
                  <a:pt x="2844790" y="2844790"/>
                </a:lnTo>
                <a:lnTo>
                  <a:pt x="0" y="2844790"/>
                </a:lnTo>
                <a:lnTo>
                  <a:pt x="0" y="0"/>
                </a:lnTo>
                <a:close/>
              </a:path>
            </a:pathLst>
          </a:custGeom>
          <a:blipFill>
            <a:blip r:embed="rId3">
              <a:alphaModFix amt="32000"/>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lumMod val="85000"/>
                  <a:lumOff val="15000"/>
                </a:prstClr>
              </a:solidFill>
              <a:effectLst/>
              <a:uLnTx/>
              <a:uFillTx/>
              <a:latin typeface="Aptos Display" panose="020B0004020202020204" pitchFamily="34" charset="0"/>
              <a:ea typeface="+mn-ea"/>
              <a:cs typeface="+mn-cs"/>
            </a:endParaRPr>
          </a:p>
        </p:txBody>
      </p:sp>
      <p:sp>
        <p:nvSpPr>
          <p:cNvPr id="14" name="Freeform 14"/>
          <p:cNvSpPr/>
          <p:nvPr/>
        </p:nvSpPr>
        <p:spPr>
          <a:xfrm rot="-5400000" flipV="1">
            <a:off x="10306392" y="4958839"/>
            <a:ext cx="1874689" cy="1874689"/>
          </a:xfrm>
          <a:custGeom>
            <a:avLst/>
            <a:gdLst/>
            <a:ahLst/>
            <a:cxnLst/>
            <a:rect l="l" t="t" r="r" b="b"/>
            <a:pathLst>
              <a:path w="2812033" h="2812033">
                <a:moveTo>
                  <a:pt x="0" y="2812033"/>
                </a:moveTo>
                <a:lnTo>
                  <a:pt x="2812034" y="2812033"/>
                </a:lnTo>
                <a:lnTo>
                  <a:pt x="2812034" y="0"/>
                </a:lnTo>
                <a:lnTo>
                  <a:pt x="0" y="0"/>
                </a:lnTo>
                <a:lnTo>
                  <a:pt x="0" y="2812033"/>
                </a:lnTo>
                <a:close/>
              </a:path>
            </a:pathLst>
          </a:custGeom>
          <a:blipFill>
            <a:blip r:embed="rId5">
              <a:alphaModFix amt="32000"/>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lumMod val="85000"/>
                  <a:lumOff val="15000"/>
                </a:prstClr>
              </a:solidFill>
              <a:effectLst/>
              <a:uLnTx/>
              <a:uFillTx/>
              <a:latin typeface="Aptos Display" panose="020B0004020202020204" pitchFamily="34" charset="0"/>
              <a:ea typeface="+mn-ea"/>
              <a:cs typeface="+mn-cs"/>
            </a:endParaRPr>
          </a:p>
        </p:txBody>
      </p:sp>
      <p:grpSp>
        <p:nvGrpSpPr>
          <p:cNvPr id="15" name="Group 15"/>
          <p:cNvGrpSpPr/>
          <p:nvPr/>
        </p:nvGrpSpPr>
        <p:grpSpPr>
          <a:xfrm>
            <a:off x="11265575" y="544491"/>
            <a:ext cx="240625" cy="104819"/>
            <a:chOff x="0" y="0"/>
            <a:chExt cx="1166179" cy="508000"/>
          </a:xfrm>
        </p:grpSpPr>
        <p:sp>
          <p:nvSpPr>
            <p:cNvPr id="16" name="Freeform 16"/>
            <p:cNvSpPr/>
            <p:nvPr/>
          </p:nvSpPr>
          <p:spPr>
            <a:xfrm>
              <a:off x="0" y="215900"/>
              <a:ext cx="870269" cy="76200"/>
            </a:xfrm>
            <a:custGeom>
              <a:avLst/>
              <a:gdLst/>
              <a:ahLst/>
              <a:cxnLst/>
              <a:rect l="l" t="t" r="r" b="b"/>
              <a:pathLst>
                <a:path w="870269" h="76200">
                  <a:moveTo>
                    <a:pt x="0" y="0"/>
                  </a:moveTo>
                  <a:lnTo>
                    <a:pt x="870269" y="0"/>
                  </a:lnTo>
                  <a:lnTo>
                    <a:pt x="870269" y="76200"/>
                  </a:lnTo>
                  <a:lnTo>
                    <a:pt x="0" y="76200"/>
                  </a:lnTo>
                  <a:close/>
                </a:path>
              </a:pathLst>
            </a:custGeom>
            <a:solidFill>
              <a:srgbClr val="642EC7"/>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lumMod val="85000"/>
                    <a:lumOff val="15000"/>
                  </a:prstClr>
                </a:solidFill>
                <a:effectLst/>
                <a:uLnTx/>
                <a:uFillTx/>
                <a:latin typeface="Aptos Display" panose="020B0004020202020204" pitchFamily="34" charset="0"/>
                <a:ea typeface="+mn-ea"/>
                <a:cs typeface="+mn-cs"/>
              </a:endParaRPr>
            </a:p>
          </p:txBody>
        </p:sp>
        <p:sp>
          <p:nvSpPr>
            <p:cNvPr id="17" name="Freeform 17"/>
            <p:cNvSpPr/>
            <p:nvPr/>
          </p:nvSpPr>
          <p:spPr>
            <a:xfrm>
              <a:off x="791529" y="1270"/>
              <a:ext cx="374650" cy="505460"/>
            </a:xfrm>
            <a:custGeom>
              <a:avLst/>
              <a:gdLst/>
              <a:ahLst/>
              <a:cxnLst/>
              <a:rect l="l" t="t" r="r" b="b"/>
              <a:pathLst>
                <a:path w="374650" h="505460">
                  <a:moveTo>
                    <a:pt x="0" y="505460"/>
                  </a:moveTo>
                  <a:lnTo>
                    <a:pt x="0" y="0"/>
                  </a:lnTo>
                  <a:lnTo>
                    <a:pt x="374650" y="252730"/>
                  </a:lnTo>
                  <a:close/>
                </a:path>
              </a:pathLst>
            </a:custGeom>
            <a:solidFill>
              <a:srgbClr val="642EC7"/>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lumMod val="85000"/>
                    <a:lumOff val="15000"/>
                  </a:prstClr>
                </a:solidFill>
                <a:effectLst/>
                <a:uLnTx/>
                <a:uFillTx/>
                <a:latin typeface="Aptos Display" panose="020B0004020202020204" pitchFamily="34" charset="0"/>
                <a:ea typeface="+mn-ea"/>
                <a:cs typeface="+mn-cs"/>
              </a:endParaRPr>
            </a:p>
          </p:txBody>
        </p:sp>
      </p:grpSp>
      <p:sp>
        <p:nvSpPr>
          <p:cNvPr id="18" name="Freeform 18"/>
          <p:cNvSpPr/>
          <p:nvPr/>
        </p:nvSpPr>
        <p:spPr>
          <a:xfrm flipH="1">
            <a:off x="8398947" y="4958839"/>
            <a:ext cx="1896527" cy="1896527"/>
          </a:xfrm>
          <a:custGeom>
            <a:avLst/>
            <a:gdLst/>
            <a:ahLst/>
            <a:cxnLst/>
            <a:rect l="l" t="t" r="r" b="b"/>
            <a:pathLst>
              <a:path w="2844790" h="2844790">
                <a:moveTo>
                  <a:pt x="2844790" y="0"/>
                </a:moveTo>
                <a:lnTo>
                  <a:pt x="0" y="0"/>
                </a:lnTo>
                <a:lnTo>
                  <a:pt x="0" y="2844790"/>
                </a:lnTo>
                <a:lnTo>
                  <a:pt x="2844790" y="2844790"/>
                </a:lnTo>
                <a:lnTo>
                  <a:pt x="2844790" y="0"/>
                </a:lnTo>
                <a:close/>
              </a:path>
            </a:pathLst>
          </a:custGeom>
          <a:blipFill>
            <a:blip r:embed="rId7">
              <a:alphaModFix amt="32000"/>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lumMod val="85000"/>
                  <a:lumOff val="15000"/>
                </a:prstClr>
              </a:solidFill>
              <a:effectLst/>
              <a:uLnTx/>
              <a:uFillTx/>
              <a:latin typeface="Aptos Display" panose="020B0004020202020204" pitchFamily="34" charset="0"/>
              <a:ea typeface="+mn-ea"/>
              <a:cs typeface="+mn-cs"/>
            </a:endParaRPr>
          </a:p>
        </p:txBody>
      </p:sp>
      <p:sp>
        <p:nvSpPr>
          <p:cNvPr id="20" name="Freeform 20"/>
          <p:cNvSpPr/>
          <p:nvPr/>
        </p:nvSpPr>
        <p:spPr>
          <a:xfrm>
            <a:off x="11015724" y="75493"/>
            <a:ext cx="980951" cy="1042813"/>
          </a:xfrm>
          <a:custGeom>
            <a:avLst/>
            <a:gdLst/>
            <a:ahLst/>
            <a:cxnLst/>
            <a:rect l="l" t="t" r="r" b="b"/>
            <a:pathLst>
              <a:path w="1471426" h="1564219">
                <a:moveTo>
                  <a:pt x="0" y="0"/>
                </a:moveTo>
                <a:lnTo>
                  <a:pt x="1471426" y="0"/>
                </a:lnTo>
                <a:lnTo>
                  <a:pt x="1471426" y="1564218"/>
                </a:lnTo>
                <a:lnTo>
                  <a:pt x="0" y="1564218"/>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lumMod val="85000"/>
                  <a:lumOff val="15000"/>
                </a:prstClr>
              </a:solidFill>
              <a:effectLst/>
              <a:uLnTx/>
              <a:uFillTx/>
              <a:latin typeface="Aptos Display" panose="020B0004020202020204" pitchFamily="34" charset="0"/>
              <a:ea typeface="+mn-ea"/>
              <a:cs typeface="+mn-cs"/>
            </a:endParaRPr>
          </a:p>
        </p:txBody>
      </p:sp>
      <p:grpSp>
        <p:nvGrpSpPr>
          <p:cNvPr id="21" name="Group 11">
            <a:extLst>
              <a:ext uri="{FF2B5EF4-FFF2-40B4-BE49-F238E27FC236}">
                <a16:creationId xmlns:a16="http://schemas.microsoft.com/office/drawing/2014/main" id="{CB134716-647D-6F13-1923-916CC2643789}"/>
              </a:ext>
            </a:extLst>
          </p:cNvPr>
          <p:cNvGrpSpPr/>
          <p:nvPr/>
        </p:nvGrpSpPr>
        <p:grpSpPr>
          <a:xfrm>
            <a:off x="793054" y="1288386"/>
            <a:ext cx="10652089" cy="920969"/>
            <a:chOff x="-256974" y="-657777"/>
            <a:chExt cx="7574786" cy="1841938"/>
          </a:xfrm>
        </p:grpSpPr>
        <p:sp>
          <p:nvSpPr>
            <p:cNvPr id="22" name="TextBox 12">
              <a:extLst>
                <a:ext uri="{FF2B5EF4-FFF2-40B4-BE49-F238E27FC236}">
                  <a16:creationId xmlns:a16="http://schemas.microsoft.com/office/drawing/2014/main" id="{99E4E2F4-2120-0937-7E27-1632D911F08F}"/>
                </a:ext>
              </a:extLst>
            </p:cNvPr>
            <p:cNvSpPr txBox="1"/>
            <p:nvPr/>
          </p:nvSpPr>
          <p:spPr>
            <a:xfrm>
              <a:off x="-256974" y="-657777"/>
              <a:ext cx="4639615" cy="1216616"/>
            </a:xfrm>
            <a:prstGeom prst="rect">
              <a:avLst/>
            </a:prstGeom>
          </p:spPr>
          <p:txBody>
            <a:bodyPr wrap="square" lIns="0" tIns="0" rIns="0" bIns="0" rtlCol="0" anchor="t">
              <a:spAutoFit/>
            </a:bodyPr>
            <a:lstStyle/>
            <a:p>
              <a:pPr marL="0" marR="0" lvl="0" indent="0" algn="l" defTabSz="609630" rtl="0" eaLnBrk="1" fontAlgn="auto" latinLnBrk="0" hangingPunct="1">
                <a:lnSpc>
                  <a:spcPts val="4692"/>
                </a:lnSpc>
                <a:spcBef>
                  <a:spcPct val="0"/>
                </a:spcBef>
                <a:spcAft>
                  <a:spcPts val="0"/>
                </a:spcAft>
                <a:buClrTx/>
                <a:buSzTx/>
                <a:buFontTx/>
                <a:buNone/>
                <a:tabLst/>
                <a:defRPr/>
              </a:pPr>
              <a:r>
                <a:rPr kumimoji="0" lang="en-US" sz="4400" b="1" i="0" u="none" strike="noStrike" kern="1200" cap="none" spc="-95" normalizeH="0" baseline="0" noProof="0" dirty="0">
                  <a:ln>
                    <a:noFill/>
                  </a:ln>
                  <a:solidFill>
                    <a:prstClr val="black">
                      <a:lumMod val="85000"/>
                      <a:lumOff val="15000"/>
                    </a:prstClr>
                  </a:solidFill>
                  <a:effectLst/>
                  <a:uLnTx/>
                  <a:uFillTx/>
                  <a:latin typeface="Aptos Display" panose="020B0004020202020204" pitchFamily="34" charset="0"/>
                  <a:ea typeface="Fira Sans Heavy"/>
                  <a:cs typeface="Fira Sans Heavy"/>
                  <a:sym typeface="Fira Sans Heavy"/>
                </a:rPr>
                <a:t>Asylum policy and cohesion</a:t>
              </a:r>
            </a:p>
          </p:txBody>
        </p:sp>
        <p:sp>
          <p:nvSpPr>
            <p:cNvPr id="23" name="TextBox 14">
              <a:extLst>
                <a:ext uri="{FF2B5EF4-FFF2-40B4-BE49-F238E27FC236}">
                  <a16:creationId xmlns:a16="http://schemas.microsoft.com/office/drawing/2014/main" id="{7B254154-2AC7-EBCD-1FBD-209A980FF4EB}"/>
                </a:ext>
              </a:extLst>
            </p:cNvPr>
            <p:cNvSpPr txBox="1"/>
            <p:nvPr/>
          </p:nvSpPr>
          <p:spPr>
            <a:xfrm>
              <a:off x="-4" y="609771"/>
              <a:ext cx="7317816" cy="574390"/>
            </a:xfrm>
            <a:prstGeom prst="rect">
              <a:avLst/>
            </a:prstGeom>
          </p:spPr>
          <p:txBody>
            <a:bodyPr wrap="square" lIns="0" tIns="0" rIns="0" bIns="0" rtlCol="0" anchor="t">
              <a:spAutoFit/>
            </a:bodyPr>
            <a:lstStyle/>
            <a:p>
              <a:pPr marL="0" marR="0" lvl="0" indent="0" algn="l" defTabSz="609630" rtl="0" eaLnBrk="1" fontAlgn="auto" latinLnBrk="0" hangingPunct="1">
                <a:lnSpc>
                  <a:spcPts val="2099"/>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lumMod val="85000"/>
                      <a:lumOff val="15000"/>
                    </a:prstClr>
                  </a:solidFill>
                  <a:effectLst/>
                  <a:uLnTx/>
                  <a:uFillTx/>
                  <a:latin typeface="Aptos Display" panose="020B0004020202020204" pitchFamily="34" charset="0"/>
                  <a:ea typeface="Fira Sans"/>
                  <a:cs typeface="Fira Sans"/>
                  <a:sym typeface="Fira Sans"/>
                </a:rPr>
                <a:t> </a:t>
              </a:r>
            </a:p>
          </p:txBody>
        </p:sp>
      </p:grpSp>
      <p:sp>
        <p:nvSpPr>
          <p:cNvPr id="6" name="TextBox 5">
            <a:extLst>
              <a:ext uri="{FF2B5EF4-FFF2-40B4-BE49-F238E27FC236}">
                <a16:creationId xmlns:a16="http://schemas.microsoft.com/office/drawing/2014/main" id="{82D88943-9E59-4EF6-A5AF-C84E8C3E8DF5}"/>
              </a:ext>
            </a:extLst>
          </p:cNvPr>
          <p:cNvSpPr txBox="1"/>
          <p:nvPr/>
        </p:nvSpPr>
        <p:spPr>
          <a:xfrm>
            <a:off x="729393" y="1996907"/>
            <a:ext cx="6198055" cy="452431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rPr>
              <a:t>Tensions and far-right activism: </a:t>
            </a:r>
            <a:r>
              <a:rPr kumimoji="0" lang="en-GB" sz="1800" b="0"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rPr>
              <a:t>Highly visible and politicised accommodation like hotels attracts far-right activism, creating flashpoints for tension and heightening public scrutiny.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rPr>
              <a:t>Lack of local agency: </a:t>
            </a:r>
            <a:r>
              <a:rPr kumimoji="0" lang="en-GB" sz="1800" b="0"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rPr>
              <a:t>Councils currently have limited say in where people seeking asylum are placed, undermining their expertise in maintaining community cohesion.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rPr>
              <a:t>Missed integration opportunities: </a:t>
            </a:r>
            <a:r>
              <a:rPr kumimoji="0" lang="en-GB" sz="1800" b="0"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rPr>
              <a:t>Long stays in unsuitable accommodation, coupled with inadequate resourcing, prevent asylum seekers from learning English, developing skills, and building connections within their communities.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rPr>
              <a:t>The case for decentralisation: </a:t>
            </a:r>
            <a:r>
              <a:rPr kumimoji="0" lang="en-GB" sz="1800" b="0"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rPr>
              <a:t>Local bodies, with a vested interest in community cohesion, are better placed to deliver tailored solutions and avoid reliance on hotels, reducing risks of social tension and fostering integration.</a:t>
            </a:r>
          </a:p>
        </p:txBody>
      </p:sp>
      <p:pic>
        <p:nvPicPr>
          <p:cNvPr id="5" name="Picture 4">
            <a:extLst>
              <a:ext uri="{FF2B5EF4-FFF2-40B4-BE49-F238E27FC236}">
                <a16:creationId xmlns:a16="http://schemas.microsoft.com/office/drawing/2014/main" id="{6B47F37D-2252-9359-C281-58086BF7A9C0}"/>
              </a:ext>
            </a:extLst>
          </p:cNvPr>
          <p:cNvPicPr>
            <a:picLocks noChangeAspect="1"/>
          </p:cNvPicPr>
          <p:nvPr/>
        </p:nvPicPr>
        <p:blipFill>
          <a:blip r:embed="rId10"/>
          <a:stretch>
            <a:fillRect/>
          </a:stretch>
        </p:blipFill>
        <p:spPr>
          <a:xfrm>
            <a:off x="7317541" y="0"/>
            <a:ext cx="4863540" cy="6858000"/>
          </a:xfrm>
          <a:prstGeom prst="rect">
            <a:avLst/>
          </a:prstGeom>
        </p:spPr>
      </p:pic>
    </p:spTree>
    <p:extLst>
      <p:ext uri="{BB962C8B-B14F-4D97-AF65-F5344CB8AC3E}">
        <p14:creationId xmlns:p14="http://schemas.microsoft.com/office/powerpoint/2010/main" val="16582967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737B5D-B720-14F3-DF61-9EC6526C75FA}"/>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D944A1D5-A605-73DF-55F1-7B845D8F9FE2}"/>
              </a:ext>
            </a:extLst>
          </p:cNvPr>
          <p:cNvSpPr/>
          <p:nvPr/>
        </p:nvSpPr>
        <p:spPr>
          <a:xfrm>
            <a:off x="0" y="1159396"/>
            <a:ext cx="12192000" cy="6390"/>
          </a:xfrm>
          <a:prstGeom prst="rect">
            <a:avLst/>
          </a:prstGeom>
          <a:solidFill>
            <a:srgbClr val="0000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ptos Display" panose="020B0004020202020204" pitchFamily="34" charset="0"/>
              <a:ea typeface="+mn-ea"/>
              <a:cs typeface="+mn-cs"/>
            </a:endParaRPr>
          </a:p>
        </p:txBody>
      </p:sp>
      <p:sp>
        <p:nvSpPr>
          <p:cNvPr id="3" name="Freeform 3">
            <a:extLst>
              <a:ext uri="{FF2B5EF4-FFF2-40B4-BE49-F238E27FC236}">
                <a16:creationId xmlns:a16="http://schemas.microsoft.com/office/drawing/2014/main" id="{BCD17265-3C18-B252-4275-F2E7C98D8415}"/>
              </a:ext>
            </a:extLst>
          </p:cNvPr>
          <p:cNvSpPr/>
          <p:nvPr/>
        </p:nvSpPr>
        <p:spPr>
          <a:xfrm>
            <a:off x="0" y="4958465"/>
            <a:ext cx="3799070" cy="1899535"/>
          </a:xfrm>
          <a:custGeom>
            <a:avLst/>
            <a:gdLst/>
            <a:ahLst/>
            <a:cxnLst/>
            <a:rect l="l" t="t" r="r" b="b"/>
            <a:pathLst>
              <a:path w="5698605" h="2849302">
                <a:moveTo>
                  <a:pt x="0" y="0"/>
                </a:moveTo>
                <a:lnTo>
                  <a:pt x="5698605" y="0"/>
                </a:lnTo>
                <a:lnTo>
                  <a:pt x="5698605" y="2849302"/>
                </a:lnTo>
                <a:lnTo>
                  <a:pt x="0" y="2849302"/>
                </a:lnTo>
                <a:lnTo>
                  <a:pt x="0" y="0"/>
                </a:lnTo>
                <a:close/>
              </a:path>
            </a:pathLst>
          </a:custGeom>
          <a:blipFill>
            <a:blip r:embed="rId3">
              <a:alphaModFix amt="32000"/>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ptos Display" panose="020B0004020202020204" pitchFamily="34" charset="0"/>
              <a:ea typeface="+mn-ea"/>
              <a:cs typeface="+mn-cs"/>
            </a:endParaRPr>
          </a:p>
        </p:txBody>
      </p:sp>
      <p:sp>
        <p:nvSpPr>
          <p:cNvPr id="4" name="Freeform 4">
            <a:extLst>
              <a:ext uri="{FF2B5EF4-FFF2-40B4-BE49-F238E27FC236}">
                <a16:creationId xmlns:a16="http://schemas.microsoft.com/office/drawing/2014/main" id="{D002E7BB-E34B-3DA5-8715-287FB5DAEE08}"/>
              </a:ext>
            </a:extLst>
          </p:cNvPr>
          <p:cNvSpPr/>
          <p:nvPr/>
        </p:nvSpPr>
        <p:spPr>
          <a:xfrm>
            <a:off x="0" y="1126168"/>
            <a:ext cx="3799070" cy="3799070"/>
          </a:xfrm>
          <a:custGeom>
            <a:avLst/>
            <a:gdLst/>
            <a:ahLst/>
            <a:cxnLst/>
            <a:rect l="l" t="t" r="r" b="b"/>
            <a:pathLst>
              <a:path w="5698605" h="5698605">
                <a:moveTo>
                  <a:pt x="0" y="0"/>
                </a:moveTo>
                <a:lnTo>
                  <a:pt x="5698605" y="0"/>
                </a:lnTo>
                <a:lnTo>
                  <a:pt x="5698605" y="5698605"/>
                </a:lnTo>
                <a:lnTo>
                  <a:pt x="0" y="5698605"/>
                </a:lnTo>
                <a:lnTo>
                  <a:pt x="0" y="0"/>
                </a:lnTo>
                <a:close/>
              </a:path>
            </a:pathLst>
          </a:custGeom>
          <a:blipFill>
            <a:blip r:embed="rId5">
              <a:alphaModFix amt="32000"/>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ptos Display" panose="020B0004020202020204" pitchFamily="34" charset="0"/>
              <a:ea typeface="+mn-ea"/>
              <a:cs typeface="+mn-cs"/>
            </a:endParaRPr>
          </a:p>
        </p:txBody>
      </p:sp>
      <p:sp>
        <p:nvSpPr>
          <p:cNvPr id="5" name="Freeform 5">
            <a:extLst>
              <a:ext uri="{FF2B5EF4-FFF2-40B4-BE49-F238E27FC236}">
                <a16:creationId xmlns:a16="http://schemas.microsoft.com/office/drawing/2014/main" id="{8CB7FBC1-973D-DF67-CAC7-8791A88EC1F0}"/>
              </a:ext>
            </a:extLst>
          </p:cNvPr>
          <p:cNvSpPr/>
          <p:nvPr/>
        </p:nvSpPr>
        <p:spPr>
          <a:xfrm rot="5400000">
            <a:off x="2849303" y="2109163"/>
            <a:ext cx="3799070" cy="1899535"/>
          </a:xfrm>
          <a:custGeom>
            <a:avLst/>
            <a:gdLst/>
            <a:ahLst/>
            <a:cxnLst/>
            <a:rect l="l" t="t" r="r" b="b"/>
            <a:pathLst>
              <a:path w="5698605" h="2849302">
                <a:moveTo>
                  <a:pt x="0" y="0"/>
                </a:moveTo>
                <a:lnTo>
                  <a:pt x="5698605" y="0"/>
                </a:lnTo>
                <a:lnTo>
                  <a:pt x="5698605" y="2849302"/>
                </a:lnTo>
                <a:lnTo>
                  <a:pt x="0" y="2849302"/>
                </a:lnTo>
                <a:lnTo>
                  <a:pt x="0" y="0"/>
                </a:lnTo>
                <a:close/>
              </a:path>
            </a:pathLst>
          </a:custGeom>
          <a:blipFill>
            <a:blip r:embed="rId7">
              <a:alphaModFix amt="32000"/>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ptos Display" panose="020B0004020202020204" pitchFamily="34" charset="0"/>
              <a:ea typeface="+mn-ea"/>
              <a:cs typeface="+mn-cs"/>
            </a:endParaRPr>
          </a:p>
        </p:txBody>
      </p:sp>
      <p:grpSp>
        <p:nvGrpSpPr>
          <p:cNvPr id="8" name="Group 8">
            <a:extLst>
              <a:ext uri="{FF2B5EF4-FFF2-40B4-BE49-F238E27FC236}">
                <a16:creationId xmlns:a16="http://schemas.microsoft.com/office/drawing/2014/main" id="{F2776CE2-A699-CBFC-B639-CE2B34BE393C}"/>
              </a:ext>
            </a:extLst>
          </p:cNvPr>
          <p:cNvGrpSpPr/>
          <p:nvPr/>
        </p:nvGrpSpPr>
        <p:grpSpPr>
          <a:xfrm>
            <a:off x="11265575" y="544491"/>
            <a:ext cx="240625" cy="104819"/>
            <a:chOff x="0" y="0"/>
            <a:chExt cx="1166179" cy="508000"/>
          </a:xfrm>
        </p:grpSpPr>
        <p:sp>
          <p:nvSpPr>
            <p:cNvPr id="9" name="Freeform 9">
              <a:extLst>
                <a:ext uri="{FF2B5EF4-FFF2-40B4-BE49-F238E27FC236}">
                  <a16:creationId xmlns:a16="http://schemas.microsoft.com/office/drawing/2014/main" id="{7ADADB8D-0484-C499-95C5-EEC9F71987E3}"/>
                </a:ext>
              </a:extLst>
            </p:cNvPr>
            <p:cNvSpPr/>
            <p:nvPr/>
          </p:nvSpPr>
          <p:spPr>
            <a:xfrm>
              <a:off x="0" y="215900"/>
              <a:ext cx="870269" cy="76200"/>
            </a:xfrm>
            <a:custGeom>
              <a:avLst/>
              <a:gdLst/>
              <a:ahLst/>
              <a:cxnLst/>
              <a:rect l="l" t="t" r="r" b="b"/>
              <a:pathLst>
                <a:path w="870269" h="76200">
                  <a:moveTo>
                    <a:pt x="0" y="0"/>
                  </a:moveTo>
                  <a:lnTo>
                    <a:pt x="870269" y="0"/>
                  </a:lnTo>
                  <a:lnTo>
                    <a:pt x="870269" y="76200"/>
                  </a:lnTo>
                  <a:lnTo>
                    <a:pt x="0" y="76200"/>
                  </a:lnTo>
                  <a:close/>
                </a:path>
              </a:pathLst>
            </a:custGeom>
            <a:solidFill>
              <a:srgbClr val="0000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ptos Display" panose="020B0004020202020204" pitchFamily="34" charset="0"/>
                <a:ea typeface="+mn-ea"/>
                <a:cs typeface="+mn-cs"/>
              </a:endParaRPr>
            </a:p>
          </p:txBody>
        </p:sp>
        <p:sp>
          <p:nvSpPr>
            <p:cNvPr id="10" name="Freeform 10">
              <a:extLst>
                <a:ext uri="{FF2B5EF4-FFF2-40B4-BE49-F238E27FC236}">
                  <a16:creationId xmlns:a16="http://schemas.microsoft.com/office/drawing/2014/main" id="{B99B79FD-411D-1B4C-5472-1B479429B1F7}"/>
                </a:ext>
              </a:extLst>
            </p:cNvPr>
            <p:cNvSpPr/>
            <p:nvPr/>
          </p:nvSpPr>
          <p:spPr>
            <a:xfrm>
              <a:off x="791529" y="1270"/>
              <a:ext cx="374650" cy="505460"/>
            </a:xfrm>
            <a:custGeom>
              <a:avLst/>
              <a:gdLst/>
              <a:ahLst/>
              <a:cxnLst/>
              <a:rect l="l" t="t" r="r" b="b"/>
              <a:pathLst>
                <a:path w="374650" h="505460">
                  <a:moveTo>
                    <a:pt x="0" y="505460"/>
                  </a:moveTo>
                  <a:lnTo>
                    <a:pt x="0" y="0"/>
                  </a:lnTo>
                  <a:lnTo>
                    <a:pt x="374650" y="252730"/>
                  </a:lnTo>
                  <a:close/>
                </a:path>
              </a:pathLst>
            </a:custGeom>
            <a:solidFill>
              <a:srgbClr val="0000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ptos Display" panose="020B0004020202020204" pitchFamily="34" charset="0"/>
                <a:ea typeface="+mn-ea"/>
                <a:cs typeface="+mn-cs"/>
              </a:endParaRPr>
            </a:p>
          </p:txBody>
        </p:sp>
      </p:grpSp>
      <p:sp>
        <p:nvSpPr>
          <p:cNvPr id="16" name="Freeform 16">
            <a:extLst>
              <a:ext uri="{FF2B5EF4-FFF2-40B4-BE49-F238E27FC236}">
                <a16:creationId xmlns:a16="http://schemas.microsoft.com/office/drawing/2014/main" id="{F30AD16C-8945-BAD7-DEB7-3E8CD86CECAF}"/>
              </a:ext>
            </a:extLst>
          </p:cNvPr>
          <p:cNvSpPr/>
          <p:nvPr/>
        </p:nvSpPr>
        <p:spPr>
          <a:xfrm>
            <a:off x="11015724" y="83355"/>
            <a:ext cx="980951" cy="1042813"/>
          </a:xfrm>
          <a:custGeom>
            <a:avLst/>
            <a:gdLst/>
            <a:ahLst/>
            <a:cxnLst/>
            <a:rect l="l" t="t" r="r" b="b"/>
            <a:pathLst>
              <a:path w="1471426" h="1564219">
                <a:moveTo>
                  <a:pt x="0" y="0"/>
                </a:moveTo>
                <a:lnTo>
                  <a:pt x="1471426" y="0"/>
                </a:lnTo>
                <a:lnTo>
                  <a:pt x="1471426" y="1564218"/>
                </a:lnTo>
                <a:lnTo>
                  <a:pt x="0" y="1564218"/>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ptos Display" panose="020B0004020202020204" pitchFamily="34" charset="0"/>
              <a:ea typeface="+mn-ea"/>
              <a:cs typeface="+mn-cs"/>
            </a:endParaRPr>
          </a:p>
        </p:txBody>
      </p:sp>
      <p:sp>
        <p:nvSpPr>
          <p:cNvPr id="7" name="TextBox 6">
            <a:extLst>
              <a:ext uri="{FF2B5EF4-FFF2-40B4-BE49-F238E27FC236}">
                <a16:creationId xmlns:a16="http://schemas.microsoft.com/office/drawing/2014/main" id="{78A7B1A4-F026-D136-58B6-570CBA3B70D6}"/>
              </a:ext>
            </a:extLst>
          </p:cNvPr>
          <p:cNvSpPr txBox="1"/>
          <p:nvPr/>
        </p:nvSpPr>
        <p:spPr>
          <a:xfrm>
            <a:off x="127323" y="2315150"/>
            <a:ext cx="11869352" cy="4555093"/>
          </a:xfrm>
          <a:prstGeom prst="rect">
            <a:avLst/>
          </a:prstGeom>
          <a:noFill/>
        </p:spPr>
        <p:txBody>
          <a:bodyPr wrap="square">
            <a:spAutoFit/>
          </a:bodyPr>
          <a:lstStyle/>
          <a:p>
            <a:pPr marL="800100" marR="0" lvl="1"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1800" b="1"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rPr>
              <a:t>Post-riots focus on cohesion:</a:t>
            </a:r>
          </a:p>
          <a:p>
            <a:pPr marL="1257300" marR="0" lvl="2"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1800" b="0"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rPr>
              <a:t>Greater political awareness of the need to tackled far-right extremism and foster community resilience. </a:t>
            </a:r>
          </a:p>
          <a:p>
            <a:pPr marL="1257300" marR="0" lvl="2"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1800" b="0"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rPr>
              <a:t>Momentum building for policies that address local tensions and prevent unrest. </a:t>
            </a:r>
          </a:p>
          <a:p>
            <a:pPr marL="1257300" marR="0" lvl="2"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1800" b="0"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rPr>
              <a:t>MHCLG have made £15 million available under the Community Recovery Fund for communities affected by rioting. </a:t>
            </a:r>
          </a:p>
          <a:p>
            <a:pPr marL="800100" marR="0" lvl="1"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1800" b="1"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rPr>
              <a:t>Opportunities under the new government: </a:t>
            </a:r>
          </a:p>
          <a:p>
            <a:pPr marL="1257300" marR="0" lvl="2"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1800" b="0"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rPr>
              <a:t>Increased focus on devolution and empowering local leadership. </a:t>
            </a:r>
          </a:p>
          <a:p>
            <a:pPr marL="1257300" marR="0" lvl="2"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1800" b="0"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rPr>
              <a:t>Potential for a national cohesion strategy? </a:t>
            </a:r>
          </a:p>
          <a:p>
            <a:pPr marL="800100" marR="0" lvl="1"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1800" b="1"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rPr>
              <a:t>Challenges to overcome: </a:t>
            </a:r>
          </a:p>
          <a:p>
            <a:pPr marL="1257300" marR="0" lvl="2"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1800" b="0"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rPr>
              <a:t>Ensuring political will comes from the very top and translates into action and adequate funding. </a:t>
            </a:r>
          </a:p>
          <a:p>
            <a:pPr marL="1257300" marR="0" lvl="2"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1800" b="0"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rPr>
              <a:t>Embedding cohesion as a cross-departmental priority – including in the Home Office - rather than a siloed issue for MHCLG. </a:t>
            </a:r>
          </a:p>
          <a:p>
            <a:pPr marL="800100" marR="0" lvl="1"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1800" b="1"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rPr>
              <a:t>Next steps for policy:</a:t>
            </a:r>
          </a:p>
          <a:p>
            <a:pPr marL="1257300" marR="0" lvl="2"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1800" b="0"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rPr>
              <a:t>National government must set the tone but empower local leadership. </a:t>
            </a:r>
          </a:p>
          <a:p>
            <a:pPr marL="1257300" marR="0" lvl="2"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1800" b="0"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rPr>
              <a:t>Investment in places and people to promote cohesion and tackle inequalities. </a:t>
            </a:r>
          </a:p>
          <a:p>
            <a:pPr marL="457200" marR="0" lvl="1" indent="0" algn="l" defTabSz="914400" rtl="0" eaLnBrk="0" fontAlgn="base" latinLnBrk="0" hangingPunct="0">
              <a:lnSpc>
                <a:spcPct val="100000"/>
              </a:lnSpc>
              <a:spcBef>
                <a:spcPct val="0"/>
              </a:spcBef>
              <a:spcAft>
                <a:spcPct val="0"/>
              </a:spcAft>
              <a:buClrTx/>
              <a:buSzTx/>
              <a:buFontTx/>
              <a:buNone/>
              <a:tabLst/>
              <a:defRPr/>
            </a:pPr>
            <a:endParaRPr kumimoji="0" lang="en-GB" altLang="en-US" sz="2000" b="1"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endParaRPr>
          </a:p>
        </p:txBody>
      </p:sp>
      <p:sp>
        <p:nvSpPr>
          <p:cNvPr id="13" name="TextBox 12">
            <a:extLst>
              <a:ext uri="{FF2B5EF4-FFF2-40B4-BE49-F238E27FC236}">
                <a16:creationId xmlns:a16="http://schemas.microsoft.com/office/drawing/2014/main" id="{830DBE3F-02EB-DBF4-46F1-5029B3BF35BA}"/>
              </a:ext>
            </a:extLst>
          </p:cNvPr>
          <p:cNvSpPr txBox="1"/>
          <p:nvPr/>
        </p:nvSpPr>
        <p:spPr>
          <a:xfrm>
            <a:off x="1232851" y="1592886"/>
            <a:ext cx="11150218" cy="608308"/>
          </a:xfrm>
          <a:prstGeom prst="rect">
            <a:avLst/>
          </a:prstGeom>
        </p:spPr>
        <p:txBody>
          <a:bodyPr lIns="0" tIns="0" rIns="0" bIns="0" rtlCol="0" anchor="t">
            <a:spAutoFit/>
          </a:bodyPr>
          <a:lstStyle/>
          <a:p>
            <a:pPr marL="0" marR="0" lvl="0" indent="0" algn="l" defTabSz="609630" rtl="0" eaLnBrk="1" fontAlgn="auto" latinLnBrk="0" hangingPunct="1">
              <a:lnSpc>
                <a:spcPts val="4692"/>
              </a:lnSpc>
              <a:spcBef>
                <a:spcPct val="0"/>
              </a:spcBef>
              <a:spcAft>
                <a:spcPts val="0"/>
              </a:spcAft>
              <a:buClrTx/>
              <a:buSzTx/>
              <a:buFontTx/>
              <a:buNone/>
              <a:tabLst/>
              <a:defRPr/>
            </a:pPr>
            <a:r>
              <a:rPr kumimoji="0" lang="en-US" sz="4400" b="1" i="0" u="none" strike="noStrike" kern="1200" cap="none" spc="-95" normalizeH="0" baseline="0" noProof="0" dirty="0">
                <a:ln>
                  <a:noFill/>
                </a:ln>
                <a:solidFill>
                  <a:prstClr val="black">
                    <a:lumMod val="85000"/>
                    <a:lumOff val="15000"/>
                  </a:prstClr>
                </a:solidFill>
                <a:effectLst/>
                <a:uLnTx/>
                <a:uFillTx/>
                <a:latin typeface="Aptos Display" panose="020B0004020202020204" pitchFamily="34" charset="0"/>
                <a:ea typeface="Fira Sans Heavy"/>
                <a:cs typeface="Fira Sans Heavy"/>
                <a:sym typeface="Fira Sans Heavy"/>
              </a:rPr>
              <a:t>Where are we now? – The political landscape</a:t>
            </a:r>
          </a:p>
        </p:txBody>
      </p:sp>
    </p:spTree>
    <p:extLst>
      <p:ext uri="{BB962C8B-B14F-4D97-AF65-F5344CB8AC3E}">
        <p14:creationId xmlns:p14="http://schemas.microsoft.com/office/powerpoint/2010/main" val="28370986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462C1-6E17-D570-6E66-2605E50C3443}"/>
            </a:ext>
          </a:extLst>
        </p:cNvPr>
        <p:cNvGrpSpPr/>
        <p:nvPr/>
      </p:nvGrpSpPr>
      <p:grpSpPr>
        <a:xfrm>
          <a:off x="0" y="0"/>
          <a:ext cx="0" cy="0"/>
          <a:chOff x="0" y="0"/>
          <a:chExt cx="0" cy="0"/>
        </a:xfrm>
      </p:grpSpPr>
      <p:sp>
        <p:nvSpPr>
          <p:cNvPr id="4" name="AutoShape 4">
            <a:extLst>
              <a:ext uri="{FF2B5EF4-FFF2-40B4-BE49-F238E27FC236}">
                <a16:creationId xmlns:a16="http://schemas.microsoft.com/office/drawing/2014/main" id="{95E2E6A4-A963-ABE4-6BC2-B211C8A54C10}"/>
              </a:ext>
            </a:extLst>
          </p:cNvPr>
          <p:cNvSpPr/>
          <p:nvPr/>
        </p:nvSpPr>
        <p:spPr>
          <a:xfrm>
            <a:off x="0" y="1159396"/>
            <a:ext cx="12192000" cy="6390"/>
          </a:xfrm>
          <a:prstGeom prst="rect">
            <a:avLst/>
          </a:prstGeom>
          <a:solidFill>
            <a:srgbClr val="642EC7"/>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lumMod val="85000"/>
                  <a:lumOff val="15000"/>
                </a:prstClr>
              </a:solidFill>
              <a:effectLst/>
              <a:uLnTx/>
              <a:uFillTx/>
              <a:latin typeface="Aptos Display" panose="020B0004020202020204" pitchFamily="34" charset="0"/>
              <a:ea typeface="+mn-ea"/>
              <a:cs typeface="+mn-cs"/>
            </a:endParaRPr>
          </a:p>
        </p:txBody>
      </p:sp>
      <p:sp>
        <p:nvSpPr>
          <p:cNvPr id="11" name="Freeform 11">
            <a:extLst>
              <a:ext uri="{FF2B5EF4-FFF2-40B4-BE49-F238E27FC236}">
                <a16:creationId xmlns:a16="http://schemas.microsoft.com/office/drawing/2014/main" id="{7D2EAB39-7A46-B8C6-FCFA-84F127E0D6EF}"/>
              </a:ext>
            </a:extLst>
          </p:cNvPr>
          <p:cNvSpPr/>
          <p:nvPr/>
        </p:nvSpPr>
        <p:spPr>
          <a:xfrm>
            <a:off x="10273635" y="3040474"/>
            <a:ext cx="1896527" cy="1896527"/>
          </a:xfrm>
          <a:custGeom>
            <a:avLst/>
            <a:gdLst/>
            <a:ahLst/>
            <a:cxnLst/>
            <a:rect l="l" t="t" r="r" b="b"/>
            <a:pathLst>
              <a:path w="2844790" h="2844790">
                <a:moveTo>
                  <a:pt x="0" y="0"/>
                </a:moveTo>
                <a:lnTo>
                  <a:pt x="2844790" y="0"/>
                </a:lnTo>
                <a:lnTo>
                  <a:pt x="2844790" y="2844790"/>
                </a:lnTo>
                <a:lnTo>
                  <a:pt x="0" y="2844790"/>
                </a:lnTo>
                <a:lnTo>
                  <a:pt x="0" y="0"/>
                </a:lnTo>
                <a:close/>
              </a:path>
            </a:pathLst>
          </a:custGeom>
          <a:blipFill>
            <a:blip r:embed="rId3">
              <a:alphaModFix amt="32000"/>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lumMod val="85000"/>
                  <a:lumOff val="15000"/>
                </a:prstClr>
              </a:solidFill>
              <a:effectLst/>
              <a:uLnTx/>
              <a:uFillTx/>
              <a:latin typeface="Aptos Display" panose="020B0004020202020204" pitchFamily="34" charset="0"/>
              <a:ea typeface="+mn-ea"/>
              <a:cs typeface="+mn-cs"/>
            </a:endParaRPr>
          </a:p>
        </p:txBody>
      </p:sp>
      <p:sp>
        <p:nvSpPr>
          <p:cNvPr id="12" name="Freeform 12">
            <a:extLst>
              <a:ext uri="{FF2B5EF4-FFF2-40B4-BE49-F238E27FC236}">
                <a16:creationId xmlns:a16="http://schemas.microsoft.com/office/drawing/2014/main" id="{79E93CA1-2262-57BA-AEFF-BA6A2741B67E}"/>
              </a:ext>
            </a:extLst>
          </p:cNvPr>
          <p:cNvSpPr/>
          <p:nvPr/>
        </p:nvSpPr>
        <p:spPr>
          <a:xfrm rot="-10800000" flipH="1" flipV="1">
            <a:off x="6502420" y="3062312"/>
            <a:ext cx="1896527" cy="1896527"/>
          </a:xfrm>
          <a:custGeom>
            <a:avLst/>
            <a:gdLst/>
            <a:ahLst/>
            <a:cxnLst/>
            <a:rect l="l" t="t" r="r" b="b"/>
            <a:pathLst>
              <a:path w="2844790" h="2844790">
                <a:moveTo>
                  <a:pt x="2844790" y="2844790"/>
                </a:moveTo>
                <a:lnTo>
                  <a:pt x="0" y="2844790"/>
                </a:lnTo>
                <a:lnTo>
                  <a:pt x="0" y="0"/>
                </a:lnTo>
                <a:lnTo>
                  <a:pt x="2844790" y="0"/>
                </a:lnTo>
                <a:lnTo>
                  <a:pt x="2844790" y="2844790"/>
                </a:lnTo>
                <a:close/>
              </a:path>
            </a:pathLst>
          </a:custGeom>
          <a:blipFill>
            <a:blip r:embed="rId5">
              <a:alphaModFix amt="32000"/>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lumMod val="85000"/>
                  <a:lumOff val="15000"/>
                </a:prstClr>
              </a:solidFill>
              <a:effectLst/>
              <a:uLnTx/>
              <a:uFillTx/>
              <a:latin typeface="Aptos Display" panose="020B0004020202020204" pitchFamily="34" charset="0"/>
              <a:ea typeface="+mn-ea"/>
              <a:cs typeface="+mn-cs"/>
            </a:endParaRPr>
          </a:p>
        </p:txBody>
      </p:sp>
      <p:sp>
        <p:nvSpPr>
          <p:cNvPr id="13" name="Freeform 13">
            <a:extLst>
              <a:ext uri="{FF2B5EF4-FFF2-40B4-BE49-F238E27FC236}">
                <a16:creationId xmlns:a16="http://schemas.microsoft.com/office/drawing/2014/main" id="{9A26D29B-4338-7972-584A-9DC3CE36656F}"/>
              </a:ext>
            </a:extLst>
          </p:cNvPr>
          <p:cNvSpPr/>
          <p:nvPr/>
        </p:nvSpPr>
        <p:spPr>
          <a:xfrm rot="-5400000" flipV="1">
            <a:off x="6502420" y="1165785"/>
            <a:ext cx="1896527" cy="1896527"/>
          </a:xfrm>
          <a:custGeom>
            <a:avLst/>
            <a:gdLst/>
            <a:ahLst/>
            <a:cxnLst/>
            <a:rect l="l" t="t" r="r" b="b"/>
            <a:pathLst>
              <a:path w="2844790" h="2844790">
                <a:moveTo>
                  <a:pt x="0" y="2844791"/>
                </a:moveTo>
                <a:lnTo>
                  <a:pt x="2844790" y="2844791"/>
                </a:lnTo>
                <a:lnTo>
                  <a:pt x="2844790" y="0"/>
                </a:lnTo>
                <a:lnTo>
                  <a:pt x="0" y="0"/>
                </a:lnTo>
                <a:lnTo>
                  <a:pt x="0" y="2844791"/>
                </a:lnTo>
                <a:close/>
              </a:path>
            </a:pathLst>
          </a:custGeom>
          <a:blipFill>
            <a:blip r:embed="rId7">
              <a:alphaModFix amt="32000"/>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lumMod val="85000"/>
                  <a:lumOff val="15000"/>
                </a:prstClr>
              </a:solidFill>
              <a:effectLst/>
              <a:uLnTx/>
              <a:uFillTx/>
              <a:latin typeface="Aptos Display" panose="020B0004020202020204" pitchFamily="34" charset="0"/>
              <a:ea typeface="+mn-ea"/>
              <a:cs typeface="+mn-cs"/>
            </a:endParaRPr>
          </a:p>
        </p:txBody>
      </p:sp>
      <p:sp>
        <p:nvSpPr>
          <p:cNvPr id="14" name="Freeform 14">
            <a:extLst>
              <a:ext uri="{FF2B5EF4-FFF2-40B4-BE49-F238E27FC236}">
                <a16:creationId xmlns:a16="http://schemas.microsoft.com/office/drawing/2014/main" id="{411BDFFF-05CE-7632-B497-A1F4A54A3B7C}"/>
              </a:ext>
            </a:extLst>
          </p:cNvPr>
          <p:cNvSpPr/>
          <p:nvPr/>
        </p:nvSpPr>
        <p:spPr>
          <a:xfrm rot="-5400000" flipV="1">
            <a:off x="10306392" y="4958839"/>
            <a:ext cx="1874689" cy="1874689"/>
          </a:xfrm>
          <a:custGeom>
            <a:avLst/>
            <a:gdLst/>
            <a:ahLst/>
            <a:cxnLst/>
            <a:rect l="l" t="t" r="r" b="b"/>
            <a:pathLst>
              <a:path w="2812033" h="2812033">
                <a:moveTo>
                  <a:pt x="0" y="2812033"/>
                </a:moveTo>
                <a:lnTo>
                  <a:pt x="2812034" y="2812033"/>
                </a:lnTo>
                <a:lnTo>
                  <a:pt x="2812034" y="0"/>
                </a:lnTo>
                <a:lnTo>
                  <a:pt x="0" y="0"/>
                </a:lnTo>
                <a:lnTo>
                  <a:pt x="0" y="2812033"/>
                </a:lnTo>
                <a:close/>
              </a:path>
            </a:pathLst>
          </a:custGeom>
          <a:blipFill>
            <a:blip r:embed="rId9">
              <a:alphaModFix amt="32000"/>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lumMod val="85000"/>
                  <a:lumOff val="15000"/>
                </a:prstClr>
              </a:solidFill>
              <a:effectLst/>
              <a:uLnTx/>
              <a:uFillTx/>
              <a:latin typeface="Aptos Display" panose="020B0004020202020204" pitchFamily="34" charset="0"/>
              <a:ea typeface="+mn-ea"/>
              <a:cs typeface="+mn-cs"/>
            </a:endParaRPr>
          </a:p>
        </p:txBody>
      </p:sp>
      <p:grpSp>
        <p:nvGrpSpPr>
          <p:cNvPr id="15" name="Group 15">
            <a:extLst>
              <a:ext uri="{FF2B5EF4-FFF2-40B4-BE49-F238E27FC236}">
                <a16:creationId xmlns:a16="http://schemas.microsoft.com/office/drawing/2014/main" id="{A21D591A-218E-140B-8888-74ADB05BA52B}"/>
              </a:ext>
            </a:extLst>
          </p:cNvPr>
          <p:cNvGrpSpPr/>
          <p:nvPr/>
        </p:nvGrpSpPr>
        <p:grpSpPr>
          <a:xfrm>
            <a:off x="11265575" y="544491"/>
            <a:ext cx="240625" cy="104819"/>
            <a:chOff x="0" y="0"/>
            <a:chExt cx="1166179" cy="508000"/>
          </a:xfrm>
        </p:grpSpPr>
        <p:sp>
          <p:nvSpPr>
            <p:cNvPr id="16" name="Freeform 16">
              <a:extLst>
                <a:ext uri="{FF2B5EF4-FFF2-40B4-BE49-F238E27FC236}">
                  <a16:creationId xmlns:a16="http://schemas.microsoft.com/office/drawing/2014/main" id="{2AF91A29-947A-CEC4-F391-FA2B996E42DE}"/>
                </a:ext>
              </a:extLst>
            </p:cNvPr>
            <p:cNvSpPr/>
            <p:nvPr/>
          </p:nvSpPr>
          <p:spPr>
            <a:xfrm>
              <a:off x="0" y="215900"/>
              <a:ext cx="870269" cy="76200"/>
            </a:xfrm>
            <a:custGeom>
              <a:avLst/>
              <a:gdLst/>
              <a:ahLst/>
              <a:cxnLst/>
              <a:rect l="l" t="t" r="r" b="b"/>
              <a:pathLst>
                <a:path w="870269" h="76200">
                  <a:moveTo>
                    <a:pt x="0" y="0"/>
                  </a:moveTo>
                  <a:lnTo>
                    <a:pt x="870269" y="0"/>
                  </a:lnTo>
                  <a:lnTo>
                    <a:pt x="870269" y="76200"/>
                  </a:lnTo>
                  <a:lnTo>
                    <a:pt x="0" y="76200"/>
                  </a:lnTo>
                  <a:close/>
                </a:path>
              </a:pathLst>
            </a:custGeom>
            <a:solidFill>
              <a:srgbClr val="642EC7"/>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lumMod val="85000"/>
                    <a:lumOff val="15000"/>
                  </a:prstClr>
                </a:solidFill>
                <a:effectLst/>
                <a:uLnTx/>
                <a:uFillTx/>
                <a:latin typeface="Aptos Display" panose="020B0004020202020204" pitchFamily="34" charset="0"/>
                <a:ea typeface="+mn-ea"/>
                <a:cs typeface="+mn-cs"/>
              </a:endParaRPr>
            </a:p>
          </p:txBody>
        </p:sp>
        <p:sp>
          <p:nvSpPr>
            <p:cNvPr id="17" name="Freeform 17">
              <a:extLst>
                <a:ext uri="{FF2B5EF4-FFF2-40B4-BE49-F238E27FC236}">
                  <a16:creationId xmlns:a16="http://schemas.microsoft.com/office/drawing/2014/main" id="{24C08235-9CCA-A5F0-7803-610C0B3E2613}"/>
                </a:ext>
              </a:extLst>
            </p:cNvPr>
            <p:cNvSpPr/>
            <p:nvPr/>
          </p:nvSpPr>
          <p:spPr>
            <a:xfrm>
              <a:off x="791529" y="1270"/>
              <a:ext cx="374650" cy="505460"/>
            </a:xfrm>
            <a:custGeom>
              <a:avLst/>
              <a:gdLst/>
              <a:ahLst/>
              <a:cxnLst/>
              <a:rect l="l" t="t" r="r" b="b"/>
              <a:pathLst>
                <a:path w="374650" h="505460">
                  <a:moveTo>
                    <a:pt x="0" y="505460"/>
                  </a:moveTo>
                  <a:lnTo>
                    <a:pt x="0" y="0"/>
                  </a:lnTo>
                  <a:lnTo>
                    <a:pt x="374650" y="252730"/>
                  </a:lnTo>
                  <a:close/>
                </a:path>
              </a:pathLst>
            </a:custGeom>
            <a:solidFill>
              <a:srgbClr val="642EC7"/>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lumMod val="85000"/>
                    <a:lumOff val="15000"/>
                  </a:prstClr>
                </a:solidFill>
                <a:effectLst/>
                <a:uLnTx/>
                <a:uFillTx/>
                <a:latin typeface="Aptos Display" panose="020B0004020202020204" pitchFamily="34" charset="0"/>
                <a:ea typeface="+mn-ea"/>
                <a:cs typeface="+mn-cs"/>
              </a:endParaRPr>
            </a:p>
          </p:txBody>
        </p:sp>
      </p:grpSp>
      <p:sp>
        <p:nvSpPr>
          <p:cNvPr id="18" name="Freeform 18">
            <a:extLst>
              <a:ext uri="{FF2B5EF4-FFF2-40B4-BE49-F238E27FC236}">
                <a16:creationId xmlns:a16="http://schemas.microsoft.com/office/drawing/2014/main" id="{1567CA1C-02AE-0120-946E-0891E8EB232A}"/>
              </a:ext>
            </a:extLst>
          </p:cNvPr>
          <p:cNvSpPr/>
          <p:nvPr/>
        </p:nvSpPr>
        <p:spPr>
          <a:xfrm flipH="1">
            <a:off x="8398947" y="4958839"/>
            <a:ext cx="1896527" cy="1896527"/>
          </a:xfrm>
          <a:custGeom>
            <a:avLst/>
            <a:gdLst/>
            <a:ahLst/>
            <a:cxnLst/>
            <a:rect l="l" t="t" r="r" b="b"/>
            <a:pathLst>
              <a:path w="2844790" h="2844790">
                <a:moveTo>
                  <a:pt x="2844790" y="0"/>
                </a:moveTo>
                <a:lnTo>
                  <a:pt x="0" y="0"/>
                </a:lnTo>
                <a:lnTo>
                  <a:pt x="0" y="2844790"/>
                </a:lnTo>
                <a:lnTo>
                  <a:pt x="2844790" y="2844790"/>
                </a:lnTo>
                <a:lnTo>
                  <a:pt x="2844790" y="0"/>
                </a:lnTo>
                <a:close/>
              </a:path>
            </a:pathLst>
          </a:custGeom>
          <a:blipFill>
            <a:blip r:embed="rId11">
              <a:alphaModFix amt="32000"/>
              <a:extLst>
                <a:ext uri="{96DAC541-7B7A-43D3-8B79-37D633B846F1}">
                  <asvg:svgBlip xmlns:asvg="http://schemas.microsoft.com/office/drawing/2016/SVG/main"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lumMod val="85000"/>
                  <a:lumOff val="15000"/>
                </a:prstClr>
              </a:solidFill>
              <a:effectLst/>
              <a:uLnTx/>
              <a:uFillTx/>
              <a:latin typeface="Aptos Display" panose="020B0004020202020204" pitchFamily="34" charset="0"/>
              <a:ea typeface="+mn-ea"/>
              <a:cs typeface="+mn-cs"/>
            </a:endParaRPr>
          </a:p>
        </p:txBody>
      </p:sp>
      <p:sp>
        <p:nvSpPr>
          <p:cNvPr id="20" name="Freeform 20">
            <a:extLst>
              <a:ext uri="{FF2B5EF4-FFF2-40B4-BE49-F238E27FC236}">
                <a16:creationId xmlns:a16="http://schemas.microsoft.com/office/drawing/2014/main" id="{036AB6CF-16CC-548E-BA86-280A956FCA0D}"/>
              </a:ext>
            </a:extLst>
          </p:cNvPr>
          <p:cNvSpPr/>
          <p:nvPr/>
        </p:nvSpPr>
        <p:spPr>
          <a:xfrm>
            <a:off x="11015724" y="75493"/>
            <a:ext cx="980951" cy="1042813"/>
          </a:xfrm>
          <a:custGeom>
            <a:avLst/>
            <a:gdLst/>
            <a:ahLst/>
            <a:cxnLst/>
            <a:rect l="l" t="t" r="r" b="b"/>
            <a:pathLst>
              <a:path w="1471426" h="1564219">
                <a:moveTo>
                  <a:pt x="0" y="0"/>
                </a:moveTo>
                <a:lnTo>
                  <a:pt x="1471426" y="0"/>
                </a:lnTo>
                <a:lnTo>
                  <a:pt x="1471426" y="1564218"/>
                </a:lnTo>
                <a:lnTo>
                  <a:pt x="0" y="1564218"/>
                </a:lnTo>
                <a:lnTo>
                  <a:pt x="0" y="0"/>
                </a:lnTo>
                <a:close/>
              </a:path>
            </a:pathLst>
          </a:custGeom>
          <a:blipFill>
            <a:blip r:embed="rId1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lumMod val="85000"/>
                  <a:lumOff val="15000"/>
                </a:prstClr>
              </a:solidFill>
              <a:effectLst/>
              <a:uLnTx/>
              <a:uFillTx/>
              <a:latin typeface="Aptos Display" panose="020B0004020202020204" pitchFamily="34" charset="0"/>
              <a:ea typeface="+mn-ea"/>
              <a:cs typeface="+mn-cs"/>
            </a:endParaRPr>
          </a:p>
        </p:txBody>
      </p:sp>
      <p:grpSp>
        <p:nvGrpSpPr>
          <p:cNvPr id="21" name="Group 11">
            <a:extLst>
              <a:ext uri="{FF2B5EF4-FFF2-40B4-BE49-F238E27FC236}">
                <a16:creationId xmlns:a16="http://schemas.microsoft.com/office/drawing/2014/main" id="{D0D345C4-FEF6-EE66-08AF-376F153E6D5C}"/>
              </a:ext>
            </a:extLst>
          </p:cNvPr>
          <p:cNvGrpSpPr/>
          <p:nvPr/>
        </p:nvGrpSpPr>
        <p:grpSpPr>
          <a:xfrm>
            <a:off x="515431" y="1715998"/>
            <a:ext cx="11481244" cy="1634900"/>
            <a:chOff x="-7168" y="-1002028"/>
            <a:chExt cx="7535066" cy="2766446"/>
          </a:xfrm>
        </p:grpSpPr>
        <p:sp>
          <p:nvSpPr>
            <p:cNvPr id="22" name="TextBox 12">
              <a:extLst>
                <a:ext uri="{FF2B5EF4-FFF2-40B4-BE49-F238E27FC236}">
                  <a16:creationId xmlns:a16="http://schemas.microsoft.com/office/drawing/2014/main" id="{30219292-F753-9671-8A16-D992007419EB}"/>
                </a:ext>
              </a:extLst>
            </p:cNvPr>
            <p:cNvSpPr txBox="1"/>
            <p:nvPr/>
          </p:nvSpPr>
          <p:spPr>
            <a:xfrm>
              <a:off x="210082" y="-1002028"/>
              <a:ext cx="7317816" cy="1029330"/>
            </a:xfrm>
            <a:prstGeom prst="rect">
              <a:avLst/>
            </a:prstGeom>
          </p:spPr>
          <p:txBody>
            <a:bodyPr lIns="0" tIns="0" rIns="0" bIns="0" rtlCol="0" anchor="t">
              <a:spAutoFit/>
            </a:bodyPr>
            <a:lstStyle/>
            <a:p>
              <a:pPr marL="0" marR="0" lvl="0" indent="0" algn="l" defTabSz="609630" rtl="0" eaLnBrk="1" fontAlgn="auto" latinLnBrk="0" hangingPunct="1">
                <a:lnSpc>
                  <a:spcPts val="4692"/>
                </a:lnSpc>
                <a:spcBef>
                  <a:spcPct val="0"/>
                </a:spcBef>
                <a:spcAft>
                  <a:spcPts val="0"/>
                </a:spcAft>
                <a:buClrTx/>
                <a:buSzTx/>
                <a:buFontTx/>
                <a:buNone/>
                <a:tabLst/>
                <a:defRPr/>
              </a:pPr>
              <a:r>
                <a:rPr kumimoji="0" lang="en-US" sz="4400" b="1" i="0" u="none" strike="noStrike" kern="1200" cap="none" spc="-95" normalizeH="0" baseline="0" noProof="0" dirty="0">
                  <a:ln>
                    <a:noFill/>
                  </a:ln>
                  <a:solidFill>
                    <a:prstClr val="black">
                      <a:lumMod val="85000"/>
                      <a:lumOff val="15000"/>
                    </a:prstClr>
                  </a:solidFill>
                  <a:effectLst/>
                  <a:uLnTx/>
                  <a:uFillTx/>
                  <a:latin typeface="Aptos Display" panose="020B0004020202020204" pitchFamily="34" charset="0"/>
                  <a:ea typeface="Fira Sans Heavy"/>
                  <a:cs typeface="Fira Sans Heavy"/>
                  <a:sym typeface="Fira Sans Heavy"/>
                </a:rPr>
                <a:t>The role of the VCS and working together </a:t>
              </a:r>
            </a:p>
          </p:txBody>
        </p:sp>
        <p:sp>
          <p:nvSpPr>
            <p:cNvPr id="23" name="TextBox 14">
              <a:extLst>
                <a:ext uri="{FF2B5EF4-FFF2-40B4-BE49-F238E27FC236}">
                  <a16:creationId xmlns:a16="http://schemas.microsoft.com/office/drawing/2014/main" id="{6EBE92C6-86F7-F2C1-84D4-617E99487FDE}"/>
                </a:ext>
              </a:extLst>
            </p:cNvPr>
            <p:cNvSpPr txBox="1"/>
            <p:nvPr/>
          </p:nvSpPr>
          <p:spPr>
            <a:xfrm>
              <a:off x="-7168" y="1278450"/>
              <a:ext cx="7317816" cy="485968"/>
            </a:xfrm>
            <a:prstGeom prst="rect">
              <a:avLst/>
            </a:prstGeom>
          </p:spPr>
          <p:txBody>
            <a:bodyPr wrap="square" lIns="0" tIns="0" rIns="0" bIns="0" rtlCol="0" anchor="t">
              <a:spAutoFit/>
            </a:bodyPr>
            <a:lstStyle/>
            <a:p>
              <a:pPr marL="342900" marR="0" lvl="0" indent="-342900" algn="l" defTabSz="609630" rtl="0" eaLnBrk="1" fontAlgn="auto" latinLnBrk="0" hangingPunct="1">
                <a:lnSpc>
                  <a:spcPts val="2099"/>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lumMod val="85000"/>
                    <a:lumOff val="15000"/>
                  </a:prstClr>
                </a:solidFill>
                <a:effectLst/>
                <a:uLnTx/>
                <a:uFillTx/>
                <a:latin typeface="Aptos Display" panose="020B0004020202020204" pitchFamily="34" charset="0"/>
                <a:ea typeface="Fira Sans"/>
                <a:cs typeface="Fira Sans"/>
                <a:sym typeface="Fira Sans"/>
              </a:endParaRPr>
            </a:p>
          </p:txBody>
        </p:sp>
      </p:grpSp>
      <p:sp>
        <p:nvSpPr>
          <p:cNvPr id="8" name="TextBox 7">
            <a:extLst>
              <a:ext uri="{FF2B5EF4-FFF2-40B4-BE49-F238E27FC236}">
                <a16:creationId xmlns:a16="http://schemas.microsoft.com/office/drawing/2014/main" id="{3C6DCD91-5790-7F65-91A3-4BFBDBF06904}"/>
              </a:ext>
            </a:extLst>
          </p:cNvPr>
          <p:cNvSpPr txBox="1"/>
          <p:nvPr/>
        </p:nvSpPr>
        <p:spPr>
          <a:xfrm>
            <a:off x="689052" y="2486981"/>
            <a:ext cx="9380923" cy="4093428"/>
          </a:xfrm>
          <a:prstGeom prst="rect">
            <a:avLst/>
          </a:prstGeom>
          <a:noFill/>
        </p:spPr>
        <p:txBody>
          <a:bodyPr wrap="square">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2000" b="1"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rPr>
              <a:t>Key contributions of the VCS:</a:t>
            </a:r>
          </a:p>
          <a:p>
            <a:pPr marL="7429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2000" b="0"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rPr>
              <a:t>Delivering projects that foster welcome and integration in communities.</a:t>
            </a:r>
          </a:p>
          <a:p>
            <a:pPr marL="7429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2000" b="0"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rPr>
              <a:t>Advocating for community needs and amplifying diverse voices.</a:t>
            </a:r>
          </a:p>
          <a:p>
            <a:pPr marL="7429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2000" b="0"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rPr>
              <a:t>Bridging gaps between local authorities, national government, and marginalised groups.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2000" b="1"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rPr>
              <a:t>Collaborative approach:</a:t>
            </a:r>
          </a:p>
          <a:p>
            <a:pPr marL="7429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2000" b="0"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rPr>
              <a:t>The VCS can work alongside local and national government to design inclusive strategies.</a:t>
            </a:r>
          </a:p>
          <a:p>
            <a:pPr marL="7429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2000" b="0"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rPr>
              <a:t>Encourage dialogue and promote accurate information to counter misinformation and foster trust.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2000" b="1"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rPr>
              <a:t>A call to action:</a:t>
            </a:r>
          </a:p>
          <a:p>
            <a:pPr marL="7429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2000" b="0"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rPr>
              <a:t>Work together to ensure community-led solutions are integral to policy development. </a:t>
            </a:r>
            <a:endParaRPr kumimoji="0" lang="en-US" altLang="en-US" sz="2000" b="0"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13974993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bg object 16">
            <a:extLst>
              <a:ext uri="{FF2B5EF4-FFF2-40B4-BE49-F238E27FC236}">
                <a16:creationId xmlns:a16="http://schemas.microsoft.com/office/drawing/2014/main" id="{B8A42815-2363-2BD2-849B-4641C6C8157E}"/>
              </a:ext>
            </a:extLst>
          </p:cNvPr>
          <p:cNvSpPr/>
          <p:nvPr/>
        </p:nvSpPr>
        <p:spPr>
          <a:xfrm>
            <a:off x="0" y="3313"/>
            <a:ext cx="12193270" cy="6858000"/>
          </a:xfrm>
          <a:custGeom>
            <a:avLst/>
            <a:gdLst/>
            <a:ahLst/>
            <a:cxnLst/>
            <a:rect l="l" t="t" r="r" b="b"/>
            <a:pathLst>
              <a:path w="12193270" h="6858000">
                <a:moveTo>
                  <a:pt x="12193206" y="0"/>
                </a:moveTo>
                <a:lnTo>
                  <a:pt x="0" y="0"/>
                </a:lnTo>
                <a:lnTo>
                  <a:pt x="0" y="6858000"/>
                </a:lnTo>
                <a:lnTo>
                  <a:pt x="12193206" y="6858000"/>
                </a:lnTo>
                <a:lnTo>
                  <a:pt x="12193206" y="0"/>
                </a:lnTo>
                <a:close/>
              </a:path>
            </a:pathLst>
          </a:custGeom>
          <a:solidFill>
            <a:srgbClr val="FEF2D5"/>
          </a:solidFill>
        </p:spPr>
        <p:txBody>
          <a:bodyPr wrap="square" lIns="0" tIns="0" rIns="0" bIns="0" rtlCol="0"/>
          <a:lstStyle/>
          <a:p>
            <a:pPr algn="l" rtl="0"/>
            <a:endParaRPr/>
          </a:p>
        </p:txBody>
      </p:sp>
      <p:pic>
        <p:nvPicPr>
          <p:cNvPr id="12" name="Picture 11" descr="Shape, circle&#10;&#10;Description automatically generated">
            <a:extLst>
              <a:ext uri="{FF2B5EF4-FFF2-40B4-BE49-F238E27FC236}">
                <a16:creationId xmlns:a16="http://schemas.microsoft.com/office/drawing/2014/main" id="{5256A3BF-3041-E69F-557B-6E4EC071E4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6626"/>
            <a:ext cx="12191999" cy="6861313"/>
          </a:xfrm>
          <a:prstGeom prst="rect">
            <a:avLst/>
          </a:prstGeom>
        </p:spPr>
      </p:pic>
      <p:pic>
        <p:nvPicPr>
          <p:cNvPr id="7" name="Picture 6" descr="A picture containing logo&#10;&#10;Description automatically generated">
            <a:extLst>
              <a:ext uri="{FF2B5EF4-FFF2-40B4-BE49-F238E27FC236}">
                <a16:creationId xmlns:a16="http://schemas.microsoft.com/office/drawing/2014/main" id="{6A533980-F2B7-3EEF-7609-D5EFD685CB5C}"/>
              </a:ext>
            </a:extLst>
          </p:cNvPr>
          <p:cNvPicPr>
            <a:picLocks noChangeAspect="1"/>
          </p:cNvPicPr>
          <p:nvPr/>
        </p:nvPicPr>
        <p:blipFill rotWithShape="1">
          <a:blip r:embed="rId3">
            <a:extLst>
              <a:ext uri="{28A0092B-C50C-407E-A947-70E740481C1C}">
                <a14:useLocalDpi xmlns:a14="http://schemas.microsoft.com/office/drawing/2010/main" val="0"/>
              </a:ext>
            </a:extLst>
          </a:blip>
          <a:srcRect l="3846" t="2655" r="4557" b="17699"/>
          <a:stretch/>
        </p:blipFill>
        <p:spPr>
          <a:xfrm>
            <a:off x="9296400" y="5638800"/>
            <a:ext cx="2478966" cy="780688"/>
          </a:xfrm>
          <a:prstGeom prst="rect">
            <a:avLst/>
          </a:prstGeom>
        </p:spPr>
      </p:pic>
      <p:sp>
        <p:nvSpPr>
          <p:cNvPr id="2" name="TextBox 1">
            <a:extLst>
              <a:ext uri="{FF2B5EF4-FFF2-40B4-BE49-F238E27FC236}">
                <a16:creationId xmlns:a16="http://schemas.microsoft.com/office/drawing/2014/main" id="{C5B474ED-4771-D52C-6D18-307306A34B1A}"/>
              </a:ext>
            </a:extLst>
          </p:cNvPr>
          <p:cNvSpPr txBox="1"/>
          <p:nvPr/>
        </p:nvSpPr>
        <p:spPr>
          <a:xfrm>
            <a:off x="7088" y="2171345"/>
            <a:ext cx="9753600" cy="1569660"/>
          </a:xfrm>
          <a:prstGeom prst="rect">
            <a:avLst/>
          </a:prstGeom>
          <a:noFill/>
        </p:spPr>
        <p:txBody>
          <a:bodyPr wrap="square" rtlCol="0">
            <a:spAutoFit/>
          </a:bodyPr>
          <a:lstStyle/>
          <a:p>
            <a:pPr algn="ctr"/>
            <a:r>
              <a:rPr lang="en-GB" sz="4800">
                <a:solidFill>
                  <a:srgbClr val="2A206F"/>
                </a:solidFill>
                <a:latin typeface="Poppins"/>
                <a:cs typeface="Poppins"/>
              </a:rPr>
              <a:t>What are your every day approaches to cohesion?</a:t>
            </a:r>
          </a:p>
        </p:txBody>
      </p:sp>
    </p:spTree>
    <p:extLst>
      <p:ext uri="{BB962C8B-B14F-4D97-AF65-F5344CB8AC3E}">
        <p14:creationId xmlns:p14="http://schemas.microsoft.com/office/powerpoint/2010/main" val="2973503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00D26B1-3BEB-FCCE-EC23-2C526CAC682E}"/>
              </a:ext>
            </a:extLst>
          </p:cNvPr>
          <p:cNvSpPr/>
          <p:nvPr/>
        </p:nvSpPr>
        <p:spPr>
          <a:xfrm>
            <a:off x="457199" y="543540"/>
            <a:ext cx="7777481" cy="939820"/>
          </a:xfrm>
          <a:prstGeom prst="rect">
            <a:avLst/>
          </a:prstGeom>
          <a:solidFill>
            <a:srgbClr val="2E8A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 name="TextBox 3">
            <a:extLst>
              <a:ext uri="{FF2B5EF4-FFF2-40B4-BE49-F238E27FC236}">
                <a16:creationId xmlns:a16="http://schemas.microsoft.com/office/drawing/2014/main" id="{9E2E97DA-A0DB-3D92-C382-60816A1DD165}"/>
              </a:ext>
            </a:extLst>
          </p:cNvPr>
          <p:cNvSpPr txBox="1"/>
          <p:nvPr/>
        </p:nvSpPr>
        <p:spPr>
          <a:xfrm>
            <a:off x="457200" y="543580"/>
            <a:ext cx="7772400" cy="954107"/>
          </a:xfrm>
          <a:prstGeom prst="rect">
            <a:avLst/>
          </a:prstGeom>
          <a:noFill/>
        </p:spPr>
        <p:txBody>
          <a:bodyPr wrap="square" lIns="91440" tIns="45720" rIns="91440" bIns="45720" rtlCol="0" anchor="t">
            <a:spAutoFit/>
          </a:bodyPr>
          <a:lstStyle/>
          <a:p>
            <a:r>
              <a:rPr lang="en-GB" sz="2800">
                <a:solidFill>
                  <a:schemeClr val="bg1"/>
                </a:solidFill>
                <a:latin typeface="Poppins"/>
                <a:cs typeface="Poppins"/>
              </a:rPr>
              <a:t>What are your every day approaches to cohesion?</a:t>
            </a:r>
            <a:endParaRPr lang="en-US">
              <a:solidFill>
                <a:schemeClr val="bg1"/>
              </a:solidFill>
              <a:latin typeface="Poppins"/>
              <a:cs typeface="Poppins"/>
            </a:endParaRPr>
          </a:p>
        </p:txBody>
      </p:sp>
      <p:sp>
        <p:nvSpPr>
          <p:cNvPr id="5" name="TextBox 4">
            <a:extLst>
              <a:ext uri="{FF2B5EF4-FFF2-40B4-BE49-F238E27FC236}">
                <a16:creationId xmlns:a16="http://schemas.microsoft.com/office/drawing/2014/main" id="{79B2B356-B44A-512F-31F2-6AE8C414D7C7}"/>
              </a:ext>
            </a:extLst>
          </p:cNvPr>
          <p:cNvSpPr txBox="1"/>
          <p:nvPr/>
        </p:nvSpPr>
        <p:spPr>
          <a:xfrm>
            <a:off x="457200" y="1869440"/>
            <a:ext cx="9570720" cy="3046988"/>
          </a:xfrm>
          <a:prstGeom prst="rect">
            <a:avLst/>
          </a:prstGeom>
          <a:noFill/>
        </p:spPr>
        <p:txBody>
          <a:bodyPr wrap="square" lIns="91440" tIns="45720" rIns="91440" bIns="45720" rtlCol="0" anchor="t">
            <a:spAutoFit/>
          </a:bodyPr>
          <a:lstStyle/>
          <a:p>
            <a:pPr marL="285750" indent="-285750" algn="l" rtl="0">
              <a:buFont typeface="Arial" panose="020B0604020202020204" pitchFamily="34" charset="0"/>
              <a:buChar char="•"/>
            </a:pPr>
            <a:r>
              <a:rPr lang="en-US" sz="3200" dirty="0">
                <a:solidFill>
                  <a:srgbClr val="2A206F"/>
                </a:solidFill>
                <a:latin typeface="Poppins"/>
                <a:cs typeface="Poppins"/>
              </a:rPr>
              <a:t>What do you do now?</a:t>
            </a:r>
            <a:br>
              <a:rPr lang="en-US" sz="3200" dirty="0">
                <a:latin typeface="Poppins"/>
                <a:cs typeface="Poppins"/>
              </a:rPr>
            </a:br>
            <a:endParaRPr lang="en-US" sz="3200">
              <a:solidFill>
                <a:srgbClr val="2A206F"/>
              </a:solidFill>
              <a:latin typeface="Poppins" pitchFamily="2" charset="77"/>
              <a:cs typeface="Poppins" pitchFamily="2" charset="77"/>
            </a:endParaRPr>
          </a:p>
          <a:p>
            <a:pPr marL="285750" indent="-285750" algn="l" rtl="0">
              <a:buFont typeface="Arial" panose="020B0604020202020204" pitchFamily="34" charset="0"/>
              <a:buChar char="•"/>
            </a:pPr>
            <a:r>
              <a:rPr lang="en-US" sz="3200" dirty="0">
                <a:solidFill>
                  <a:srgbClr val="2A206F"/>
                </a:solidFill>
                <a:latin typeface="Poppins"/>
                <a:cs typeface="Poppins"/>
              </a:rPr>
              <a:t>What worked well? How do you know it's worked?</a:t>
            </a:r>
            <a:br>
              <a:rPr lang="en-US" sz="3200" dirty="0">
                <a:latin typeface="Poppins"/>
                <a:cs typeface="Poppins"/>
              </a:rPr>
            </a:br>
            <a:endParaRPr lang="en-US" sz="3200" dirty="0">
              <a:solidFill>
                <a:srgbClr val="2A206F"/>
              </a:solidFill>
              <a:latin typeface="Poppins"/>
              <a:cs typeface="Poppins"/>
            </a:endParaRPr>
          </a:p>
          <a:p>
            <a:pPr marL="285750" indent="-285750" algn="l" rtl="0">
              <a:buFont typeface="Arial" panose="020B0604020202020204" pitchFamily="34" charset="0"/>
              <a:buChar char="•"/>
            </a:pPr>
            <a:r>
              <a:rPr lang="en-US" sz="3200" dirty="0">
                <a:solidFill>
                  <a:srgbClr val="2A206F"/>
                </a:solidFill>
                <a:latin typeface="Poppins"/>
                <a:cs typeface="Poppins"/>
              </a:rPr>
              <a:t>What would you like to do? </a:t>
            </a:r>
            <a:endParaRPr lang="en-US" sz="3200" dirty="0">
              <a:solidFill>
                <a:srgbClr val="2A206F"/>
              </a:solidFill>
              <a:latin typeface="Poppins" pitchFamily="2" charset="77"/>
              <a:cs typeface="Poppins" pitchFamily="2" charset="77"/>
            </a:endParaRPr>
          </a:p>
        </p:txBody>
      </p:sp>
    </p:spTree>
    <p:extLst>
      <p:ext uri="{BB962C8B-B14F-4D97-AF65-F5344CB8AC3E}">
        <p14:creationId xmlns:p14="http://schemas.microsoft.com/office/powerpoint/2010/main" val="13775202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16F4E8E-3ED9-8DE4-C3C2-F4263C6498B0}"/>
              </a:ext>
            </a:extLst>
          </p:cNvPr>
          <p:cNvSpPr>
            <a:spLocks noGrp="1"/>
          </p:cNvSpPr>
          <p:nvPr>
            <p:ph type="ctrTitle"/>
          </p:nvPr>
        </p:nvSpPr>
        <p:spPr/>
        <p:txBody>
          <a:bodyPr/>
          <a:lstStyle/>
          <a:p>
            <a:r>
              <a:rPr lang="en-GB" dirty="0"/>
              <a:t>How can we, and why should we, effectively get our messages across?</a:t>
            </a:r>
          </a:p>
        </p:txBody>
      </p:sp>
      <p:sp>
        <p:nvSpPr>
          <p:cNvPr id="5" name="Subtitle 4">
            <a:extLst>
              <a:ext uri="{FF2B5EF4-FFF2-40B4-BE49-F238E27FC236}">
                <a16:creationId xmlns:a16="http://schemas.microsoft.com/office/drawing/2014/main" id="{7A0760D0-8200-D6D9-A3F2-3171CB58C37A}"/>
              </a:ext>
            </a:extLst>
          </p:cNvPr>
          <p:cNvSpPr>
            <a:spLocks noGrp="1"/>
          </p:cNvSpPr>
          <p:nvPr>
            <p:ph type="subTitle" idx="1"/>
          </p:nvPr>
        </p:nvSpPr>
        <p:spPr/>
        <p:txBody>
          <a:bodyPr>
            <a:normAutofit fontScale="62500" lnSpcReduction="20000"/>
          </a:bodyPr>
          <a:lstStyle/>
          <a:p>
            <a:endParaRPr lang="en-GB" dirty="0"/>
          </a:p>
          <a:p>
            <a:r>
              <a:rPr lang="en-GB" dirty="0"/>
              <a:t>Tina </a:t>
            </a:r>
            <a:r>
              <a:rPr lang="en-GB" dirty="0" err="1"/>
              <a:t>Brocklebank</a:t>
            </a:r>
            <a:r>
              <a:rPr lang="en-GB" dirty="0"/>
              <a:t>, Bradford City of Sanctuary</a:t>
            </a:r>
          </a:p>
          <a:p>
            <a:r>
              <a:rPr lang="en-GB" dirty="0"/>
              <a:t>Aidan Melville, Migration Yorkshire</a:t>
            </a:r>
          </a:p>
          <a:p>
            <a:endParaRPr lang="en-GB" dirty="0"/>
          </a:p>
          <a:p>
            <a:endParaRPr lang="en-GB" dirty="0"/>
          </a:p>
        </p:txBody>
      </p:sp>
      <p:pic>
        <p:nvPicPr>
          <p:cNvPr id="2" name="Picture 4" descr="Bradford City of Sanctuary - Treacle">
            <a:extLst>
              <a:ext uri="{FF2B5EF4-FFF2-40B4-BE49-F238E27FC236}">
                <a16:creationId xmlns:a16="http://schemas.microsoft.com/office/drawing/2014/main" id="{BE7F583D-4B98-4D1F-F826-640EA8B8A2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6948" y="5306978"/>
            <a:ext cx="2929812" cy="1281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08312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009914-6EE3-9B78-0DF4-43E977533004}"/>
              </a:ext>
            </a:extLst>
          </p:cNvPr>
          <p:cNvSpPr>
            <a:spLocks noGrp="1"/>
          </p:cNvSpPr>
          <p:nvPr>
            <p:ph type="title"/>
          </p:nvPr>
        </p:nvSpPr>
        <p:spPr/>
        <p:txBody>
          <a:bodyPr/>
          <a:lstStyle/>
          <a:p>
            <a:r>
              <a:rPr lang="en-GB" dirty="0"/>
              <a:t>Aims</a:t>
            </a:r>
          </a:p>
        </p:txBody>
      </p:sp>
      <p:sp>
        <p:nvSpPr>
          <p:cNvPr id="2" name="Content Placeholder 1">
            <a:extLst>
              <a:ext uri="{FF2B5EF4-FFF2-40B4-BE49-F238E27FC236}">
                <a16:creationId xmlns:a16="http://schemas.microsoft.com/office/drawing/2014/main" id="{A8F1F582-B5F2-C533-1D41-FCC6A28DC4E8}"/>
              </a:ext>
            </a:extLst>
          </p:cNvPr>
          <p:cNvSpPr>
            <a:spLocks noGrp="1"/>
          </p:cNvSpPr>
          <p:nvPr>
            <p:ph idx="1"/>
          </p:nvPr>
        </p:nvSpPr>
        <p:spPr/>
        <p:txBody>
          <a:bodyPr/>
          <a:lstStyle/>
          <a:p>
            <a:pPr marL="514350" indent="-514350">
              <a:buFont typeface="+mj-lt"/>
              <a:buAutoNum type="arabicPeriod"/>
            </a:pPr>
            <a:r>
              <a:rPr lang="en-GB" dirty="0"/>
              <a:t>To provoke questions that will help you in your role/organisation identify the </a:t>
            </a:r>
            <a:r>
              <a:rPr lang="en-GB" b="1" dirty="0"/>
              <a:t>who</a:t>
            </a:r>
            <a:r>
              <a:rPr lang="en-GB" dirty="0"/>
              <a:t>, the </a:t>
            </a:r>
            <a:r>
              <a:rPr lang="en-GB" b="1" dirty="0"/>
              <a:t>why</a:t>
            </a:r>
            <a:r>
              <a:rPr lang="en-GB" dirty="0"/>
              <a:t>, the </a:t>
            </a:r>
            <a:r>
              <a:rPr lang="en-GB" b="1" dirty="0"/>
              <a:t>how</a:t>
            </a:r>
            <a:r>
              <a:rPr lang="en-GB" dirty="0"/>
              <a:t> and the </a:t>
            </a:r>
            <a:r>
              <a:rPr lang="en-GB" b="1" dirty="0"/>
              <a:t>how do you know if you've been successful</a:t>
            </a:r>
            <a:r>
              <a:rPr lang="en-GB" dirty="0"/>
              <a:t>?</a:t>
            </a:r>
          </a:p>
          <a:p>
            <a:pPr marL="514350" indent="-514350">
              <a:buFont typeface="+mj-lt"/>
              <a:buAutoNum type="arabicPeriod"/>
            </a:pPr>
            <a:endParaRPr lang="en-GB" dirty="0"/>
          </a:p>
          <a:p>
            <a:pPr marL="514350" indent="-514350">
              <a:buFont typeface="+mj-lt"/>
              <a:buAutoNum type="arabicPeriod"/>
            </a:pPr>
            <a:r>
              <a:rPr lang="en-GB" dirty="0"/>
              <a:t>For us to identify where the knowledge gaps are so we can identify needs and develop further workshops/training/signpost to resources.</a:t>
            </a:r>
          </a:p>
          <a:p>
            <a:pPr marL="514350" indent="-514350">
              <a:buFont typeface="+mj-lt"/>
              <a:buAutoNum type="arabicPeriod"/>
            </a:pPr>
            <a:endParaRPr lang="en-GB" dirty="0"/>
          </a:p>
        </p:txBody>
      </p:sp>
      <p:pic>
        <p:nvPicPr>
          <p:cNvPr id="3" name="Picture 4" descr="Bradford City of Sanctuary - Treacle">
            <a:extLst>
              <a:ext uri="{FF2B5EF4-FFF2-40B4-BE49-F238E27FC236}">
                <a16:creationId xmlns:a16="http://schemas.microsoft.com/office/drawing/2014/main" id="{0404FB40-89BC-ABCF-EAF3-870EB0ED7E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6948" y="5306978"/>
            <a:ext cx="2929812" cy="1281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1234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00D26B1-3BEB-FCCE-EC23-2C526CAC682E}"/>
              </a:ext>
            </a:extLst>
          </p:cNvPr>
          <p:cNvSpPr/>
          <p:nvPr/>
        </p:nvSpPr>
        <p:spPr>
          <a:xfrm>
            <a:off x="457200" y="543540"/>
            <a:ext cx="7772400" cy="675660"/>
          </a:xfrm>
          <a:prstGeom prst="rect">
            <a:avLst/>
          </a:prstGeom>
          <a:solidFill>
            <a:srgbClr val="2E8A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 name="TextBox 3">
            <a:extLst>
              <a:ext uri="{FF2B5EF4-FFF2-40B4-BE49-F238E27FC236}">
                <a16:creationId xmlns:a16="http://schemas.microsoft.com/office/drawing/2014/main" id="{9E2E97DA-A0DB-3D92-C382-60816A1DD165}"/>
              </a:ext>
            </a:extLst>
          </p:cNvPr>
          <p:cNvSpPr txBox="1"/>
          <p:nvPr/>
        </p:nvSpPr>
        <p:spPr>
          <a:xfrm>
            <a:off x="457200" y="543580"/>
            <a:ext cx="7772400" cy="523220"/>
          </a:xfrm>
          <a:prstGeom prst="rect">
            <a:avLst/>
          </a:prstGeom>
          <a:noFill/>
        </p:spPr>
        <p:txBody>
          <a:bodyPr wrap="square" lIns="91440" tIns="45720" rIns="91440" bIns="45720" rtlCol="0" anchor="t">
            <a:spAutoFit/>
          </a:bodyPr>
          <a:lstStyle/>
          <a:p>
            <a:r>
              <a:rPr lang="en-GB" sz="2800" dirty="0">
                <a:solidFill>
                  <a:schemeClr val="bg1"/>
                </a:solidFill>
                <a:latin typeface="Poppins Medium" pitchFamily="2" charset="77"/>
                <a:cs typeface="Poppins Medium" pitchFamily="2" charset="77"/>
              </a:rPr>
              <a:t>Asylum updates – since we last met</a:t>
            </a:r>
            <a:endParaRPr lang="en-US" sz="2800" dirty="0">
              <a:solidFill>
                <a:schemeClr val="bg1"/>
              </a:solidFill>
              <a:latin typeface="Poppins Medium" pitchFamily="2" charset="77"/>
              <a:cs typeface="Poppins Medium" pitchFamily="2" charset="77"/>
            </a:endParaRPr>
          </a:p>
        </p:txBody>
      </p:sp>
      <p:sp>
        <p:nvSpPr>
          <p:cNvPr id="5" name="TextBox 4">
            <a:extLst>
              <a:ext uri="{FF2B5EF4-FFF2-40B4-BE49-F238E27FC236}">
                <a16:creationId xmlns:a16="http://schemas.microsoft.com/office/drawing/2014/main" id="{79B2B356-B44A-512F-31F2-6AE8C414D7C7}"/>
              </a:ext>
            </a:extLst>
          </p:cNvPr>
          <p:cNvSpPr txBox="1"/>
          <p:nvPr/>
        </p:nvSpPr>
        <p:spPr>
          <a:xfrm>
            <a:off x="457200" y="1869440"/>
            <a:ext cx="11277600" cy="3108543"/>
          </a:xfrm>
          <a:prstGeom prst="rect">
            <a:avLst/>
          </a:prstGeom>
          <a:noFill/>
        </p:spPr>
        <p:txBody>
          <a:bodyPr wrap="square" lIns="91440" tIns="45720" rIns="91440" bIns="45720" rtlCol="0" anchor="t">
            <a:spAutoFit/>
          </a:bodyPr>
          <a:lstStyle/>
          <a:p>
            <a:pPr marL="285750" indent="-285750" algn="l" rtl="0">
              <a:buFont typeface="Arial" panose="020B0604020202020204" pitchFamily="34" charset="0"/>
              <a:buChar char="•"/>
            </a:pPr>
            <a:r>
              <a:rPr lang="en-US" sz="2800" dirty="0">
                <a:solidFill>
                  <a:srgbClr val="2A206F"/>
                </a:solidFill>
                <a:latin typeface="Poppins"/>
                <a:cs typeface="Poppins"/>
              </a:rPr>
              <a:t>Safety of Rwanda Bill has come and gone</a:t>
            </a:r>
          </a:p>
          <a:p>
            <a:pPr algn="l" rtl="0"/>
            <a:endParaRPr lang="en-US" sz="2800" dirty="0">
              <a:solidFill>
                <a:srgbClr val="2A206F"/>
              </a:solidFill>
              <a:latin typeface="Poppins"/>
              <a:cs typeface="Poppins"/>
            </a:endParaRPr>
          </a:p>
          <a:p>
            <a:pPr marL="285750" indent="-285750" algn="l" rtl="0">
              <a:buFont typeface="Arial" panose="020B0604020202020204" pitchFamily="34" charset="0"/>
              <a:buChar char="•"/>
            </a:pPr>
            <a:r>
              <a:rPr lang="en-US" sz="2800" dirty="0">
                <a:solidFill>
                  <a:srgbClr val="2A206F"/>
                </a:solidFill>
                <a:latin typeface="Poppins"/>
                <a:cs typeface="Poppins"/>
              </a:rPr>
              <a:t>Bibby Stockholm and other large sites not progressing</a:t>
            </a:r>
            <a:br>
              <a:rPr lang="en-US" sz="2800" dirty="0">
                <a:latin typeface="Poppins"/>
                <a:cs typeface="Poppins"/>
              </a:rPr>
            </a:br>
            <a:endParaRPr lang="en-US" sz="2800" dirty="0">
              <a:solidFill>
                <a:srgbClr val="2A206F"/>
              </a:solidFill>
              <a:latin typeface="Poppins" pitchFamily="2" charset="77"/>
              <a:cs typeface="Poppins" pitchFamily="2" charset="77"/>
            </a:endParaRPr>
          </a:p>
          <a:p>
            <a:pPr marL="285750" indent="-285750" algn="l" rtl="0">
              <a:buFont typeface="Arial" panose="020B0604020202020204" pitchFamily="34" charset="0"/>
              <a:buChar char="•"/>
            </a:pPr>
            <a:r>
              <a:rPr lang="en-US" sz="2800" dirty="0">
                <a:solidFill>
                  <a:srgbClr val="2A206F"/>
                </a:solidFill>
                <a:latin typeface="Poppins"/>
                <a:cs typeface="Poppins"/>
              </a:rPr>
              <a:t>Pressures of the Streamlined asylum process last winter</a:t>
            </a:r>
            <a:br>
              <a:rPr lang="en-US" sz="2800" dirty="0">
                <a:latin typeface="Poppins"/>
                <a:cs typeface="Poppins"/>
              </a:rPr>
            </a:br>
            <a:endParaRPr lang="en-US" sz="2800" dirty="0">
              <a:solidFill>
                <a:srgbClr val="2A206F"/>
              </a:solidFill>
              <a:latin typeface="Poppins"/>
              <a:cs typeface="Poppins"/>
            </a:endParaRPr>
          </a:p>
          <a:p>
            <a:pPr marL="285750" indent="-285750" algn="l" rtl="0">
              <a:buFont typeface="Arial" panose="020B0604020202020204" pitchFamily="34" charset="0"/>
              <a:buChar char="•"/>
            </a:pPr>
            <a:r>
              <a:rPr lang="en-US" sz="2800" dirty="0">
                <a:solidFill>
                  <a:srgbClr val="2A206F"/>
                </a:solidFill>
                <a:latin typeface="Poppins"/>
                <a:cs typeface="Poppins"/>
              </a:rPr>
              <a:t>Decision making has started again</a:t>
            </a:r>
          </a:p>
        </p:txBody>
      </p:sp>
    </p:spTree>
    <p:extLst>
      <p:ext uri="{BB962C8B-B14F-4D97-AF65-F5344CB8AC3E}">
        <p14:creationId xmlns:p14="http://schemas.microsoft.com/office/powerpoint/2010/main" val="18689646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A313A-FFA2-F140-A19C-5D160E3BF7EF}"/>
              </a:ext>
            </a:extLst>
          </p:cNvPr>
          <p:cNvSpPr>
            <a:spLocks noGrp="1"/>
          </p:cNvSpPr>
          <p:nvPr>
            <p:ph type="title"/>
          </p:nvPr>
        </p:nvSpPr>
        <p:spPr/>
        <p:txBody>
          <a:bodyPr/>
          <a:lstStyle/>
          <a:p>
            <a:r>
              <a:rPr lang="en-GB" dirty="0"/>
              <a:t>Who?</a:t>
            </a:r>
          </a:p>
        </p:txBody>
      </p:sp>
      <p:sp>
        <p:nvSpPr>
          <p:cNvPr id="3" name="Content Placeholder 2">
            <a:extLst>
              <a:ext uri="{FF2B5EF4-FFF2-40B4-BE49-F238E27FC236}">
                <a16:creationId xmlns:a16="http://schemas.microsoft.com/office/drawing/2014/main" id="{C886F301-995A-99FC-CF28-AEE28C954B53}"/>
              </a:ext>
            </a:extLst>
          </p:cNvPr>
          <p:cNvSpPr>
            <a:spLocks noGrp="1"/>
          </p:cNvSpPr>
          <p:nvPr>
            <p:ph idx="1"/>
          </p:nvPr>
        </p:nvSpPr>
        <p:spPr/>
        <p:txBody>
          <a:bodyPr/>
          <a:lstStyle/>
          <a:p>
            <a:pPr marL="0" indent="0" algn="ctr">
              <a:lnSpc>
                <a:spcPct val="150000"/>
              </a:lnSpc>
              <a:buNone/>
            </a:pPr>
            <a:r>
              <a:rPr lang="en-GB" sz="4000" dirty="0"/>
              <a:t>Who are your audiences – the people you want to communicate or engage with?</a:t>
            </a:r>
          </a:p>
          <a:p>
            <a:pPr marL="0" indent="0">
              <a:lnSpc>
                <a:spcPct val="150000"/>
              </a:lnSpc>
              <a:buNone/>
            </a:pPr>
            <a:endParaRPr lang="en-GB" dirty="0"/>
          </a:p>
        </p:txBody>
      </p:sp>
      <p:pic>
        <p:nvPicPr>
          <p:cNvPr id="1028" name="Picture 4" descr="Bradford City of Sanctuary - Treacle">
            <a:extLst>
              <a:ext uri="{FF2B5EF4-FFF2-40B4-BE49-F238E27FC236}">
                <a16:creationId xmlns:a16="http://schemas.microsoft.com/office/drawing/2014/main" id="{765F4E7D-ADBF-25D6-9FE8-6A76941976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6948" y="5306978"/>
            <a:ext cx="2929812" cy="1281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44574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A313A-FFA2-F140-A19C-5D160E3BF7EF}"/>
              </a:ext>
            </a:extLst>
          </p:cNvPr>
          <p:cNvSpPr>
            <a:spLocks noGrp="1"/>
          </p:cNvSpPr>
          <p:nvPr>
            <p:ph type="title"/>
          </p:nvPr>
        </p:nvSpPr>
        <p:spPr/>
        <p:txBody>
          <a:bodyPr/>
          <a:lstStyle/>
          <a:p>
            <a:r>
              <a:rPr lang="en-GB" dirty="0"/>
              <a:t>Why?</a:t>
            </a:r>
          </a:p>
        </p:txBody>
      </p:sp>
      <p:sp>
        <p:nvSpPr>
          <p:cNvPr id="3" name="Content Placeholder 2">
            <a:extLst>
              <a:ext uri="{FF2B5EF4-FFF2-40B4-BE49-F238E27FC236}">
                <a16:creationId xmlns:a16="http://schemas.microsoft.com/office/drawing/2014/main" id="{C886F301-995A-99FC-CF28-AEE28C954B53}"/>
              </a:ext>
            </a:extLst>
          </p:cNvPr>
          <p:cNvSpPr>
            <a:spLocks noGrp="1"/>
          </p:cNvSpPr>
          <p:nvPr>
            <p:ph idx="1"/>
          </p:nvPr>
        </p:nvSpPr>
        <p:spPr/>
        <p:txBody>
          <a:bodyPr>
            <a:normAutofit lnSpcReduction="10000"/>
          </a:bodyPr>
          <a:lstStyle/>
          <a:p>
            <a:pPr marL="0" indent="0" algn="ctr">
              <a:lnSpc>
                <a:spcPct val="150000"/>
              </a:lnSpc>
              <a:buNone/>
            </a:pPr>
            <a:r>
              <a:rPr lang="en-GB" sz="4000" dirty="0"/>
              <a:t>Why are you communicating with these groups?</a:t>
            </a:r>
          </a:p>
        </p:txBody>
      </p:sp>
      <p:pic>
        <p:nvPicPr>
          <p:cNvPr id="1028" name="Picture 4" descr="Bradford City of Sanctuary - Treacle">
            <a:extLst>
              <a:ext uri="{FF2B5EF4-FFF2-40B4-BE49-F238E27FC236}">
                <a16:creationId xmlns:a16="http://schemas.microsoft.com/office/drawing/2014/main" id="{765F4E7D-ADBF-25D6-9FE8-6A76941976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6948" y="5306978"/>
            <a:ext cx="2929812" cy="1281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27983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7F252B84-3714-2B6A-DF60-E1F8C2190F86}"/>
              </a:ext>
            </a:extLst>
          </p:cNvPr>
          <p:cNvCxnSpPr/>
          <p:nvPr/>
        </p:nvCxnSpPr>
        <p:spPr>
          <a:xfrm flipH="1">
            <a:off x="2174542" y="486221"/>
            <a:ext cx="65314" cy="5318449"/>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2F4FB38-14BA-1758-A554-13B5A024088E}"/>
              </a:ext>
            </a:extLst>
          </p:cNvPr>
          <p:cNvCxnSpPr>
            <a:cxnSpLocks/>
          </p:cNvCxnSpPr>
          <p:nvPr/>
        </p:nvCxnSpPr>
        <p:spPr>
          <a:xfrm flipH="1">
            <a:off x="2137890" y="5798930"/>
            <a:ext cx="8577864" cy="574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82647ED-5EBC-03EA-1604-783BE4F09E03}"/>
              </a:ext>
            </a:extLst>
          </p:cNvPr>
          <p:cNvSpPr txBox="1"/>
          <p:nvPr/>
        </p:nvSpPr>
        <p:spPr>
          <a:xfrm>
            <a:off x="9207375" y="6002447"/>
            <a:ext cx="1757212" cy="369332"/>
          </a:xfrm>
          <a:prstGeom prst="rect">
            <a:avLst/>
          </a:prstGeom>
          <a:noFill/>
        </p:spPr>
        <p:txBody>
          <a:bodyPr wrap="none" rtlCol="0">
            <a:spAutoFit/>
          </a:bodyPr>
          <a:lstStyle/>
          <a:p>
            <a:r>
              <a:rPr lang="en-GB" b="1" dirty="0">
                <a:latin typeface="Poppins" panose="00000500000000000000" pitchFamily="2" charset="0"/>
                <a:cs typeface="Poppins" panose="00000500000000000000" pitchFamily="2" charset="0"/>
              </a:rPr>
              <a:t>More interest</a:t>
            </a:r>
          </a:p>
        </p:txBody>
      </p:sp>
      <p:sp>
        <p:nvSpPr>
          <p:cNvPr id="9" name="TextBox 8">
            <a:extLst>
              <a:ext uri="{FF2B5EF4-FFF2-40B4-BE49-F238E27FC236}">
                <a16:creationId xmlns:a16="http://schemas.microsoft.com/office/drawing/2014/main" id="{73B89F03-7831-5AA5-BC0F-49123AD58929}"/>
              </a:ext>
            </a:extLst>
          </p:cNvPr>
          <p:cNvSpPr txBox="1"/>
          <p:nvPr/>
        </p:nvSpPr>
        <p:spPr>
          <a:xfrm>
            <a:off x="2137890" y="6011500"/>
            <a:ext cx="1665841" cy="369332"/>
          </a:xfrm>
          <a:prstGeom prst="rect">
            <a:avLst/>
          </a:prstGeom>
          <a:noFill/>
        </p:spPr>
        <p:txBody>
          <a:bodyPr wrap="none" rtlCol="0">
            <a:spAutoFit/>
          </a:bodyPr>
          <a:lstStyle/>
          <a:p>
            <a:r>
              <a:rPr lang="en-GB" b="1" dirty="0">
                <a:latin typeface="Poppins" panose="00000500000000000000" pitchFamily="2" charset="0"/>
                <a:cs typeface="Poppins" panose="00000500000000000000" pitchFamily="2" charset="0"/>
              </a:rPr>
              <a:t>Less interest</a:t>
            </a:r>
          </a:p>
        </p:txBody>
      </p:sp>
      <p:sp>
        <p:nvSpPr>
          <p:cNvPr id="10" name="TextBox 9">
            <a:extLst>
              <a:ext uri="{FF2B5EF4-FFF2-40B4-BE49-F238E27FC236}">
                <a16:creationId xmlns:a16="http://schemas.microsoft.com/office/drawing/2014/main" id="{1E1EB686-54EF-0841-E7A1-D155225BC165}"/>
              </a:ext>
            </a:extLst>
          </p:cNvPr>
          <p:cNvSpPr txBox="1"/>
          <p:nvPr/>
        </p:nvSpPr>
        <p:spPr>
          <a:xfrm>
            <a:off x="127187" y="586966"/>
            <a:ext cx="2047355" cy="646331"/>
          </a:xfrm>
          <a:prstGeom prst="rect">
            <a:avLst/>
          </a:prstGeom>
          <a:noFill/>
        </p:spPr>
        <p:txBody>
          <a:bodyPr wrap="none" rtlCol="0">
            <a:spAutoFit/>
          </a:bodyPr>
          <a:lstStyle/>
          <a:p>
            <a:r>
              <a:rPr lang="en-GB" b="1" dirty="0">
                <a:latin typeface="Poppins" panose="00000500000000000000" pitchFamily="2" charset="0"/>
                <a:cs typeface="Poppins" panose="00000500000000000000" pitchFamily="2" charset="0"/>
              </a:rPr>
              <a:t>More influential</a:t>
            </a:r>
          </a:p>
          <a:p>
            <a:r>
              <a:rPr lang="en-GB" b="1" dirty="0">
                <a:latin typeface="Poppins" panose="00000500000000000000" pitchFamily="2" charset="0"/>
                <a:cs typeface="Poppins" panose="00000500000000000000" pitchFamily="2" charset="0"/>
              </a:rPr>
              <a:t>(or useful)</a:t>
            </a:r>
          </a:p>
        </p:txBody>
      </p:sp>
      <p:sp>
        <p:nvSpPr>
          <p:cNvPr id="12" name="TextBox 11">
            <a:extLst>
              <a:ext uri="{FF2B5EF4-FFF2-40B4-BE49-F238E27FC236}">
                <a16:creationId xmlns:a16="http://schemas.microsoft.com/office/drawing/2014/main" id="{B3EE32B2-79FF-090A-0DCB-85FFD90203B7}"/>
              </a:ext>
            </a:extLst>
          </p:cNvPr>
          <p:cNvSpPr txBox="1"/>
          <p:nvPr/>
        </p:nvSpPr>
        <p:spPr>
          <a:xfrm>
            <a:off x="159844" y="5152599"/>
            <a:ext cx="1955985" cy="646331"/>
          </a:xfrm>
          <a:prstGeom prst="rect">
            <a:avLst/>
          </a:prstGeom>
          <a:noFill/>
        </p:spPr>
        <p:txBody>
          <a:bodyPr wrap="none" rtlCol="0">
            <a:spAutoFit/>
          </a:bodyPr>
          <a:lstStyle/>
          <a:p>
            <a:r>
              <a:rPr lang="en-GB" b="1" dirty="0">
                <a:latin typeface="Poppins" panose="00000500000000000000" pitchFamily="2" charset="0"/>
                <a:cs typeface="Poppins" panose="00000500000000000000" pitchFamily="2" charset="0"/>
              </a:rPr>
              <a:t>Less influential</a:t>
            </a:r>
          </a:p>
          <a:p>
            <a:r>
              <a:rPr lang="en-GB" b="1" dirty="0">
                <a:latin typeface="Poppins" panose="00000500000000000000" pitchFamily="2" charset="0"/>
                <a:cs typeface="Poppins" panose="00000500000000000000" pitchFamily="2" charset="0"/>
              </a:rPr>
              <a:t>(or useful)</a:t>
            </a:r>
          </a:p>
        </p:txBody>
      </p:sp>
      <p:cxnSp>
        <p:nvCxnSpPr>
          <p:cNvPr id="14" name="Straight Connector 13">
            <a:extLst>
              <a:ext uri="{FF2B5EF4-FFF2-40B4-BE49-F238E27FC236}">
                <a16:creationId xmlns:a16="http://schemas.microsoft.com/office/drawing/2014/main" id="{72C920DB-5CAF-20C5-4B46-CC63346772F5}"/>
              </a:ext>
            </a:extLst>
          </p:cNvPr>
          <p:cNvCxnSpPr/>
          <p:nvPr/>
        </p:nvCxnSpPr>
        <p:spPr>
          <a:xfrm>
            <a:off x="2207199" y="3145445"/>
            <a:ext cx="8602639" cy="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0E1C213-82FB-36A3-B78C-40E9BC63D92F}"/>
              </a:ext>
            </a:extLst>
          </p:cNvPr>
          <p:cNvCxnSpPr>
            <a:cxnSpLocks/>
          </p:cNvCxnSpPr>
          <p:nvPr/>
        </p:nvCxnSpPr>
        <p:spPr>
          <a:xfrm>
            <a:off x="6535678" y="586966"/>
            <a:ext cx="0" cy="5211964"/>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41119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A313A-FFA2-F140-A19C-5D160E3BF7EF}"/>
              </a:ext>
            </a:extLst>
          </p:cNvPr>
          <p:cNvSpPr>
            <a:spLocks noGrp="1"/>
          </p:cNvSpPr>
          <p:nvPr>
            <p:ph type="title"/>
          </p:nvPr>
        </p:nvSpPr>
        <p:spPr/>
        <p:txBody>
          <a:bodyPr/>
          <a:lstStyle/>
          <a:p>
            <a:r>
              <a:rPr lang="en-GB" dirty="0"/>
              <a:t>How? (Technically)</a:t>
            </a:r>
          </a:p>
        </p:txBody>
      </p:sp>
      <p:sp>
        <p:nvSpPr>
          <p:cNvPr id="3" name="Content Placeholder 2">
            <a:extLst>
              <a:ext uri="{FF2B5EF4-FFF2-40B4-BE49-F238E27FC236}">
                <a16:creationId xmlns:a16="http://schemas.microsoft.com/office/drawing/2014/main" id="{C886F301-995A-99FC-CF28-AEE28C954B53}"/>
              </a:ext>
            </a:extLst>
          </p:cNvPr>
          <p:cNvSpPr>
            <a:spLocks noGrp="1"/>
          </p:cNvSpPr>
          <p:nvPr>
            <p:ph idx="1"/>
          </p:nvPr>
        </p:nvSpPr>
        <p:spPr>
          <a:xfrm>
            <a:off x="527300" y="1307516"/>
            <a:ext cx="8291065" cy="4381801"/>
          </a:xfrm>
        </p:spPr>
        <p:txBody>
          <a:bodyPr>
            <a:normAutofit lnSpcReduction="10000"/>
          </a:bodyPr>
          <a:lstStyle/>
          <a:p>
            <a:pPr marL="0" indent="0" algn="ctr">
              <a:lnSpc>
                <a:spcPct val="150000"/>
              </a:lnSpc>
              <a:buNone/>
            </a:pPr>
            <a:r>
              <a:rPr lang="en-GB" sz="4000" dirty="0"/>
              <a:t>How are you going to communicate your message? What platform, comms channels, strategies will you use? </a:t>
            </a:r>
          </a:p>
        </p:txBody>
      </p:sp>
      <p:pic>
        <p:nvPicPr>
          <p:cNvPr id="1028" name="Picture 4" descr="Bradford City of Sanctuary - Treacle">
            <a:extLst>
              <a:ext uri="{FF2B5EF4-FFF2-40B4-BE49-F238E27FC236}">
                <a16:creationId xmlns:a16="http://schemas.microsoft.com/office/drawing/2014/main" id="{765F4E7D-ADBF-25D6-9FE8-6A76941976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6948" y="5306978"/>
            <a:ext cx="2929812" cy="1281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6573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A313A-FFA2-F140-A19C-5D160E3BF7EF}"/>
              </a:ext>
            </a:extLst>
          </p:cNvPr>
          <p:cNvSpPr>
            <a:spLocks noGrp="1"/>
          </p:cNvSpPr>
          <p:nvPr>
            <p:ph type="title"/>
          </p:nvPr>
        </p:nvSpPr>
        <p:spPr/>
        <p:txBody>
          <a:bodyPr/>
          <a:lstStyle/>
          <a:p>
            <a:r>
              <a:rPr lang="en-GB" dirty="0"/>
              <a:t>How? (Content-</a:t>
            </a:r>
            <a:r>
              <a:rPr lang="en-GB" dirty="0" err="1"/>
              <a:t>ly</a:t>
            </a:r>
            <a:r>
              <a:rPr lang="en-GB" dirty="0"/>
              <a:t>)</a:t>
            </a:r>
          </a:p>
        </p:txBody>
      </p:sp>
      <p:sp>
        <p:nvSpPr>
          <p:cNvPr id="3" name="Content Placeholder 2">
            <a:extLst>
              <a:ext uri="{FF2B5EF4-FFF2-40B4-BE49-F238E27FC236}">
                <a16:creationId xmlns:a16="http://schemas.microsoft.com/office/drawing/2014/main" id="{C886F301-995A-99FC-CF28-AEE28C954B53}"/>
              </a:ext>
            </a:extLst>
          </p:cNvPr>
          <p:cNvSpPr>
            <a:spLocks noGrp="1"/>
          </p:cNvSpPr>
          <p:nvPr>
            <p:ph idx="1"/>
          </p:nvPr>
        </p:nvSpPr>
        <p:spPr/>
        <p:txBody>
          <a:bodyPr>
            <a:normAutofit lnSpcReduction="10000"/>
          </a:bodyPr>
          <a:lstStyle/>
          <a:p>
            <a:pPr marL="0" indent="0" algn="ctr">
              <a:lnSpc>
                <a:spcPct val="150000"/>
              </a:lnSpc>
              <a:buNone/>
            </a:pPr>
            <a:r>
              <a:rPr lang="en-GB" sz="4000" dirty="0"/>
              <a:t>What style, language, tone, will you use?</a:t>
            </a:r>
          </a:p>
        </p:txBody>
      </p:sp>
      <p:pic>
        <p:nvPicPr>
          <p:cNvPr id="1028" name="Picture 4" descr="Bradford City of Sanctuary - Treacle">
            <a:extLst>
              <a:ext uri="{FF2B5EF4-FFF2-40B4-BE49-F238E27FC236}">
                <a16:creationId xmlns:a16="http://schemas.microsoft.com/office/drawing/2014/main" id="{765F4E7D-ADBF-25D6-9FE8-6A76941976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6948" y="5306978"/>
            <a:ext cx="2929812" cy="1281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7135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A313A-FFA2-F140-A19C-5D160E3BF7EF}"/>
              </a:ext>
            </a:extLst>
          </p:cNvPr>
          <p:cNvSpPr>
            <a:spLocks noGrp="1"/>
          </p:cNvSpPr>
          <p:nvPr>
            <p:ph type="title"/>
          </p:nvPr>
        </p:nvSpPr>
        <p:spPr/>
        <p:txBody>
          <a:bodyPr/>
          <a:lstStyle/>
          <a:p>
            <a:r>
              <a:rPr lang="en-GB" dirty="0"/>
              <a:t>How do you know if you've been successful?</a:t>
            </a:r>
          </a:p>
        </p:txBody>
      </p:sp>
      <p:sp>
        <p:nvSpPr>
          <p:cNvPr id="3" name="Content Placeholder 2">
            <a:extLst>
              <a:ext uri="{FF2B5EF4-FFF2-40B4-BE49-F238E27FC236}">
                <a16:creationId xmlns:a16="http://schemas.microsoft.com/office/drawing/2014/main" id="{C886F301-995A-99FC-CF28-AEE28C954B53}"/>
              </a:ext>
            </a:extLst>
          </p:cNvPr>
          <p:cNvSpPr>
            <a:spLocks noGrp="1"/>
          </p:cNvSpPr>
          <p:nvPr>
            <p:ph idx="1"/>
          </p:nvPr>
        </p:nvSpPr>
        <p:spPr>
          <a:xfrm>
            <a:off x="527300" y="1307516"/>
            <a:ext cx="9375947" cy="3839360"/>
          </a:xfrm>
        </p:spPr>
        <p:txBody>
          <a:bodyPr>
            <a:normAutofit/>
          </a:bodyPr>
          <a:lstStyle/>
          <a:p>
            <a:pPr marL="0" indent="0" algn="ctr">
              <a:lnSpc>
                <a:spcPct val="150000"/>
              </a:lnSpc>
              <a:buNone/>
            </a:pPr>
            <a:r>
              <a:rPr lang="en-GB" sz="4000" dirty="0"/>
              <a:t>How can you measure if you have effectively communicated your message to your identified audience?</a:t>
            </a:r>
          </a:p>
        </p:txBody>
      </p:sp>
      <p:pic>
        <p:nvPicPr>
          <p:cNvPr id="1028" name="Picture 4" descr="Bradford City of Sanctuary - Treacle">
            <a:extLst>
              <a:ext uri="{FF2B5EF4-FFF2-40B4-BE49-F238E27FC236}">
                <a16:creationId xmlns:a16="http://schemas.microsoft.com/office/drawing/2014/main" id="{765F4E7D-ADBF-25D6-9FE8-6A76941976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6948" y="5306978"/>
            <a:ext cx="2929812" cy="1281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29299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DB31F020-E1E9-A232-9358-53CFDC2BC5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5988" y="1066380"/>
            <a:ext cx="9188513" cy="4929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27106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DAB71645-AA66-03DB-1062-6D87C9F161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5900" y="642938"/>
            <a:ext cx="9220200" cy="5572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40006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A313A-FFA2-F140-A19C-5D160E3BF7EF}"/>
              </a:ext>
            </a:extLst>
          </p:cNvPr>
          <p:cNvSpPr>
            <a:spLocks noGrp="1"/>
          </p:cNvSpPr>
          <p:nvPr>
            <p:ph type="title"/>
          </p:nvPr>
        </p:nvSpPr>
        <p:spPr/>
        <p:txBody>
          <a:bodyPr/>
          <a:lstStyle/>
          <a:p>
            <a:r>
              <a:rPr lang="en-GB" dirty="0"/>
              <a:t>What next?</a:t>
            </a:r>
          </a:p>
        </p:txBody>
      </p:sp>
      <p:sp>
        <p:nvSpPr>
          <p:cNvPr id="3" name="Content Placeholder 2">
            <a:extLst>
              <a:ext uri="{FF2B5EF4-FFF2-40B4-BE49-F238E27FC236}">
                <a16:creationId xmlns:a16="http://schemas.microsoft.com/office/drawing/2014/main" id="{C886F301-995A-99FC-CF28-AEE28C954B53}"/>
              </a:ext>
            </a:extLst>
          </p:cNvPr>
          <p:cNvSpPr>
            <a:spLocks noGrp="1"/>
          </p:cNvSpPr>
          <p:nvPr>
            <p:ph idx="1"/>
          </p:nvPr>
        </p:nvSpPr>
        <p:spPr>
          <a:xfrm>
            <a:off x="527300" y="1315227"/>
            <a:ext cx="9643119" cy="4013426"/>
          </a:xfrm>
        </p:spPr>
        <p:txBody>
          <a:bodyPr>
            <a:normAutofit/>
          </a:bodyPr>
          <a:lstStyle/>
          <a:p>
            <a:pPr marL="0" indent="0" algn="ctr">
              <a:lnSpc>
                <a:spcPct val="150000"/>
              </a:lnSpc>
              <a:buNone/>
            </a:pPr>
            <a:r>
              <a:rPr lang="en-GB" sz="4000" dirty="0"/>
              <a:t>Where are the knowledge gaps, what else did you want to learn from this activity? What other information do you need now to take this forward?</a:t>
            </a:r>
          </a:p>
        </p:txBody>
      </p:sp>
      <p:pic>
        <p:nvPicPr>
          <p:cNvPr id="1028" name="Picture 4" descr="Bradford City of Sanctuary - Treacle">
            <a:extLst>
              <a:ext uri="{FF2B5EF4-FFF2-40B4-BE49-F238E27FC236}">
                <a16:creationId xmlns:a16="http://schemas.microsoft.com/office/drawing/2014/main" id="{765F4E7D-ADBF-25D6-9FE8-6A76941976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6948" y="5306978"/>
            <a:ext cx="2929812" cy="1281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97213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bg object 16">
            <a:extLst>
              <a:ext uri="{FF2B5EF4-FFF2-40B4-BE49-F238E27FC236}">
                <a16:creationId xmlns:a16="http://schemas.microsoft.com/office/drawing/2014/main" id="{B8A42815-2363-2BD2-849B-4641C6C8157E}"/>
              </a:ext>
            </a:extLst>
          </p:cNvPr>
          <p:cNvSpPr/>
          <p:nvPr/>
        </p:nvSpPr>
        <p:spPr>
          <a:xfrm>
            <a:off x="0" y="3313"/>
            <a:ext cx="12193270" cy="6858000"/>
          </a:xfrm>
          <a:custGeom>
            <a:avLst/>
            <a:gdLst/>
            <a:ahLst/>
            <a:cxnLst/>
            <a:rect l="l" t="t" r="r" b="b"/>
            <a:pathLst>
              <a:path w="12193270" h="6858000">
                <a:moveTo>
                  <a:pt x="12193206" y="0"/>
                </a:moveTo>
                <a:lnTo>
                  <a:pt x="0" y="0"/>
                </a:lnTo>
                <a:lnTo>
                  <a:pt x="0" y="6858000"/>
                </a:lnTo>
                <a:lnTo>
                  <a:pt x="12193206" y="6858000"/>
                </a:lnTo>
                <a:lnTo>
                  <a:pt x="12193206" y="0"/>
                </a:lnTo>
                <a:close/>
              </a:path>
            </a:pathLst>
          </a:custGeom>
          <a:solidFill>
            <a:srgbClr val="FEF2D5"/>
          </a:solidFill>
        </p:spPr>
        <p:txBody>
          <a:bodyPr wrap="square" lIns="0" tIns="0" rIns="0" bIns="0" rtlCol="0"/>
          <a:lstStyle/>
          <a:p>
            <a:pPr algn="l" rtl="0"/>
            <a:endParaRPr dirty="0"/>
          </a:p>
        </p:txBody>
      </p:sp>
      <p:pic>
        <p:nvPicPr>
          <p:cNvPr id="12" name="Picture 11" descr="Shape, circle&#10;&#10;Description automatically generated">
            <a:extLst>
              <a:ext uri="{FF2B5EF4-FFF2-40B4-BE49-F238E27FC236}">
                <a16:creationId xmlns:a16="http://schemas.microsoft.com/office/drawing/2014/main" id="{5256A3BF-3041-E69F-557B-6E4EC071E4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626"/>
            <a:ext cx="12191999" cy="6861313"/>
          </a:xfrm>
          <a:prstGeom prst="rect">
            <a:avLst/>
          </a:prstGeom>
        </p:spPr>
      </p:pic>
      <p:pic>
        <p:nvPicPr>
          <p:cNvPr id="7" name="Picture 6" descr="A picture containing logo&#10;&#10;Description automatically generated">
            <a:extLst>
              <a:ext uri="{FF2B5EF4-FFF2-40B4-BE49-F238E27FC236}">
                <a16:creationId xmlns:a16="http://schemas.microsoft.com/office/drawing/2014/main" id="{6A533980-F2B7-3EEF-7609-D5EFD685CB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46" t="2655" r="4557" b="17699"/>
          <a:stretch/>
        </p:blipFill>
        <p:spPr>
          <a:xfrm>
            <a:off x="8807479" y="5489422"/>
            <a:ext cx="2962891" cy="933088"/>
          </a:xfrm>
          <a:prstGeom prst="rect">
            <a:avLst/>
          </a:prstGeom>
        </p:spPr>
      </p:pic>
      <p:sp>
        <p:nvSpPr>
          <p:cNvPr id="2" name="TextBox 1">
            <a:extLst>
              <a:ext uri="{FF2B5EF4-FFF2-40B4-BE49-F238E27FC236}">
                <a16:creationId xmlns:a16="http://schemas.microsoft.com/office/drawing/2014/main" id="{5F2B61AD-D27D-7B71-8937-4194000B71AC}"/>
              </a:ext>
            </a:extLst>
          </p:cNvPr>
          <p:cNvSpPr txBox="1"/>
          <p:nvPr/>
        </p:nvSpPr>
        <p:spPr>
          <a:xfrm>
            <a:off x="628291" y="660856"/>
            <a:ext cx="8686800" cy="4001095"/>
          </a:xfrm>
          <a:prstGeom prst="rect">
            <a:avLst/>
          </a:prstGeom>
          <a:noFill/>
        </p:spPr>
        <p:txBody>
          <a:bodyPr wrap="square" rtlCol="0">
            <a:spAutoFit/>
          </a:bodyPr>
          <a:lstStyle/>
          <a:p>
            <a:r>
              <a:rPr lang="en-GB" sz="3600" dirty="0">
                <a:solidFill>
                  <a:srgbClr val="2A206F"/>
                </a:solidFill>
                <a:latin typeface="Poppins" panose="00000500000000000000" pitchFamily="2" charset="0"/>
                <a:cs typeface="Poppins" panose="00000500000000000000" pitchFamily="2" charset="0"/>
              </a:rPr>
              <a:t>Aging out: </a:t>
            </a:r>
          </a:p>
          <a:p>
            <a:r>
              <a:rPr lang="en-GB" sz="3600" dirty="0">
                <a:solidFill>
                  <a:srgbClr val="2A206F"/>
                </a:solidFill>
                <a:latin typeface="Poppins" panose="00000500000000000000" pitchFamily="2" charset="0"/>
                <a:cs typeface="Poppins" panose="00000500000000000000" pitchFamily="2" charset="0"/>
              </a:rPr>
              <a:t>How the ‘</a:t>
            </a:r>
            <a:r>
              <a:rPr lang="en-GB" sz="3600" b="1" dirty="0">
                <a:solidFill>
                  <a:srgbClr val="2A206F"/>
                </a:solidFill>
                <a:latin typeface="Poppins" panose="00000500000000000000" pitchFamily="2" charset="0"/>
                <a:cs typeface="Poppins" panose="00000500000000000000" pitchFamily="2" charset="0"/>
              </a:rPr>
              <a:t>transitional safeguarding</a:t>
            </a:r>
            <a:r>
              <a:rPr lang="en-GB" sz="3600" dirty="0">
                <a:solidFill>
                  <a:srgbClr val="2A206F"/>
                </a:solidFill>
                <a:latin typeface="Poppins" panose="00000500000000000000" pitchFamily="2" charset="0"/>
                <a:cs typeface="Poppins" panose="00000500000000000000" pitchFamily="2" charset="0"/>
              </a:rPr>
              <a:t>’ approach may support work </a:t>
            </a:r>
          </a:p>
          <a:p>
            <a:r>
              <a:rPr lang="en-GB" sz="3600" dirty="0">
                <a:solidFill>
                  <a:srgbClr val="2A206F"/>
                </a:solidFill>
                <a:latin typeface="Poppins" panose="00000500000000000000" pitchFamily="2" charset="0"/>
                <a:cs typeface="Poppins" panose="00000500000000000000" pitchFamily="2" charset="0"/>
              </a:rPr>
              <a:t>with adolescents and young adults</a:t>
            </a:r>
          </a:p>
          <a:p>
            <a:endParaRPr lang="en-GB" sz="3600" dirty="0">
              <a:solidFill>
                <a:srgbClr val="2A206F"/>
              </a:solidFill>
              <a:latin typeface="Poppins" panose="00000500000000000000" pitchFamily="2" charset="0"/>
              <a:cs typeface="Poppins" panose="00000500000000000000" pitchFamily="2" charset="0"/>
            </a:endParaRPr>
          </a:p>
          <a:p>
            <a:r>
              <a:rPr lang="en-GB" sz="2800" dirty="0">
                <a:solidFill>
                  <a:srgbClr val="2A206F"/>
                </a:solidFill>
                <a:latin typeface="Poppins" panose="00000500000000000000" pitchFamily="2" charset="0"/>
                <a:cs typeface="Poppins" panose="00000500000000000000" pitchFamily="2" charset="0"/>
              </a:rPr>
              <a:t>Dinah Beckett – Migration Yorkshire</a:t>
            </a:r>
          </a:p>
          <a:p>
            <a:r>
              <a:rPr lang="en-GB" sz="2800" dirty="0">
                <a:solidFill>
                  <a:srgbClr val="2A206F"/>
                </a:solidFill>
                <a:latin typeface="Poppins" panose="00000500000000000000" pitchFamily="2" charset="0"/>
                <a:cs typeface="Poppins" panose="00000500000000000000" pitchFamily="2" charset="0"/>
              </a:rPr>
              <a:t>Ewan Galbraith – Refugee Council</a:t>
            </a:r>
          </a:p>
          <a:p>
            <a:endParaRPr lang="en-GB" dirty="0">
              <a:latin typeface="Poppins" panose="00000500000000000000" pitchFamily="2" charset="0"/>
              <a:cs typeface="Poppins" panose="00000500000000000000" pitchFamily="2" charset="0"/>
            </a:endParaRPr>
          </a:p>
        </p:txBody>
      </p:sp>
      <p:pic>
        <p:nvPicPr>
          <p:cNvPr id="4" name="Picture 3">
            <a:extLst>
              <a:ext uri="{FF2B5EF4-FFF2-40B4-BE49-F238E27FC236}">
                <a16:creationId xmlns:a16="http://schemas.microsoft.com/office/drawing/2014/main" id="{426D58F8-B817-88F6-5513-D7F841B498F0}"/>
              </a:ext>
            </a:extLst>
          </p:cNvPr>
          <p:cNvPicPr>
            <a:picLocks noChangeAspect="1"/>
          </p:cNvPicPr>
          <p:nvPr/>
        </p:nvPicPr>
        <p:blipFill>
          <a:blip r:embed="rId4"/>
          <a:stretch>
            <a:fillRect/>
          </a:stretch>
        </p:blipFill>
        <p:spPr>
          <a:xfrm>
            <a:off x="731206" y="4971486"/>
            <a:ext cx="2648320" cy="144800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9B2B356-B44A-512F-31F2-6AE8C414D7C7}"/>
              </a:ext>
            </a:extLst>
          </p:cNvPr>
          <p:cNvSpPr txBox="1"/>
          <p:nvPr/>
        </p:nvSpPr>
        <p:spPr>
          <a:xfrm>
            <a:off x="457200" y="1524000"/>
            <a:ext cx="11430000" cy="3970318"/>
          </a:xfrm>
          <a:prstGeom prst="rect">
            <a:avLst/>
          </a:prstGeom>
          <a:noFill/>
        </p:spPr>
        <p:txBody>
          <a:bodyPr wrap="square" lIns="91440" tIns="45720" rIns="91440" bIns="45720" rtlCol="0" anchor="t">
            <a:spAutoFit/>
          </a:bodyPr>
          <a:lstStyle/>
          <a:p>
            <a:pPr marL="285750" indent="-285750" algn="l" rtl="0">
              <a:buFont typeface="Arial" panose="020B0604020202020204" pitchFamily="34" charset="0"/>
              <a:buChar char="•"/>
            </a:pPr>
            <a:r>
              <a:rPr lang="en-US" sz="2800" dirty="0">
                <a:solidFill>
                  <a:srgbClr val="2A206F"/>
                </a:solidFill>
                <a:latin typeface="Poppins"/>
                <a:cs typeface="Poppins"/>
              </a:rPr>
              <a:t>Increase in decision making and homelessness, but no evictions between 20 Dec 2024 – 2 Jan 2025</a:t>
            </a:r>
          </a:p>
          <a:p>
            <a:pPr marL="285750" indent="-285750" algn="l" rtl="0">
              <a:buFont typeface="Arial" panose="020B0604020202020204" pitchFamily="34" charset="0"/>
              <a:buChar char="•"/>
            </a:pPr>
            <a:endParaRPr lang="en-US" sz="2800" dirty="0">
              <a:solidFill>
                <a:srgbClr val="2A206F"/>
              </a:solidFill>
              <a:latin typeface="Poppins"/>
              <a:cs typeface="Poppins"/>
            </a:endParaRPr>
          </a:p>
          <a:p>
            <a:pPr marL="285750" indent="-285750" algn="l" rtl="0">
              <a:buFont typeface="Arial" panose="020B0604020202020204" pitchFamily="34" charset="0"/>
              <a:buChar char="•"/>
            </a:pPr>
            <a:r>
              <a:rPr lang="en-US" sz="2800" dirty="0">
                <a:solidFill>
                  <a:srgbClr val="2A206F"/>
                </a:solidFill>
                <a:latin typeface="Poppins"/>
                <a:cs typeface="Poppins"/>
              </a:rPr>
              <a:t>Roll out of e-visas and farewell to BRPs</a:t>
            </a:r>
            <a:br>
              <a:rPr lang="en-US" sz="2800" dirty="0">
                <a:solidFill>
                  <a:srgbClr val="2A206F"/>
                </a:solidFill>
                <a:latin typeface="Poppins"/>
                <a:cs typeface="Poppins"/>
              </a:rPr>
            </a:br>
            <a:endParaRPr lang="en-US" sz="2800" dirty="0">
              <a:solidFill>
                <a:srgbClr val="2A206F"/>
              </a:solidFill>
              <a:latin typeface="Poppins"/>
              <a:cs typeface="Poppins"/>
            </a:endParaRPr>
          </a:p>
          <a:p>
            <a:pPr marL="285750" indent="-285750" algn="l" rtl="0">
              <a:buFont typeface="Arial" panose="020B0604020202020204" pitchFamily="34" charset="0"/>
              <a:buChar char="•"/>
            </a:pPr>
            <a:r>
              <a:rPr lang="en-US" sz="2800" dirty="0">
                <a:solidFill>
                  <a:srgbClr val="2A206F"/>
                </a:solidFill>
                <a:latin typeface="Poppins"/>
                <a:cs typeface="Poppins"/>
              </a:rPr>
              <a:t>Ongoing progress against the full dispersal plan, and continued use of hotels</a:t>
            </a:r>
          </a:p>
          <a:p>
            <a:pPr marL="285750" indent="-285750" algn="l" rtl="0">
              <a:buFont typeface="Arial" panose="020B0604020202020204" pitchFamily="34" charset="0"/>
              <a:buChar char="•"/>
            </a:pPr>
            <a:endParaRPr lang="en-US" sz="2800" dirty="0">
              <a:solidFill>
                <a:srgbClr val="2A206F"/>
              </a:solidFill>
              <a:latin typeface="Poppins"/>
              <a:cs typeface="Poppins"/>
            </a:endParaRPr>
          </a:p>
          <a:p>
            <a:pPr algn="l" rtl="0"/>
            <a:endParaRPr lang="en-US" sz="2800" dirty="0">
              <a:solidFill>
                <a:srgbClr val="2A206F"/>
              </a:solidFill>
              <a:latin typeface="Poppins"/>
              <a:cs typeface="Poppins"/>
            </a:endParaRPr>
          </a:p>
        </p:txBody>
      </p:sp>
      <p:sp>
        <p:nvSpPr>
          <p:cNvPr id="3" name="Rectangle 2">
            <a:extLst>
              <a:ext uri="{FF2B5EF4-FFF2-40B4-BE49-F238E27FC236}">
                <a16:creationId xmlns:a16="http://schemas.microsoft.com/office/drawing/2014/main" id="{E3794125-5984-1536-B614-E9826809A549}"/>
              </a:ext>
            </a:extLst>
          </p:cNvPr>
          <p:cNvSpPr/>
          <p:nvPr/>
        </p:nvSpPr>
        <p:spPr>
          <a:xfrm>
            <a:off x="457199" y="523220"/>
            <a:ext cx="7848601" cy="543580"/>
          </a:xfrm>
          <a:prstGeom prst="rect">
            <a:avLst/>
          </a:prstGeom>
          <a:solidFill>
            <a:srgbClr val="35A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8" name="TextBox 7">
            <a:extLst>
              <a:ext uri="{FF2B5EF4-FFF2-40B4-BE49-F238E27FC236}">
                <a16:creationId xmlns:a16="http://schemas.microsoft.com/office/drawing/2014/main" id="{FE0C4B3D-FBF4-B1ED-43F9-6A5824AAB071}"/>
              </a:ext>
            </a:extLst>
          </p:cNvPr>
          <p:cNvSpPr txBox="1"/>
          <p:nvPr/>
        </p:nvSpPr>
        <p:spPr>
          <a:xfrm>
            <a:off x="457200" y="543580"/>
            <a:ext cx="7772400" cy="523220"/>
          </a:xfrm>
          <a:prstGeom prst="rect">
            <a:avLst/>
          </a:prstGeom>
          <a:noFill/>
        </p:spPr>
        <p:txBody>
          <a:bodyPr wrap="square" rtlCol="0">
            <a:spAutoFit/>
          </a:bodyPr>
          <a:lstStyle/>
          <a:p>
            <a:r>
              <a:rPr lang="en-GB" sz="2800" dirty="0">
                <a:solidFill>
                  <a:schemeClr val="bg1"/>
                </a:solidFill>
                <a:effectLst/>
                <a:latin typeface="Poppins Medium" pitchFamily="2" charset="77"/>
                <a:cs typeface="Poppins Medium" pitchFamily="2" charset="77"/>
              </a:rPr>
              <a:t>Asylum – what's on the horizon?</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00D26B1-3BEB-FCCE-EC23-2C526CAC682E}"/>
              </a:ext>
            </a:extLst>
          </p:cNvPr>
          <p:cNvSpPr/>
          <p:nvPr/>
        </p:nvSpPr>
        <p:spPr>
          <a:xfrm>
            <a:off x="457199" y="543540"/>
            <a:ext cx="10744201" cy="523220"/>
          </a:xfrm>
          <a:prstGeom prst="rect">
            <a:avLst/>
          </a:prstGeom>
          <a:solidFill>
            <a:srgbClr val="2E8A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 name="TextBox 3">
            <a:extLst>
              <a:ext uri="{FF2B5EF4-FFF2-40B4-BE49-F238E27FC236}">
                <a16:creationId xmlns:a16="http://schemas.microsoft.com/office/drawing/2014/main" id="{9E2E97DA-A0DB-3D92-C382-60816A1DD165}"/>
              </a:ext>
            </a:extLst>
          </p:cNvPr>
          <p:cNvSpPr txBox="1"/>
          <p:nvPr/>
        </p:nvSpPr>
        <p:spPr>
          <a:xfrm>
            <a:off x="457199" y="543580"/>
            <a:ext cx="10744201" cy="523220"/>
          </a:xfrm>
          <a:prstGeom prst="rect">
            <a:avLst/>
          </a:prstGeom>
          <a:noFill/>
        </p:spPr>
        <p:txBody>
          <a:bodyPr wrap="square" lIns="91440" tIns="45720" rIns="91440" bIns="45720" rtlCol="0" anchor="t">
            <a:spAutoFit/>
          </a:bodyPr>
          <a:lstStyle/>
          <a:p>
            <a:r>
              <a:rPr lang="en-GB" sz="2800" dirty="0">
                <a:solidFill>
                  <a:schemeClr val="bg1"/>
                </a:solidFill>
                <a:latin typeface="Poppins"/>
                <a:cs typeface="Poppins"/>
              </a:rPr>
              <a:t>What is transitional safeguarding?</a:t>
            </a:r>
            <a:endParaRPr lang="en-US" dirty="0">
              <a:solidFill>
                <a:schemeClr val="bg1"/>
              </a:solidFill>
              <a:latin typeface="Poppins"/>
              <a:cs typeface="Poppins"/>
            </a:endParaRPr>
          </a:p>
        </p:txBody>
      </p:sp>
      <p:sp>
        <p:nvSpPr>
          <p:cNvPr id="5" name="TextBox 4">
            <a:extLst>
              <a:ext uri="{FF2B5EF4-FFF2-40B4-BE49-F238E27FC236}">
                <a16:creationId xmlns:a16="http://schemas.microsoft.com/office/drawing/2014/main" id="{79B2B356-B44A-512F-31F2-6AE8C414D7C7}"/>
              </a:ext>
            </a:extLst>
          </p:cNvPr>
          <p:cNvSpPr txBox="1"/>
          <p:nvPr/>
        </p:nvSpPr>
        <p:spPr>
          <a:xfrm>
            <a:off x="457199" y="1600200"/>
            <a:ext cx="10744201" cy="4108817"/>
          </a:xfrm>
          <a:prstGeom prst="rect">
            <a:avLst/>
          </a:prstGeom>
          <a:noFill/>
        </p:spPr>
        <p:txBody>
          <a:bodyPr wrap="square" lIns="91440" tIns="45720" rIns="91440" bIns="45720" rtlCol="0" anchor="t">
            <a:spAutoFit/>
          </a:bodyPr>
          <a:lstStyle/>
          <a:p>
            <a:pPr algn="l" rtl="0">
              <a:spcAft>
                <a:spcPts val="1800"/>
              </a:spcAft>
            </a:pPr>
            <a:r>
              <a:rPr lang="en-GB" sz="2400" dirty="0">
                <a:solidFill>
                  <a:srgbClr val="2A206F"/>
                </a:solidFill>
                <a:latin typeface="Poppins" panose="00000500000000000000" pitchFamily="2" charset="0"/>
                <a:cs typeface="Poppins" panose="00000500000000000000" pitchFamily="2" charset="0"/>
              </a:rPr>
              <a:t>It is about the </a:t>
            </a:r>
            <a:r>
              <a:rPr lang="en-GB" sz="2400" b="1" dirty="0">
                <a:solidFill>
                  <a:srgbClr val="2A206F"/>
                </a:solidFill>
                <a:latin typeface="Poppins" panose="00000500000000000000" pitchFamily="2" charset="0"/>
                <a:cs typeface="Poppins" panose="00000500000000000000" pitchFamily="2" charset="0"/>
              </a:rPr>
              <a:t>transition</a:t>
            </a:r>
            <a:r>
              <a:rPr lang="en-GB" sz="2400" dirty="0">
                <a:solidFill>
                  <a:srgbClr val="2A206F"/>
                </a:solidFill>
                <a:latin typeface="Poppins" panose="00000500000000000000" pitchFamily="2" charset="0"/>
                <a:cs typeface="Poppins" panose="00000500000000000000" pitchFamily="2" charset="0"/>
              </a:rPr>
              <a:t> from childhood to adulthood, which is a journey not an event.</a:t>
            </a:r>
          </a:p>
          <a:p>
            <a:pPr algn="l" rtl="0">
              <a:spcAft>
                <a:spcPts val="1800"/>
              </a:spcAft>
            </a:pPr>
            <a:r>
              <a:rPr lang="en-GB" sz="2400" dirty="0">
                <a:solidFill>
                  <a:srgbClr val="2A206F"/>
                </a:solidFill>
                <a:latin typeface="Poppins" panose="00000500000000000000" pitchFamily="2" charset="0"/>
                <a:cs typeface="Poppins" panose="00000500000000000000" pitchFamily="2" charset="0"/>
              </a:rPr>
              <a:t>It recognises the nature of risk and harm changes through adolescence and into adulthood.</a:t>
            </a:r>
          </a:p>
          <a:p>
            <a:pPr algn="l" rtl="0">
              <a:spcAft>
                <a:spcPts val="1800"/>
              </a:spcAft>
            </a:pPr>
            <a:r>
              <a:rPr lang="en-GB" sz="2400" dirty="0">
                <a:solidFill>
                  <a:srgbClr val="2A206F"/>
                </a:solidFill>
                <a:latin typeface="Poppins" panose="00000500000000000000" pitchFamily="2" charset="0"/>
                <a:cs typeface="Poppins" panose="00000500000000000000" pitchFamily="2" charset="0"/>
              </a:rPr>
              <a:t>And that every young person experiences their transition into adulthood differently, at different ages, according to their individual circumstances, life history, experiences and maturation</a:t>
            </a:r>
          </a:p>
          <a:p>
            <a:pPr algn="l" rtl="0">
              <a:spcAft>
                <a:spcPts val="1800"/>
              </a:spcAft>
            </a:pPr>
            <a:r>
              <a:rPr lang="en-GB" sz="2400" dirty="0">
                <a:solidFill>
                  <a:srgbClr val="2A206F"/>
                </a:solidFill>
                <a:latin typeface="Poppins" pitchFamily="2" charset="77"/>
                <a:cs typeface="Poppins" pitchFamily="2" charset="77"/>
              </a:rPr>
              <a:t>The transitional safeguarding approach applies to young people aged mid-teens to mid-</a:t>
            </a:r>
            <a:r>
              <a:rPr lang="en-GB" sz="2400" dirty="0" err="1">
                <a:solidFill>
                  <a:srgbClr val="2A206F"/>
                </a:solidFill>
                <a:latin typeface="Poppins" pitchFamily="2" charset="77"/>
                <a:cs typeface="Poppins" pitchFamily="2" charset="77"/>
              </a:rPr>
              <a:t>20s</a:t>
            </a:r>
            <a:r>
              <a:rPr lang="en-GB" sz="2400" dirty="0">
                <a:solidFill>
                  <a:srgbClr val="2A206F"/>
                </a:solidFill>
                <a:latin typeface="Poppins" pitchFamily="2" charset="77"/>
                <a:cs typeface="Poppins" pitchFamily="2" charset="77"/>
              </a:rPr>
              <a:t>. </a:t>
            </a:r>
          </a:p>
        </p:txBody>
      </p:sp>
    </p:spTree>
    <p:extLst>
      <p:ext uri="{BB962C8B-B14F-4D97-AF65-F5344CB8AC3E}">
        <p14:creationId xmlns:p14="http://schemas.microsoft.com/office/powerpoint/2010/main" val="6097918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00D26B1-3BEB-FCCE-EC23-2C526CAC682E}"/>
              </a:ext>
            </a:extLst>
          </p:cNvPr>
          <p:cNvSpPr/>
          <p:nvPr/>
        </p:nvSpPr>
        <p:spPr>
          <a:xfrm>
            <a:off x="685800" y="543540"/>
            <a:ext cx="10515600" cy="523220"/>
          </a:xfrm>
          <a:prstGeom prst="rect">
            <a:avLst/>
          </a:prstGeom>
          <a:solidFill>
            <a:srgbClr val="2E8A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 name="TextBox 3">
            <a:extLst>
              <a:ext uri="{FF2B5EF4-FFF2-40B4-BE49-F238E27FC236}">
                <a16:creationId xmlns:a16="http://schemas.microsoft.com/office/drawing/2014/main" id="{9E2E97DA-A0DB-3D92-C382-60816A1DD165}"/>
              </a:ext>
            </a:extLst>
          </p:cNvPr>
          <p:cNvSpPr txBox="1"/>
          <p:nvPr/>
        </p:nvSpPr>
        <p:spPr>
          <a:xfrm>
            <a:off x="685800" y="543580"/>
            <a:ext cx="10515600" cy="523220"/>
          </a:xfrm>
          <a:prstGeom prst="rect">
            <a:avLst/>
          </a:prstGeom>
          <a:noFill/>
        </p:spPr>
        <p:txBody>
          <a:bodyPr wrap="square" lIns="91440" tIns="45720" rIns="91440" bIns="45720" rtlCol="0" anchor="t">
            <a:spAutoFit/>
          </a:bodyPr>
          <a:lstStyle/>
          <a:p>
            <a:r>
              <a:rPr lang="en-GB" sz="2800" dirty="0">
                <a:solidFill>
                  <a:schemeClr val="bg1"/>
                </a:solidFill>
                <a:latin typeface="Poppins"/>
                <a:cs typeface="Poppins"/>
              </a:rPr>
              <a:t>What is transitional safeguarding?</a:t>
            </a:r>
            <a:endParaRPr lang="en-US" dirty="0">
              <a:solidFill>
                <a:schemeClr val="bg1"/>
              </a:solidFill>
              <a:latin typeface="Poppins"/>
              <a:cs typeface="Poppins"/>
            </a:endParaRPr>
          </a:p>
        </p:txBody>
      </p:sp>
      <p:sp>
        <p:nvSpPr>
          <p:cNvPr id="2" name="TextBox 1">
            <a:extLst>
              <a:ext uri="{FF2B5EF4-FFF2-40B4-BE49-F238E27FC236}">
                <a16:creationId xmlns:a16="http://schemas.microsoft.com/office/drawing/2014/main" id="{3EC3A3EB-AB86-5F58-20BC-B73A95A97E77}"/>
              </a:ext>
            </a:extLst>
          </p:cNvPr>
          <p:cNvSpPr txBox="1"/>
          <p:nvPr/>
        </p:nvSpPr>
        <p:spPr>
          <a:xfrm>
            <a:off x="685800" y="1245702"/>
            <a:ext cx="10515600" cy="4985980"/>
          </a:xfrm>
          <a:prstGeom prst="rect">
            <a:avLst/>
          </a:prstGeom>
          <a:noFill/>
        </p:spPr>
        <p:txBody>
          <a:bodyPr wrap="square" rtlCol="0">
            <a:spAutoFit/>
          </a:bodyPr>
          <a:lstStyle/>
          <a:p>
            <a:pPr algn="l" rtl="0">
              <a:spcBef>
                <a:spcPts val="1800"/>
              </a:spcBef>
            </a:pPr>
            <a:r>
              <a:rPr lang="en-GB" sz="2400" dirty="0">
                <a:solidFill>
                  <a:srgbClr val="2A206F"/>
                </a:solidFill>
                <a:latin typeface="Poppins" pitchFamily="2" charset="77"/>
                <a:cs typeface="Poppins" pitchFamily="2" charset="77"/>
              </a:rPr>
              <a:t>It is not simply about the transition from children's services to adult services (</a:t>
            </a:r>
            <a:r>
              <a:rPr lang="en-GB" sz="2400" dirty="0" err="1">
                <a:solidFill>
                  <a:srgbClr val="2A206F"/>
                </a:solidFill>
                <a:latin typeface="Poppins" pitchFamily="2" charset="77"/>
                <a:cs typeface="Poppins" pitchFamily="2" charset="77"/>
              </a:rPr>
              <a:t>ie</a:t>
            </a:r>
            <a:r>
              <a:rPr lang="en-GB" sz="2400" dirty="0">
                <a:solidFill>
                  <a:srgbClr val="2A206F"/>
                </a:solidFill>
                <a:latin typeface="Poppins" pitchFamily="2" charset="77"/>
                <a:cs typeface="Poppins" pitchFamily="2" charset="77"/>
              </a:rPr>
              <a:t> handing over a file) it's about supporting young people as they navigate the complexities of reaching adulthood and providing a needs-led, personalised approach</a:t>
            </a:r>
          </a:p>
          <a:p>
            <a:pPr algn="l" rtl="0">
              <a:spcBef>
                <a:spcPts val="1800"/>
              </a:spcBef>
            </a:pPr>
            <a:r>
              <a:rPr lang="en-GB" sz="2400" dirty="0">
                <a:solidFill>
                  <a:srgbClr val="2A206F"/>
                </a:solidFill>
                <a:latin typeface="Poppins" pitchFamily="2" charset="77"/>
                <a:cs typeface="Poppins" pitchFamily="2" charset="77"/>
              </a:rPr>
              <a:t>For young people under 18, safeguarding duties are intended to protect all those at risk of harm. Adult safeguarding focuses on people with care and support needs who might find it more difficult to protect themselves from abuse or neglect. This can restrict/limit the statutory response</a:t>
            </a:r>
          </a:p>
          <a:p>
            <a:pPr algn="l" rtl="0">
              <a:spcBef>
                <a:spcPts val="1800"/>
              </a:spcBef>
            </a:pPr>
            <a:r>
              <a:rPr lang="en-GB" sz="2400" dirty="0">
                <a:solidFill>
                  <a:srgbClr val="2A206F"/>
                </a:solidFill>
                <a:latin typeface="Poppins" pitchFamily="2" charset="77"/>
                <a:cs typeface="Poppins" pitchFamily="2" charset="77"/>
              </a:rPr>
              <a:t>It requires practitioners, leaders etc to consider how they might work together and think beyond child/adult silos for the benefit of young people at a key life stage</a:t>
            </a:r>
          </a:p>
        </p:txBody>
      </p:sp>
    </p:spTree>
    <p:extLst>
      <p:ext uri="{BB962C8B-B14F-4D97-AF65-F5344CB8AC3E}">
        <p14:creationId xmlns:p14="http://schemas.microsoft.com/office/powerpoint/2010/main" val="36974904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9B2B356-B44A-512F-31F2-6AE8C414D7C7}"/>
              </a:ext>
            </a:extLst>
          </p:cNvPr>
          <p:cNvSpPr txBox="1"/>
          <p:nvPr/>
        </p:nvSpPr>
        <p:spPr>
          <a:xfrm>
            <a:off x="685800" y="1202753"/>
            <a:ext cx="4800600" cy="2785378"/>
          </a:xfrm>
          <a:prstGeom prst="rect">
            <a:avLst/>
          </a:prstGeom>
          <a:noFill/>
        </p:spPr>
        <p:txBody>
          <a:bodyPr wrap="square" rtlCol="0">
            <a:spAutoFit/>
          </a:bodyPr>
          <a:lstStyle/>
          <a:p>
            <a:pPr algn="l" rtl="0">
              <a:spcBef>
                <a:spcPts val="1800"/>
              </a:spcBef>
            </a:pPr>
            <a:r>
              <a:rPr lang="en-US" sz="2000" dirty="0">
                <a:solidFill>
                  <a:srgbClr val="2A206F"/>
                </a:solidFill>
                <a:latin typeface="Poppins" pitchFamily="2" charset="77"/>
                <a:cs typeface="Poppins" pitchFamily="2" charset="77"/>
              </a:rPr>
              <a:t>People seeking asylum are predominantly young. In </a:t>
            </a:r>
            <a:r>
              <a:rPr lang="en-US" sz="2000" dirty="0">
                <a:solidFill>
                  <a:srgbClr val="2A206F"/>
                </a:solidFill>
                <a:latin typeface="Poppins" pitchFamily="2" charset="77"/>
                <a:cs typeface="Poppins" pitchFamily="2" charset="77"/>
                <a:hlinkClick r:id="rId2"/>
              </a:rPr>
              <a:t>12 months to June 2024</a:t>
            </a:r>
            <a:r>
              <a:rPr lang="en-US" sz="2000" dirty="0">
                <a:solidFill>
                  <a:srgbClr val="2A206F"/>
                </a:solidFill>
                <a:latin typeface="Poppins" pitchFamily="2" charset="77"/>
                <a:cs typeface="Poppins" pitchFamily="2" charset="77"/>
              </a:rPr>
              <a:t>, 62% of asylum claims were made by people aged under 29</a:t>
            </a:r>
          </a:p>
          <a:p>
            <a:pPr algn="l" rtl="0">
              <a:spcBef>
                <a:spcPts val="1800"/>
              </a:spcBef>
            </a:pPr>
            <a:r>
              <a:rPr lang="en-GB" sz="2000" dirty="0">
                <a:solidFill>
                  <a:srgbClr val="2A206F"/>
                </a:solidFill>
                <a:latin typeface="Poppins" pitchFamily="2" charset="77"/>
                <a:cs typeface="Poppins" pitchFamily="2" charset="77"/>
              </a:rPr>
              <a:t>Biologically, the transition into adulthood continues until our early to mid-</a:t>
            </a:r>
            <a:r>
              <a:rPr lang="en-GB" sz="2000" dirty="0" err="1">
                <a:solidFill>
                  <a:srgbClr val="2A206F"/>
                </a:solidFill>
                <a:latin typeface="Poppins" pitchFamily="2" charset="77"/>
                <a:cs typeface="Poppins" pitchFamily="2" charset="77"/>
              </a:rPr>
              <a:t>20s</a:t>
            </a:r>
            <a:endParaRPr lang="en-GB" sz="2000" dirty="0">
              <a:solidFill>
                <a:srgbClr val="2A206F"/>
              </a:solidFill>
              <a:latin typeface="Poppins" pitchFamily="2" charset="77"/>
              <a:cs typeface="Poppins" pitchFamily="2" charset="77"/>
            </a:endParaRPr>
          </a:p>
        </p:txBody>
      </p:sp>
      <p:sp>
        <p:nvSpPr>
          <p:cNvPr id="3" name="Rectangle 2">
            <a:extLst>
              <a:ext uri="{FF2B5EF4-FFF2-40B4-BE49-F238E27FC236}">
                <a16:creationId xmlns:a16="http://schemas.microsoft.com/office/drawing/2014/main" id="{E3794125-5984-1536-B614-E9826809A549}"/>
              </a:ext>
            </a:extLst>
          </p:cNvPr>
          <p:cNvSpPr/>
          <p:nvPr/>
        </p:nvSpPr>
        <p:spPr>
          <a:xfrm>
            <a:off x="685800" y="490327"/>
            <a:ext cx="10591800" cy="543580"/>
          </a:xfrm>
          <a:prstGeom prst="rect">
            <a:avLst/>
          </a:prstGeom>
          <a:solidFill>
            <a:srgbClr val="35A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8" name="TextBox 7">
            <a:extLst>
              <a:ext uri="{FF2B5EF4-FFF2-40B4-BE49-F238E27FC236}">
                <a16:creationId xmlns:a16="http://schemas.microsoft.com/office/drawing/2014/main" id="{FE0C4B3D-FBF4-B1ED-43F9-6A5824AAB071}"/>
              </a:ext>
            </a:extLst>
          </p:cNvPr>
          <p:cNvSpPr txBox="1"/>
          <p:nvPr/>
        </p:nvSpPr>
        <p:spPr>
          <a:xfrm>
            <a:off x="685800" y="510687"/>
            <a:ext cx="10589402" cy="523220"/>
          </a:xfrm>
          <a:prstGeom prst="rect">
            <a:avLst/>
          </a:prstGeom>
          <a:noFill/>
        </p:spPr>
        <p:txBody>
          <a:bodyPr wrap="square" rtlCol="0">
            <a:spAutoFit/>
          </a:bodyPr>
          <a:lstStyle/>
          <a:p>
            <a:r>
              <a:rPr lang="en-GB" sz="2800" dirty="0">
                <a:solidFill>
                  <a:schemeClr val="bg1"/>
                </a:solidFill>
                <a:effectLst/>
                <a:latin typeface="Poppins Medium" pitchFamily="2" charset="77"/>
                <a:cs typeface="Poppins Medium" pitchFamily="2" charset="77"/>
              </a:rPr>
              <a:t>Why is it important in our work?</a:t>
            </a:r>
          </a:p>
        </p:txBody>
      </p:sp>
      <p:graphicFrame>
        <p:nvGraphicFramePr>
          <p:cNvPr id="6" name="Table 5">
            <a:extLst>
              <a:ext uri="{FF2B5EF4-FFF2-40B4-BE49-F238E27FC236}">
                <a16:creationId xmlns:a16="http://schemas.microsoft.com/office/drawing/2014/main" id="{3E8486CF-39ED-5961-CE62-644D5E9A512D}"/>
              </a:ext>
            </a:extLst>
          </p:cNvPr>
          <p:cNvGraphicFramePr>
            <a:graphicFrameLocks noGrp="1"/>
          </p:cNvGraphicFramePr>
          <p:nvPr/>
        </p:nvGraphicFramePr>
        <p:xfrm>
          <a:off x="5611418" y="1524000"/>
          <a:ext cx="5663784" cy="1905000"/>
        </p:xfrm>
        <a:graphic>
          <a:graphicData uri="http://schemas.openxmlformats.org/drawingml/2006/table">
            <a:tbl>
              <a:tblPr>
                <a:tableStyleId>{5C22544A-7EE6-4342-B048-85BDC9FD1C3A}</a:tableStyleId>
              </a:tblPr>
              <a:tblGrid>
                <a:gridCol w="1464997">
                  <a:extLst>
                    <a:ext uri="{9D8B030D-6E8A-4147-A177-3AD203B41FA5}">
                      <a16:colId xmlns:a16="http://schemas.microsoft.com/office/drawing/2014/main" val="1214407609"/>
                    </a:ext>
                  </a:extLst>
                </a:gridCol>
                <a:gridCol w="771739">
                  <a:extLst>
                    <a:ext uri="{9D8B030D-6E8A-4147-A177-3AD203B41FA5}">
                      <a16:colId xmlns:a16="http://schemas.microsoft.com/office/drawing/2014/main" val="668791060"/>
                    </a:ext>
                  </a:extLst>
                </a:gridCol>
                <a:gridCol w="876383">
                  <a:extLst>
                    <a:ext uri="{9D8B030D-6E8A-4147-A177-3AD203B41FA5}">
                      <a16:colId xmlns:a16="http://schemas.microsoft.com/office/drawing/2014/main" val="2973806097"/>
                    </a:ext>
                  </a:extLst>
                </a:gridCol>
                <a:gridCol w="810981">
                  <a:extLst>
                    <a:ext uri="{9D8B030D-6E8A-4147-A177-3AD203B41FA5}">
                      <a16:colId xmlns:a16="http://schemas.microsoft.com/office/drawing/2014/main" val="1127993590"/>
                    </a:ext>
                  </a:extLst>
                </a:gridCol>
                <a:gridCol w="967945">
                  <a:extLst>
                    <a:ext uri="{9D8B030D-6E8A-4147-A177-3AD203B41FA5}">
                      <a16:colId xmlns:a16="http://schemas.microsoft.com/office/drawing/2014/main" val="4089503588"/>
                    </a:ext>
                  </a:extLst>
                </a:gridCol>
                <a:gridCol w="771739">
                  <a:extLst>
                    <a:ext uri="{9D8B030D-6E8A-4147-A177-3AD203B41FA5}">
                      <a16:colId xmlns:a16="http://schemas.microsoft.com/office/drawing/2014/main" val="3008976326"/>
                    </a:ext>
                  </a:extLst>
                </a:gridCol>
              </a:tblGrid>
              <a:tr h="381000">
                <a:tc>
                  <a:txBody>
                    <a:bodyPr/>
                    <a:lstStyle/>
                    <a:p>
                      <a:pPr algn="ctr" fontAlgn="b"/>
                      <a:r>
                        <a:rPr lang="en-GB" sz="1600" b="1" u="none" strike="noStrike">
                          <a:effectLst/>
                        </a:rPr>
                        <a:t>age</a:t>
                      </a:r>
                      <a:endParaRPr lang="en-GB" sz="1600" b="1" i="0" u="none" strike="noStrike" dirty="0">
                        <a:solidFill>
                          <a:srgbClr val="000000"/>
                        </a:solidFill>
                        <a:effectLst/>
                        <a:latin typeface="Arial" panose="020B0604020202020204" pitchFamily="34" charset="0"/>
                      </a:endParaRPr>
                    </a:p>
                  </a:txBody>
                  <a:tcPr marL="6854" marR="6854" marT="6854"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n-GB" sz="1600" u="none" strike="noStrike">
                          <a:effectLst/>
                        </a:rPr>
                        <a:t>2023 Q3</a:t>
                      </a:r>
                      <a:endParaRPr lang="en-GB" sz="1600" b="1" i="0" u="none" strike="noStrike" dirty="0">
                        <a:solidFill>
                          <a:srgbClr val="000000"/>
                        </a:solidFill>
                        <a:effectLst/>
                        <a:latin typeface="Arial" panose="020B0604020202020204" pitchFamily="34" charset="0"/>
                      </a:endParaRPr>
                    </a:p>
                  </a:txBody>
                  <a:tcPr marL="6854" marR="6854" marT="6854"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en-GB" sz="1600" u="none" strike="noStrike">
                          <a:effectLst/>
                        </a:rPr>
                        <a:t>2023 Q4</a:t>
                      </a:r>
                      <a:endParaRPr lang="en-GB" sz="1600" b="1" i="0" u="none" strike="noStrike" dirty="0">
                        <a:solidFill>
                          <a:srgbClr val="000000"/>
                        </a:solidFill>
                        <a:effectLst/>
                        <a:latin typeface="Arial" panose="020B0604020202020204" pitchFamily="34" charset="0"/>
                      </a:endParaRPr>
                    </a:p>
                  </a:txBody>
                  <a:tcPr marL="6854" marR="6854" marT="6854" marB="0" anchor="b">
                    <a:lnB w="12700" cap="flat" cmpd="sng" algn="ctr">
                      <a:solidFill>
                        <a:schemeClr val="tx1"/>
                      </a:solidFill>
                      <a:prstDash val="solid"/>
                      <a:round/>
                      <a:headEnd type="none" w="med" len="med"/>
                      <a:tailEnd type="none" w="med" len="med"/>
                    </a:lnB>
                  </a:tcPr>
                </a:tc>
                <a:tc>
                  <a:txBody>
                    <a:bodyPr/>
                    <a:lstStyle/>
                    <a:p>
                      <a:pPr algn="ctr" fontAlgn="b"/>
                      <a:r>
                        <a:rPr lang="en-GB" sz="1600" u="none" strike="noStrike">
                          <a:effectLst/>
                        </a:rPr>
                        <a:t>2024 Q1</a:t>
                      </a:r>
                      <a:endParaRPr lang="en-GB" sz="1600" b="1" i="0" u="none" strike="noStrike" dirty="0">
                        <a:solidFill>
                          <a:srgbClr val="000000"/>
                        </a:solidFill>
                        <a:effectLst/>
                        <a:latin typeface="Arial" panose="020B0604020202020204" pitchFamily="34" charset="0"/>
                      </a:endParaRPr>
                    </a:p>
                  </a:txBody>
                  <a:tcPr marL="6854" marR="6854" marT="6854" marB="0" anchor="b">
                    <a:lnB w="12700" cap="flat" cmpd="sng" algn="ctr">
                      <a:solidFill>
                        <a:schemeClr val="tx1"/>
                      </a:solidFill>
                      <a:prstDash val="solid"/>
                      <a:round/>
                      <a:headEnd type="none" w="med" len="med"/>
                      <a:tailEnd type="none" w="med" len="med"/>
                    </a:lnB>
                  </a:tcPr>
                </a:tc>
                <a:tc>
                  <a:txBody>
                    <a:bodyPr/>
                    <a:lstStyle/>
                    <a:p>
                      <a:pPr algn="ctr" fontAlgn="b"/>
                      <a:r>
                        <a:rPr lang="en-GB" sz="1600" u="none" strike="noStrike">
                          <a:effectLst/>
                        </a:rPr>
                        <a:t>2024 Q2</a:t>
                      </a:r>
                      <a:endParaRPr lang="en-GB" sz="1600" b="1" i="0" u="none" strike="noStrike" dirty="0">
                        <a:solidFill>
                          <a:srgbClr val="000000"/>
                        </a:solidFill>
                        <a:effectLst/>
                        <a:latin typeface="Arial" panose="020B0604020202020204" pitchFamily="34" charset="0"/>
                      </a:endParaRPr>
                    </a:p>
                  </a:txBody>
                  <a:tcPr marL="6854" marR="6854" marT="6854"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n-GB" sz="1600" u="none" strike="noStrike">
                          <a:effectLst/>
                        </a:rPr>
                        <a:t>total</a:t>
                      </a:r>
                      <a:endParaRPr lang="en-GB" sz="1600" b="1" i="0" u="none" strike="noStrike" dirty="0">
                        <a:solidFill>
                          <a:srgbClr val="000000"/>
                        </a:solidFill>
                        <a:effectLst/>
                        <a:latin typeface="Arial" panose="020B0604020202020204" pitchFamily="34" charset="0"/>
                      </a:endParaRPr>
                    </a:p>
                  </a:txBody>
                  <a:tcPr marL="6854" marR="6854" marT="6854"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92443247"/>
                  </a:ext>
                </a:extLst>
              </a:tr>
              <a:tr h="381000">
                <a:tc>
                  <a:txBody>
                    <a:bodyPr/>
                    <a:lstStyle/>
                    <a:p>
                      <a:pPr algn="ctr" fontAlgn="b"/>
                      <a:r>
                        <a:rPr lang="en-GB" sz="1600" b="1" u="none" strike="noStrike" dirty="0">
                          <a:effectLst/>
                        </a:rPr>
                        <a:t>30+</a:t>
                      </a:r>
                      <a:endParaRPr lang="en-GB" sz="1600" b="1" i="0" u="none" strike="noStrike" dirty="0">
                        <a:solidFill>
                          <a:srgbClr val="000000"/>
                        </a:solidFill>
                        <a:effectLst/>
                        <a:latin typeface="Arial" panose="020B0604020202020204" pitchFamily="34" charset="0"/>
                      </a:endParaRPr>
                    </a:p>
                  </a:txBody>
                  <a:tcPr marL="6854" marR="6854" marT="6854"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GB" sz="1600" u="none" strike="noStrike">
                          <a:effectLst/>
                        </a:rPr>
                        <a:t>7,794</a:t>
                      </a:r>
                      <a:endParaRPr lang="en-GB" sz="1600" b="0" i="0" u="none" strike="noStrike">
                        <a:solidFill>
                          <a:srgbClr val="000000"/>
                        </a:solidFill>
                        <a:effectLst/>
                        <a:latin typeface="Arial" panose="020B0604020202020204" pitchFamily="34" charset="0"/>
                      </a:endParaRPr>
                    </a:p>
                  </a:txBody>
                  <a:tcPr marL="6854" marR="6854" marT="6854"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n-GB" sz="1600" u="none" strike="noStrike">
                          <a:effectLst/>
                        </a:rPr>
                        <a:t>7,145</a:t>
                      </a:r>
                      <a:endParaRPr lang="en-GB" sz="1600" b="0" i="0" u="none" strike="noStrike" dirty="0">
                        <a:solidFill>
                          <a:srgbClr val="000000"/>
                        </a:solidFill>
                        <a:effectLst/>
                        <a:latin typeface="Arial" panose="020B0604020202020204" pitchFamily="34" charset="0"/>
                      </a:endParaRPr>
                    </a:p>
                  </a:txBody>
                  <a:tcPr marL="6854" marR="6854" marT="6854" marB="0" anchor="b">
                    <a:lnT w="12700" cap="flat" cmpd="sng" algn="ctr">
                      <a:solidFill>
                        <a:schemeClr val="tx1"/>
                      </a:solidFill>
                      <a:prstDash val="solid"/>
                      <a:round/>
                      <a:headEnd type="none" w="med" len="med"/>
                      <a:tailEnd type="none" w="med" len="med"/>
                    </a:lnT>
                  </a:tcPr>
                </a:tc>
                <a:tc>
                  <a:txBody>
                    <a:bodyPr/>
                    <a:lstStyle/>
                    <a:p>
                      <a:pPr algn="ctr" fontAlgn="b"/>
                      <a:r>
                        <a:rPr lang="en-GB" sz="1600" u="none" strike="noStrike">
                          <a:effectLst/>
                        </a:rPr>
                        <a:t>6,775</a:t>
                      </a:r>
                      <a:endParaRPr lang="en-GB" sz="1600" b="0" i="0" u="none" strike="noStrike" dirty="0">
                        <a:solidFill>
                          <a:srgbClr val="000000"/>
                        </a:solidFill>
                        <a:effectLst/>
                        <a:latin typeface="Arial" panose="020B0604020202020204" pitchFamily="34" charset="0"/>
                      </a:endParaRPr>
                    </a:p>
                  </a:txBody>
                  <a:tcPr marL="6854" marR="6854" marT="6854" marB="0" anchor="b">
                    <a:lnT w="12700" cap="flat" cmpd="sng" algn="ctr">
                      <a:solidFill>
                        <a:schemeClr val="tx1"/>
                      </a:solidFill>
                      <a:prstDash val="solid"/>
                      <a:round/>
                      <a:headEnd type="none" w="med" len="med"/>
                      <a:tailEnd type="none" w="med" len="med"/>
                    </a:lnT>
                  </a:tcPr>
                </a:tc>
                <a:tc>
                  <a:txBody>
                    <a:bodyPr/>
                    <a:lstStyle/>
                    <a:p>
                      <a:pPr algn="ctr" fontAlgn="b"/>
                      <a:r>
                        <a:rPr lang="en-GB" sz="1600" u="none" strike="noStrike">
                          <a:effectLst/>
                        </a:rPr>
                        <a:t>7,227</a:t>
                      </a:r>
                      <a:endParaRPr lang="en-GB" sz="1600" b="0" i="0" u="none" strike="noStrike" dirty="0">
                        <a:solidFill>
                          <a:srgbClr val="000000"/>
                        </a:solidFill>
                        <a:effectLst/>
                        <a:latin typeface="Arial" panose="020B0604020202020204" pitchFamily="34" charset="0"/>
                      </a:endParaRPr>
                    </a:p>
                  </a:txBody>
                  <a:tcPr marL="6854" marR="6854" marT="6854"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GB" sz="1600" u="none" strike="noStrike">
                          <a:effectLst/>
                        </a:rPr>
                        <a:t>28,941</a:t>
                      </a:r>
                      <a:endParaRPr lang="en-GB" sz="1600" b="0" i="0" u="none" strike="noStrike">
                        <a:solidFill>
                          <a:srgbClr val="000000"/>
                        </a:solidFill>
                        <a:effectLst/>
                        <a:latin typeface="Arial" panose="020B0604020202020204" pitchFamily="34" charset="0"/>
                      </a:endParaRPr>
                    </a:p>
                  </a:txBody>
                  <a:tcPr marL="6854" marR="6854" marT="6854"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505664953"/>
                  </a:ext>
                </a:extLst>
              </a:tr>
              <a:tr h="381000">
                <a:tc>
                  <a:txBody>
                    <a:bodyPr/>
                    <a:lstStyle/>
                    <a:p>
                      <a:pPr algn="ctr" fontAlgn="b"/>
                      <a:r>
                        <a:rPr lang="en-GB" sz="1600" b="1" u="none" strike="noStrike">
                          <a:effectLst/>
                        </a:rPr>
                        <a:t>18 to 29</a:t>
                      </a:r>
                      <a:endParaRPr lang="en-GB" sz="1600" b="1" i="0" u="none" strike="noStrike">
                        <a:solidFill>
                          <a:srgbClr val="000000"/>
                        </a:solidFill>
                        <a:effectLst/>
                        <a:latin typeface="Arial" panose="020B0604020202020204" pitchFamily="34" charset="0"/>
                      </a:endParaRPr>
                    </a:p>
                  </a:txBody>
                  <a:tcPr marL="6854" marR="6854" marT="6854" marB="0" anchor="b">
                    <a:lnR w="12700" cap="flat" cmpd="sng" algn="ctr">
                      <a:solidFill>
                        <a:schemeClr val="tx1"/>
                      </a:solidFill>
                      <a:prstDash val="solid"/>
                      <a:round/>
                      <a:headEnd type="none" w="med" len="med"/>
                      <a:tailEnd type="none" w="med" len="med"/>
                    </a:lnR>
                  </a:tcPr>
                </a:tc>
                <a:tc>
                  <a:txBody>
                    <a:bodyPr/>
                    <a:lstStyle/>
                    <a:p>
                      <a:pPr algn="ctr" fontAlgn="b"/>
                      <a:r>
                        <a:rPr lang="en-GB" sz="1600" u="none" strike="noStrike">
                          <a:effectLst/>
                        </a:rPr>
                        <a:t>12,479</a:t>
                      </a:r>
                      <a:endParaRPr lang="en-GB" sz="1600" b="0" i="0" u="none" strike="noStrike" dirty="0">
                        <a:solidFill>
                          <a:srgbClr val="000000"/>
                        </a:solidFill>
                        <a:effectLst/>
                        <a:latin typeface="Arial" panose="020B0604020202020204" pitchFamily="34" charset="0"/>
                      </a:endParaRPr>
                    </a:p>
                  </a:txBody>
                  <a:tcPr marL="6854" marR="6854" marT="6854" marB="0" anchor="b">
                    <a:lnL w="12700" cap="flat" cmpd="sng" algn="ctr">
                      <a:solidFill>
                        <a:schemeClr val="tx1"/>
                      </a:solidFill>
                      <a:prstDash val="solid"/>
                      <a:round/>
                      <a:headEnd type="none" w="med" len="med"/>
                      <a:tailEnd type="none" w="med" len="med"/>
                    </a:lnL>
                  </a:tcPr>
                </a:tc>
                <a:tc>
                  <a:txBody>
                    <a:bodyPr/>
                    <a:lstStyle/>
                    <a:p>
                      <a:pPr algn="ctr" fontAlgn="b"/>
                      <a:r>
                        <a:rPr lang="en-GB" sz="1600" u="none" strike="noStrike">
                          <a:effectLst/>
                        </a:rPr>
                        <a:t>9,756</a:t>
                      </a:r>
                      <a:endParaRPr lang="en-GB" sz="1600" b="0" i="0" u="none" strike="noStrike" dirty="0">
                        <a:solidFill>
                          <a:srgbClr val="000000"/>
                        </a:solidFill>
                        <a:effectLst/>
                        <a:latin typeface="Arial" panose="020B0604020202020204" pitchFamily="34" charset="0"/>
                      </a:endParaRPr>
                    </a:p>
                  </a:txBody>
                  <a:tcPr marL="6854" marR="6854" marT="6854" marB="0" anchor="b"/>
                </a:tc>
                <a:tc>
                  <a:txBody>
                    <a:bodyPr/>
                    <a:lstStyle/>
                    <a:p>
                      <a:pPr algn="ctr" fontAlgn="b"/>
                      <a:r>
                        <a:rPr lang="en-GB" sz="1600" u="none" strike="noStrike">
                          <a:effectLst/>
                        </a:rPr>
                        <a:t>9,385</a:t>
                      </a:r>
                      <a:endParaRPr lang="en-GB" sz="1600" b="0" i="0" u="none" strike="noStrike">
                        <a:solidFill>
                          <a:srgbClr val="000000"/>
                        </a:solidFill>
                        <a:effectLst/>
                        <a:latin typeface="Arial" panose="020B0604020202020204" pitchFamily="34" charset="0"/>
                      </a:endParaRPr>
                    </a:p>
                  </a:txBody>
                  <a:tcPr marL="6854" marR="6854" marT="6854" marB="0" anchor="b"/>
                </a:tc>
                <a:tc>
                  <a:txBody>
                    <a:bodyPr/>
                    <a:lstStyle/>
                    <a:p>
                      <a:pPr algn="ctr" fontAlgn="b"/>
                      <a:r>
                        <a:rPr lang="en-GB" sz="1600" u="none" strike="noStrike">
                          <a:effectLst/>
                        </a:rPr>
                        <a:t>10,316</a:t>
                      </a:r>
                      <a:endParaRPr lang="en-GB" sz="1600" b="0" i="0" u="none" strike="noStrike" dirty="0">
                        <a:solidFill>
                          <a:srgbClr val="000000"/>
                        </a:solidFill>
                        <a:effectLst/>
                        <a:latin typeface="Arial" panose="020B0604020202020204" pitchFamily="34" charset="0"/>
                      </a:endParaRPr>
                    </a:p>
                  </a:txBody>
                  <a:tcPr marL="6854" marR="6854" marT="6854" marB="0" anchor="b">
                    <a:lnR w="12700" cap="flat" cmpd="sng" algn="ctr">
                      <a:solidFill>
                        <a:schemeClr val="tx1"/>
                      </a:solidFill>
                      <a:prstDash val="solid"/>
                      <a:round/>
                      <a:headEnd type="none" w="med" len="med"/>
                      <a:tailEnd type="none" w="med" len="med"/>
                    </a:lnR>
                  </a:tcPr>
                </a:tc>
                <a:tc>
                  <a:txBody>
                    <a:bodyPr/>
                    <a:lstStyle/>
                    <a:p>
                      <a:pPr algn="ctr" fontAlgn="b"/>
                      <a:r>
                        <a:rPr lang="en-GB" sz="1600" u="none" strike="noStrike">
                          <a:effectLst/>
                        </a:rPr>
                        <a:t>41,936</a:t>
                      </a:r>
                      <a:endParaRPr lang="en-GB" sz="1600" b="0" i="0" u="none" strike="noStrike">
                        <a:solidFill>
                          <a:srgbClr val="000000"/>
                        </a:solidFill>
                        <a:effectLst/>
                        <a:latin typeface="Arial" panose="020B0604020202020204" pitchFamily="34" charset="0"/>
                      </a:endParaRPr>
                    </a:p>
                  </a:txBody>
                  <a:tcPr marL="6854" marR="6854" marT="6854"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284007683"/>
                  </a:ext>
                </a:extLst>
              </a:tr>
              <a:tr h="381000">
                <a:tc>
                  <a:txBody>
                    <a:bodyPr/>
                    <a:lstStyle/>
                    <a:p>
                      <a:pPr algn="ctr" fontAlgn="b"/>
                      <a:r>
                        <a:rPr lang="en-GB" sz="1600" b="1" u="none" strike="noStrike">
                          <a:effectLst/>
                        </a:rPr>
                        <a:t>under 18, UASC</a:t>
                      </a:r>
                      <a:endParaRPr lang="en-GB" sz="1600" b="1" i="0" u="none" strike="noStrike" dirty="0">
                        <a:solidFill>
                          <a:srgbClr val="000000"/>
                        </a:solidFill>
                        <a:effectLst/>
                        <a:latin typeface="Arial" panose="020B0604020202020204" pitchFamily="34" charset="0"/>
                      </a:endParaRPr>
                    </a:p>
                  </a:txBody>
                  <a:tcPr marL="6854" marR="6854" marT="6854"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n-GB" sz="1600" u="none" strike="noStrike" dirty="0">
                          <a:effectLst/>
                        </a:rPr>
                        <a:t>1,933</a:t>
                      </a:r>
                      <a:endParaRPr lang="en-GB" sz="1600" b="0" i="0" u="none" strike="noStrike" dirty="0">
                        <a:solidFill>
                          <a:srgbClr val="000000"/>
                        </a:solidFill>
                        <a:effectLst/>
                        <a:latin typeface="Arial" panose="020B0604020202020204" pitchFamily="34" charset="0"/>
                      </a:endParaRPr>
                    </a:p>
                  </a:txBody>
                  <a:tcPr marL="6854" marR="6854" marT="6854"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en-GB" sz="1600" u="none" strike="noStrike">
                          <a:effectLst/>
                        </a:rPr>
                        <a:t>903</a:t>
                      </a:r>
                      <a:endParaRPr lang="en-GB" sz="1600" b="0" i="0" u="none" strike="noStrike" dirty="0">
                        <a:solidFill>
                          <a:srgbClr val="000000"/>
                        </a:solidFill>
                        <a:effectLst/>
                        <a:latin typeface="Arial" panose="020B0604020202020204" pitchFamily="34" charset="0"/>
                      </a:endParaRPr>
                    </a:p>
                  </a:txBody>
                  <a:tcPr marL="6854" marR="6854" marT="6854" marB="0" anchor="b">
                    <a:lnB w="12700" cap="flat" cmpd="sng" algn="ctr">
                      <a:solidFill>
                        <a:schemeClr val="tx1"/>
                      </a:solidFill>
                      <a:prstDash val="solid"/>
                      <a:round/>
                      <a:headEnd type="none" w="med" len="med"/>
                      <a:tailEnd type="none" w="med" len="med"/>
                    </a:lnB>
                  </a:tcPr>
                </a:tc>
                <a:tc>
                  <a:txBody>
                    <a:bodyPr/>
                    <a:lstStyle/>
                    <a:p>
                      <a:pPr algn="ctr" fontAlgn="b"/>
                      <a:r>
                        <a:rPr lang="en-GB" sz="1600" u="none" strike="noStrike">
                          <a:effectLst/>
                        </a:rPr>
                        <a:t>950</a:t>
                      </a:r>
                      <a:endParaRPr lang="en-GB" sz="1600" b="0" i="0" u="none" strike="noStrike" dirty="0">
                        <a:solidFill>
                          <a:srgbClr val="000000"/>
                        </a:solidFill>
                        <a:effectLst/>
                        <a:latin typeface="Arial" panose="020B0604020202020204" pitchFamily="34" charset="0"/>
                      </a:endParaRPr>
                    </a:p>
                  </a:txBody>
                  <a:tcPr marL="6854" marR="6854" marT="6854" marB="0" anchor="b">
                    <a:lnB w="12700" cap="flat" cmpd="sng" algn="ctr">
                      <a:solidFill>
                        <a:schemeClr val="tx1"/>
                      </a:solidFill>
                      <a:prstDash val="solid"/>
                      <a:round/>
                      <a:headEnd type="none" w="med" len="med"/>
                      <a:tailEnd type="none" w="med" len="med"/>
                    </a:lnB>
                  </a:tcPr>
                </a:tc>
                <a:tc>
                  <a:txBody>
                    <a:bodyPr/>
                    <a:lstStyle/>
                    <a:p>
                      <a:pPr algn="ctr" fontAlgn="b"/>
                      <a:r>
                        <a:rPr lang="en-GB" sz="1600" u="none" strike="noStrike">
                          <a:effectLst/>
                        </a:rPr>
                        <a:t>995</a:t>
                      </a:r>
                      <a:endParaRPr lang="en-GB" sz="1600" b="0" i="0" u="none" strike="noStrike" dirty="0">
                        <a:solidFill>
                          <a:srgbClr val="000000"/>
                        </a:solidFill>
                        <a:effectLst/>
                        <a:latin typeface="Arial" panose="020B0604020202020204" pitchFamily="34" charset="0"/>
                      </a:endParaRPr>
                    </a:p>
                  </a:txBody>
                  <a:tcPr marL="6854" marR="6854" marT="6854"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n-GB" sz="1600" u="none" strike="noStrike">
                          <a:effectLst/>
                        </a:rPr>
                        <a:t>4,781</a:t>
                      </a:r>
                      <a:endParaRPr lang="en-GB" sz="1600" b="0" i="0" u="none" strike="noStrike" dirty="0">
                        <a:solidFill>
                          <a:srgbClr val="000000"/>
                        </a:solidFill>
                        <a:effectLst/>
                        <a:latin typeface="Arial" panose="020B0604020202020204" pitchFamily="34" charset="0"/>
                      </a:endParaRPr>
                    </a:p>
                  </a:txBody>
                  <a:tcPr marL="6854" marR="6854" marT="6854"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47699070"/>
                  </a:ext>
                </a:extLst>
              </a:tr>
              <a:tr h="381000">
                <a:tc>
                  <a:txBody>
                    <a:bodyPr/>
                    <a:lstStyle/>
                    <a:p>
                      <a:pPr algn="ctr" fontAlgn="b"/>
                      <a:endParaRPr lang="en-GB" sz="1600" b="1" i="0" u="none" strike="noStrike" dirty="0">
                        <a:solidFill>
                          <a:srgbClr val="000000"/>
                        </a:solidFill>
                        <a:effectLst/>
                        <a:latin typeface="Arial" panose="020B0604020202020204" pitchFamily="34" charset="0"/>
                      </a:endParaRPr>
                    </a:p>
                  </a:txBody>
                  <a:tcPr marL="6854" marR="6854" marT="6854"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GB" sz="1600" u="none" strike="noStrike">
                          <a:effectLst/>
                        </a:rPr>
                        <a:t>22,206</a:t>
                      </a:r>
                      <a:endParaRPr lang="en-GB" sz="1600" b="1" i="0" u="none" strike="noStrike">
                        <a:solidFill>
                          <a:srgbClr val="000000"/>
                        </a:solidFill>
                        <a:effectLst/>
                        <a:latin typeface="Arial" panose="020B0604020202020204" pitchFamily="34" charset="0"/>
                      </a:endParaRPr>
                    </a:p>
                  </a:txBody>
                  <a:tcPr marL="6854" marR="6854" marT="6854"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n-GB" sz="1600" u="none" strike="noStrike">
                          <a:effectLst/>
                        </a:rPr>
                        <a:t>17,804</a:t>
                      </a:r>
                      <a:endParaRPr lang="en-GB" sz="1600" b="1" i="0" u="none" strike="noStrike" dirty="0">
                        <a:solidFill>
                          <a:srgbClr val="000000"/>
                        </a:solidFill>
                        <a:effectLst/>
                        <a:latin typeface="Arial" panose="020B0604020202020204" pitchFamily="34" charset="0"/>
                      </a:endParaRPr>
                    </a:p>
                  </a:txBody>
                  <a:tcPr marL="6854" marR="6854" marT="6854" marB="0" anchor="b">
                    <a:lnT w="12700" cap="flat" cmpd="sng" algn="ctr">
                      <a:solidFill>
                        <a:schemeClr val="tx1"/>
                      </a:solidFill>
                      <a:prstDash val="solid"/>
                      <a:round/>
                      <a:headEnd type="none" w="med" len="med"/>
                      <a:tailEnd type="none" w="med" len="med"/>
                    </a:lnT>
                  </a:tcPr>
                </a:tc>
                <a:tc>
                  <a:txBody>
                    <a:bodyPr/>
                    <a:lstStyle/>
                    <a:p>
                      <a:pPr algn="ctr" fontAlgn="b"/>
                      <a:r>
                        <a:rPr lang="en-GB" sz="1600" u="none" strike="noStrike">
                          <a:effectLst/>
                        </a:rPr>
                        <a:t>17,110</a:t>
                      </a:r>
                      <a:endParaRPr lang="en-GB" sz="1600" b="1" i="0" u="none" strike="noStrike">
                        <a:solidFill>
                          <a:srgbClr val="000000"/>
                        </a:solidFill>
                        <a:effectLst/>
                        <a:latin typeface="Arial" panose="020B0604020202020204" pitchFamily="34" charset="0"/>
                      </a:endParaRPr>
                    </a:p>
                  </a:txBody>
                  <a:tcPr marL="6854" marR="6854" marT="6854" marB="0" anchor="b">
                    <a:lnT w="12700" cap="flat" cmpd="sng" algn="ctr">
                      <a:solidFill>
                        <a:schemeClr val="tx1"/>
                      </a:solidFill>
                      <a:prstDash val="solid"/>
                      <a:round/>
                      <a:headEnd type="none" w="med" len="med"/>
                      <a:tailEnd type="none" w="med" len="med"/>
                    </a:lnT>
                  </a:tcPr>
                </a:tc>
                <a:tc>
                  <a:txBody>
                    <a:bodyPr/>
                    <a:lstStyle/>
                    <a:p>
                      <a:pPr algn="ctr" fontAlgn="b"/>
                      <a:r>
                        <a:rPr lang="en-GB" sz="1600" u="none" strike="noStrike">
                          <a:effectLst/>
                        </a:rPr>
                        <a:t>18,538</a:t>
                      </a:r>
                      <a:endParaRPr lang="en-GB" sz="1600" b="1" i="0" u="none" strike="noStrike">
                        <a:solidFill>
                          <a:srgbClr val="000000"/>
                        </a:solidFill>
                        <a:effectLst/>
                        <a:latin typeface="Arial" panose="020B0604020202020204" pitchFamily="34" charset="0"/>
                      </a:endParaRPr>
                    </a:p>
                  </a:txBody>
                  <a:tcPr marL="6854" marR="6854" marT="6854"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GB" sz="1600" u="none" strike="noStrike" dirty="0">
                          <a:effectLst/>
                        </a:rPr>
                        <a:t>75,658</a:t>
                      </a:r>
                      <a:endParaRPr lang="en-GB" sz="1600" b="1" i="0" u="none" strike="noStrike" dirty="0">
                        <a:solidFill>
                          <a:srgbClr val="000000"/>
                        </a:solidFill>
                        <a:effectLst/>
                        <a:latin typeface="Arial" panose="020B0604020202020204" pitchFamily="34" charset="0"/>
                      </a:endParaRPr>
                    </a:p>
                  </a:txBody>
                  <a:tcPr marL="6854" marR="6854" marT="6854"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014260249"/>
                  </a:ext>
                </a:extLst>
              </a:tr>
            </a:tbl>
          </a:graphicData>
        </a:graphic>
      </p:graphicFrame>
      <p:sp>
        <p:nvSpPr>
          <p:cNvPr id="7" name="TextBox 6">
            <a:extLst>
              <a:ext uri="{FF2B5EF4-FFF2-40B4-BE49-F238E27FC236}">
                <a16:creationId xmlns:a16="http://schemas.microsoft.com/office/drawing/2014/main" id="{58FEA5DF-09A0-9503-D154-487E60DB6C1D}"/>
              </a:ext>
            </a:extLst>
          </p:cNvPr>
          <p:cNvSpPr txBox="1"/>
          <p:nvPr/>
        </p:nvSpPr>
        <p:spPr>
          <a:xfrm>
            <a:off x="685800" y="3919093"/>
            <a:ext cx="10589402" cy="2708434"/>
          </a:xfrm>
          <a:prstGeom prst="rect">
            <a:avLst/>
          </a:prstGeom>
          <a:noFill/>
        </p:spPr>
        <p:txBody>
          <a:bodyPr wrap="square" rtlCol="0">
            <a:spAutoFit/>
          </a:bodyPr>
          <a:lstStyle/>
          <a:p>
            <a:pPr algn="l" rtl="0">
              <a:spcBef>
                <a:spcPts val="1800"/>
              </a:spcBef>
            </a:pPr>
            <a:r>
              <a:rPr lang="en-GB" sz="2000" dirty="0">
                <a:solidFill>
                  <a:srgbClr val="2A206F"/>
                </a:solidFill>
                <a:latin typeface="Poppins" pitchFamily="2" charset="77"/>
                <a:cs typeface="Poppins" pitchFamily="2" charset="77"/>
              </a:rPr>
              <a:t>Many young people are caught up in age disputes, this means they may be children being treated as adults and not receiving the care and support they are entitled to</a:t>
            </a:r>
          </a:p>
          <a:p>
            <a:pPr algn="l" rtl="0">
              <a:spcBef>
                <a:spcPts val="1800"/>
              </a:spcBef>
            </a:pPr>
            <a:r>
              <a:rPr lang="en-GB" sz="2000" dirty="0">
                <a:solidFill>
                  <a:srgbClr val="2A206F"/>
                </a:solidFill>
                <a:latin typeface="Poppins" pitchFamily="2" charset="77"/>
                <a:cs typeface="Poppins" pitchFamily="2" charset="77"/>
              </a:rPr>
              <a:t>Young people who are 18+ receive radically less support than those a few months younger. This differing support is not reflective of need/maturity/ability to live independently etc</a:t>
            </a:r>
          </a:p>
          <a:p>
            <a:pPr algn="l" rtl="0">
              <a:spcBef>
                <a:spcPts val="1800"/>
              </a:spcBef>
            </a:pPr>
            <a:r>
              <a:rPr lang="en-GB" sz="2000" dirty="0">
                <a:solidFill>
                  <a:srgbClr val="2A206F"/>
                </a:solidFill>
                <a:latin typeface="Poppins" pitchFamily="2" charset="77"/>
                <a:cs typeface="Poppins" pitchFamily="2" charset="77"/>
              </a:rPr>
              <a:t>Other sectors have more nuanced transitions for young adults</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12CCA-C1B5-065B-04C4-7FE3F2323629}"/>
              </a:ext>
            </a:extLst>
          </p:cNvPr>
          <p:cNvSpPr>
            <a:spLocks noGrp="1"/>
          </p:cNvSpPr>
          <p:nvPr>
            <p:ph type="title"/>
          </p:nvPr>
        </p:nvSpPr>
        <p:spPr>
          <a:xfrm>
            <a:off x="838200" y="1253331"/>
            <a:ext cx="5257800" cy="430887"/>
          </a:xfrm>
          <a:solidFill>
            <a:srgbClr val="35A38C"/>
          </a:solidFill>
        </p:spPr>
        <p:txBody>
          <a:bodyPr wrap="square" rtlCol="0">
            <a:spAutoFit/>
          </a:bodyPr>
          <a:lstStyle/>
          <a:p>
            <a:r>
              <a:rPr lang="en-GB" sz="2800" dirty="0">
                <a:solidFill>
                  <a:schemeClr val="bg1"/>
                </a:solidFill>
                <a:latin typeface="Poppins Medium" pitchFamily="2" charset="77"/>
                <a:cs typeface="Poppins Medium" pitchFamily="2" charset="77"/>
              </a:rPr>
              <a:t>Young People</a:t>
            </a:r>
          </a:p>
        </p:txBody>
      </p:sp>
      <p:sp>
        <p:nvSpPr>
          <p:cNvPr id="3" name="Content Placeholder 2">
            <a:extLst>
              <a:ext uri="{FF2B5EF4-FFF2-40B4-BE49-F238E27FC236}">
                <a16:creationId xmlns:a16="http://schemas.microsoft.com/office/drawing/2014/main" id="{CA10F250-5C67-071A-B144-52FCCF84115C}"/>
              </a:ext>
            </a:extLst>
          </p:cNvPr>
          <p:cNvSpPr>
            <a:spLocks noGrp="1"/>
          </p:cNvSpPr>
          <p:nvPr>
            <p:ph idx="1"/>
          </p:nvPr>
        </p:nvSpPr>
        <p:spPr>
          <a:xfrm>
            <a:off x="6412218" y="2071141"/>
            <a:ext cx="5257800" cy="4351338"/>
          </a:xfrm>
        </p:spPr>
        <p:txBody>
          <a:bodyPr>
            <a:normAutofit/>
          </a:bodyPr>
          <a:lstStyle/>
          <a:p>
            <a:pPr marL="228600" indent="-228600" algn="l" rtl="0">
              <a:lnSpc>
                <a:spcPct val="80000"/>
              </a:lnSpc>
              <a:spcBef>
                <a:spcPts val="1000"/>
              </a:spcBef>
              <a:buFont typeface="Arial" panose="020B0604020202020204" pitchFamily="34" charset="0"/>
              <a:buChar char="•"/>
            </a:pPr>
            <a:r>
              <a:rPr lang="en-GB" sz="2400" kern="1200" dirty="0">
                <a:solidFill>
                  <a:srgbClr val="5B4897"/>
                </a:solidFill>
                <a:latin typeface="Poppins" panose="00000500000000000000" pitchFamily="2" charset="0"/>
                <a:cs typeface="Poppins" panose="00000500000000000000" pitchFamily="2" charset="0"/>
              </a:rPr>
              <a:t>Language barrier</a:t>
            </a:r>
          </a:p>
          <a:p>
            <a:pPr marL="228600" indent="-228600" algn="l" rtl="0">
              <a:lnSpc>
                <a:spcPct val="80000"/>
              </a:lnSpc>
              <a:spcBef>
                <a:spcPts val="1000"/>
              </a:spcBef>
              <a:buFont typeface="Arial" panose="020B0604020202020204" pitchFamily="34" charset="0"/>
              <a:buChar char="•"/>
            </a:pPr>
            <a:r>
              <a:rPr lang="en-GB" sz="2400" kern="1200" dirty="0">
                <a:solidFill>
                  <a:srgbClr val="5B4897"/>
                </a:solidFill>
                <a:latin typeface="Poppins" panose="00000500000000000000" pitchFamily="2" charset="0"/>
                <a:cs typeface="Poppins" panose="00000500000000000000" pitchFamily="2" charset="0"/>
              </a:rPr>
              <a:t>Lack of education</a:t>
            </a:r>
          </a:p>
          <a:p>
            <a:pPr marL="228600" indent="-228600" algn="l" rtl="0">
              <a:lnSpc>
                <a:spcPct val="80000"/>
              </a:lnSpc>
              <a:spcBef>
                <a:spcPts val="1000"/>
              </a:spcBef>
              <a:buFont typeface="Arial" panose="020B0604020202020204" pitchFamily="34" charset="0"/>
              <a:buChar char="•"/>
            </a:pPr>
            <a:r>
              <a:rPr lang="en-GB" sz="2400" kern="1200" dirty="0">
                <a:solidFill>
                  <a:srgbClr val="5B4897"/>
                </a:solidFill>
                <a:latin typeface="Poppins" panose="00000500000000000000" pitchFamily="2" charset="0"/>
                <a:cs typeface="Poppins" panose="00000500000000000000" pitchFamily="2" charset="0"/>
              </a:rPr>
              <a:t>Trauma</a:t>
            </a:r>
          </a:p>
          <a:p>
            <a:pPr marL="228600" indent="-228600" algn="l" rtl="0">
              <a:lnSpc>
                <a:spcPct val="80000"/>
              </a:lnSpc>
              <a:spcBef>
                <a:spcPts val="1000"/>
              </a:spcBef>
              <a:buFont typeface="Arial" panose="020B0604020202020204" pitchFamily="34" charset="0"/>
              <a:buChar char="•"/>
            </a:pPr>
            <a:r>
              <a:rPr lang="en-GB" sz="2400" kern="1200" dirty="0">
                <a:solidFill>
                  <a:srgbClr val="5B4897"/>
                </a:solidFill>
                <a:latin typeface="Poppins" panose="00000500000000000000" pitchFamily="2" charset="0"/>
                <a:cs typeface="Poppins" panose="00000500000000000000" pitchFamily="2" charset="0"/>
              </a:rPr>
              <a:t>Not understanding systems</a:t>
            </a:r>
          </a:p>
          <a:p>
            <a:pPr marL="228600" indent="-228600" algn="l" rtl="0">
              <a:lnSpc>
                <a:spcPct val="80000"/>
              </a:lnSpc>
              <a:spcBef>
                <a:spcPts val="1000"/>
              </a:spcBef>
              <a:buFont typeface="Arial" panose="020B0604020202020204" pitchFamily="34" charset="0"/>
              <a:buChar char="•"/>
            </a:pPr>
            <a:r>
              <a:rPr lang="en-GB" sz="2400" kern="1200" dirty="0">
                <a:solidFill>
                  <a:srgbClr val="5B4897"/>
                </a:solidFill>
                <a:latin typeface="Poppins" panose="00000500000000000000" pitchFamily="2" charset="0"/>
                <a:cs typeface="Poppins" panose="00000500000000000000" pitchFamily="2" charset="0"/>
              </a:rPr>
              <a:t>Insecurity  of asylum status</a:t>
            </a:r>
          </a:p>
          <a:p>
            <a:pPr marL="228600" indent="-228600" algn="l" rtl="0">
              <a:lnSpc>
                <a:spcPct val="80000"/>
              </a:lnSpc>
              <a:spcBef>
                <a:spcPts val="1000"/>
              </a:spcBef>
              <a:buFont typeface="Arial" panose="020B0604020202020204" pitchFamily="34" charset="0"/>
              <a:buChar char="•"/>
            </a:pPr>
            <a:r>
              <a:rPr lang="en-GB" sz="2400" kern="1200" dirty="0">
                <a:solidFill>
                  <a:srgbClr val="5B4897"/>
                </a:solidFill>
                <a:latin typeface="Poppins" panose="00000500000000000000" pitchFamily="2" charset="0"/>
                <a:cs typeface="Poppins" panose="00000500000000000000" pitchFamily="2" charset="0"/>
              </a:rPr>
              <a:t>Lack family and support networks</a:t>
            </a:r>
          </a:p>
          <a:p>
            <a:pPr marL="228600" indent="-228600" algn="l" rtl="0">
              <a:lnSpc>
                <a:spcPct val="80000"/>
              </a:lnSpc>
              <a:spcBef>
                <a:spcPts val="1000"/>
              </a:spcBef>
              <a:buFont typeface="Arial" panose="020B0604020202020204" pitchFamily="34" charset="0"/>
              <a:buChar char="•"/>
            </a:pPr>
            <a:r>
              <a:rPr lang="en-GB" sz="2400" kern="1200" dirty="0">
                <a:solidFill>
                  <a:srgbClr val="5B4897"/>
                </a:solidFill>
                <a:latin typeface="Poppins" panose="00000500000000000000" pitchFamily="2" charset="0"/>
                <a:cs typeface="Poppins" panose="00000500000000000000" pitchFamily="2" charset="0"/>
              </a:rPr>
              <a:t>No documents</a:t>
            </a:r>
          </a:p>
          <a:p>
            <a:pPr marL="228600" indent="-228600" algn="l" rtl="0">
              <a:lnSpc>
                <a:spcPct val="80000"/>
              </a:lnSpc>
              <a:spcBef>
                <a:spcPts val="1000"/>
              </a:spcBef>
              <a:buFont typeface="Arial" panose="020B0604020202020204" pitchFamily="34" charset="0"/>
              <a:buChar char="•"/>
            </a:pPr>
            <a:r>
              <a:rPr lang="en-GB" sz="2400" kern="1200" dirty="0">
                <a:solidFill>
                  <a:srgbClr val="5B4897"/>
                </a:solidFill>
                <a:latin typeface="Poppins" panose="00000500000000000000" pitchFamily="2" charset="0"/>
                <a:cs typeface="Poppins" panose="00000500000000000000" pitchFamily="2" charset="0"/>
              </a:rPr>
              <a:t>Isolation: lack of family and social network</a:t>
            </a:r>
          </a:p>
          <a:p>
            <a:pPr marL="0" indent="0">
              <a:buNone/>
            </a:pPr>
            <a:endParaRPr lang="en-GB" dirty="0"/>
          </a:p>
        </p:txBody>
      </p:sp>
      <p:sp>
        <p:nvSpPr>
          <p:cNvPr id="4" name="Title 1">
            <a:extLst>
              <a:ext uri="{FF2B5EF4-FFF2-40B4-BE49-F238E27FC236}">
                <a16:creationId xmlns:a16="http://schemas.microsoft.com/office/drawing/2014/main" id="{1B80D9EC-C7DF-C607-029C-A344F68BF4ED}"/>
              </a:ext>
            </a:extLst>
          </p:cNvPr>
          <p:cNvSpPr txBox="1">
            <a:spLocks/>
          </p:cNvSpPr>
          <p:nvPr/>
        </p:nvSpPr>
        <p:spPr>
          <a:xfrm>
            <a:off x="6378490" y="1253331"/>
            <a:ext cx="5257800" cy="430887"/>
          </a:xfrm>
          <a:prstGeom prst="rect">
            <a:avLst/>
          </a:prstGeom>
          <a:solidFill>
            <a:srgbClr val="35A38C"/>
          </a:solidFill>
        </p:spPr>
        <p:txBody>
          <a:bodyPr wrap="square" lIns="0" tIns="0" rIns="0" bIns="0" rtlCol="0">
            <a:spAutoFit/>
          </a:bodyPr>
          <a:lstStyle>
            <a:lvl1pPr>
              <a:defRPr sz="2800" b="0" i="0">
                <a:solidFill>
                  <a:schemeClr val="bg1"/>
                </a:solidFill>
                <a:latin typeface="Poppins Medium" pitchFamily="2" charset="77"/>
                <a:ea typeface="+mj-ea"/>
                <a:cs typeface="Poppins Medium" pitchFamily="2" charset="77"/>
              </a:defRPr>
            </a:lvl1pPr>
          </a:lstStyle>
          <a:p>
            <a:r>
              <a:rPr lang="en-GB" dirty="0"/>
              <a:t>Asylum Seeker/Refugee</a:t>
            </a:r>
          </a:p>
        </p:txBody>
      </p:sp>
      <p:sp>
        <p:nvSpPr>
          <p:cNvPr id="5" name="Content Placeholder 2">
            <a:extLst>
              <a:ext uri="{FF2B5EF4-FFF2-40B4-BE49-F238E27FC236}">
                <a16:creationId xmlns:a16="http://schemas.microsoft.com/office/drawing/2014/main" id="{DECA9B1C-F48B-121F-13FB-26F0FF981D06}"/>
              </a:ext>
            </a:extLst>
          </p:cNvPr>
          <p:cNvSpPr txBox="1">
            <a:spLocks/>
          </p:cNvSpPr>
          <p:nvPr/>
        </p:nvSpPr>
        <p:spPr>
          <a:xfrm>
            <a:off x="801299" y="2071141"/>
            <a:ext cx="5257800" cy="43513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pPr>
            <a:r>
              <a:rPr lang="en-GB" sz="2600" dirty="0">
                <a:solidFill>
                  <a:srgbClr val="5B4897"/>
                </a:solidFill>
                <a:latin typeface="Poppins" panose="00000500000000000000" pitchFamily="2" charset="0"/>
                <a:cs typeface="Poppins" panose="00000500000000000000" pitchFamily="2" charset="0"/>
              </a:rPr>
              <a:t>Still maturing and developing</a:t>
            </a:r>
            <a:endParaRPr lang="en-US" sz="2600" dirty="0">
              <a:solidFill>
                <a:srgbClr val="5B4897"/>
              </a:solidFill>
              <a:latin typeface="Poppins" panose="00000500000000000000" pitchFamily="2" charset="0"/>
              <a:cs typeface="Poppins" panose="00000500000000000000" pitchFamily="2" charset="0"/>
            </a:endParaRPr>
          </a:p>
          <a:p>
            <a:pPr lvl="0">
              <a:lnSpc>
                <a:spcPct val="100000"/>
              </a:lnSpc>
            </a:pPr>
            <a:r>
              <a:rPr lang="en-GB" sz="2600" dirty="0">
                <a:solidFill>
                  <a:srgbClr val="5B4897"/>
                </a:solidFill>
                <a:latin typeface="Poppins" panose="00000500000000000000" pitchFamily="2" charset="0"/>
                <a:cs typeface="Poppins" panose="00000500000000000000" pitchFamily="2" charset="0"/>
              </a:rPr>
              <a:t>Riskier behaviour, experimentation</a:t>
            </a:r>
            <a:endParaRPr lang="en-US" sz="2600" dirty="0">
              <a:solidFill>
                <a:srgbClr val="5B4897"/>
              </a:solidFill>
              <a:latin typeface="Poppins" panose="00000500000000000000" pitchFamily="2" charset="0"/>
              <a:cs typeface="Poppins" panose="00000500000000000000" pitchFamily="2" charset="0"/>
            </a:endParaRPr>
          </a:p>
          <a:p>
            <a:pPr lvl="0">
              <a:lnSpc>
                <a:spcPct val="100000"/>
              </a:lnSpc>
            </a:pPr>
            <a:r>
              <a:rPr lang="en-GB" sz="2600" dirty="0">
                <a:solidFill>
                  <a:srgbClr val="5B4897"/>
                </a:solidFill>
                <a:latin typeface="Poppins" panose="00000500000000000000" pitchFamily="2" charset="0"/>
                <a:cs typeface="Poppins" panose="00000500000000000000" pitchFamily="2" charset="0"/>
              </a:rPr>
              <a:t>More easily influenced</a:t>
            </a:r>
            <a:endParaRPr lang="en-US" sz="2600" dirty="0">
              <a:solidFill>
                <a:srgbClr val="5B4897"/>
              </a:solidFill>
              <a:latin typeface="Poppins" panose="00000500000000000000" pitchFamily="2" charset="0"/>
              <a:cs typeface="Poppins" panose="00000500000000000000" pitchFamily="2" charset="0"/>
            </a:endParaRPr>
          </a:p>
          <a:p>
            <a:pPr lvl="0">
              <a:lnSpc>
                <a:spcPct val="100000"/>
              </a:lnSpc>
            </a:pPr>
            <a:r>
              <a:rPr lang="en-GB" sz="2600" dirty="0">
                <a:solidFill>
                  <a:srgbClr val="5B4897"/>
                </a:solidFill>
                <a:latin typeface="Poppins" panose="00000500000000000000" pitchFamily="2" charset="0"/>
                <a:cs typeface="Poppins" panose="00000500000000000000" pitchFamily="2" charset="0"/>
              </a:rPr>
              <a:t>Searching for identity</a:t>
            </a:r>
            <a:endParaRPr lang="en-US" sz="2600" dirty="0">
              <a:solidFill>
                <a:srgbClr val="5B4897"/>
              </a:solidFill>
              <a:latin typeface="Poppins" panose="00000500000000000000" pitchFamily="2" charset="0"/>
              <a:cs typeface="Poppins" panose="00000500000000000000" pitchFamily="2" charset="0"/>
            </a:endParaRPr>
          </a:p>
          <a:p>
            <a:pPr lvl="0">
              <a:lnSpc>
                <a:spcPct val="100000"/>
              </a:lnSpc>
            </a:pPr>
            <a:r>
              <a:rPr lang="en-GB" sz="2600" dirty="0">
                <a:solidFill>
                  <a:srgbClr val="5B4897"/>
                </a:solidFill>
                <a:latin typeface="Poppins" panose="00000500000000000000" pitchFamily="2" charset="0"/>
                <a:cs typeface="Poppins" panose="00000500000000000000" pitchFamily="2" charset="0"/>
              </a:rPr>
              <a:t>Aspirations and hopes for the future</a:t>
            </a:r>
            <a:endParaRPr lang="en-US" sz="2600" dirty="0">
              <a:solidFill>
                <a:srgbClr val="5B4897"/>
              </a:solidFill>
              <a:latin typeface="Poppins" panose="00000500000000000000" pitchFamily="2" charset="0"/>
              <a:cs typeface="Poppins" panose="00000500000000000000" pitchFamily="2" charset="0"/>
            </a:endParaRPr>
          </a:p>
          <a:p>
            <a:pPr lvl="0">
              <a:lnSpc>
                <a:spcPct val="100000"/>
              </a:lnSpc>
            </a:pPr>
            <a:r>
              <a:rPr lang="en-GB" sz="2600" dirty="0">
                <a:solidFill>
                  <a:srgbClr val="5B4897"/>
                </a:solidFill>
                <a:latin typeface="Poppins" panose="00000500000000000000" pitchFamily="2" charset="0"/>
                <a:cs typeface="Poppins" panose="00000500000000000000" pitchFamily="2" charset="0"/>
              </a:rPr>
              <a:t>May struggle more to interact with bureaucracy and professionals </a:t>
            </a:r>
            <a:endParaRPr lang="en-US" sz="2600" dirty="0">
              <a:solidFill>
                <a:srgbClr val="5B4897"/>
              </a:solidFill>
              <a:latin typeface="Poppins" panose="00000500000000000000" pitchFamily="2" charset="0"/>
              <a:cs typeface="Poppins" panose="00000500000000000000" pitchFamily="2" charset="0"/>
            </a:endParaRPr>
          </a:p>
          <a:p>
            <a:pPr marL="0" indent="0">
              <a:buFont typeface="Arial" panose="020B0604020202020204" pitchFamily="34" charset="0"/>
              <a:buNone/>
            </a:pPr>
            <a:endParaRPr lang="en-GB" dirty="0"/>
          </a:p>
        </p:txBody>
      </p:sp>
      <p:sp>
        <p:nvSpPr>
          <p:cNvPr id="6" name="TextBox 5">
            <a:extLst>
              <a:ext uri="{FF2B5EF4-FFF2-40B4-BE49-F238E27FC236}">
                <a16:creationId xmlns:a16="http://schemas.microsoft.com/office/drawing/2014/main" id="{8EF3E4E6-07F7-62D1-E7D8-A50C0F9D0536}"/>
              </a:ext>
            </a:extLst>
          </p:cNvPr>
          <p:cNvSpPr txBox="1"/>
          <p:nvPr/>
        </p:nvSpPr>
        <p:spPr>
          <a:xfrm>
            <a:off x="801299" y="343188"/>
            <a:ext cx="10589402" cy="523220"/>
          </a:xfrm>
          <a:prstGeom prst="rect">
            <a:avLst/>
          </a:prstGeom>
          <a:solidFill>
            <a:srgbClr val="35A38C"/>
          </a:solidFill>
        </p:spPr>
        <p:txBody>
          <a:bodyPr wrap="square" rtlCol="0">
            <a:spAutoFit/>
          </a:bodyPr>
          <a:lstStyle/>
          <a:p>
            <a:r>
              <a:rPr lang="en-GB" sz="2800" dirty="0">
                <a:solidFill>
                  <a:schemeClr val="bg1"/>
                </a:solidFill>
                <a:effectLst/>
                <a:latin typeface="Poppins Medium" pitchFamily="2" charset="77"/>
                <a:cs typeface="Poppins Medium" pitchFamily="2" charset="77"/>
              </a:rPr>
              <a:t>Why is it important in our work?</a:t>
            </a:r>
          </a:p>
        </p:txBody>
      </p:sp>
    </p:spTree>
    <p:extLst>
      <p:ext uri="{BB962C8B-B14F-4D97-AF65-F5344CB8AC3E}">
        <p14:creationId xmlns:p14="http://schemas.microsoft.com/office/powerpoint/2010/main" val="37185144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12CCA-C1B5-065B-04C4-7FE3F2323629}"/>
              </a:ext>
            </a:extLst>
          </p:cNvPr>
          <p:cNvSpPr>
            <a:spLocks noGrp="1"/>
          </p:cNvSpPr>
          <p:nvPr>
            <p:ph type="title"/>
          </p:nvPr>
        </p:nvSpPr>
        <p:spPr>
          <a:xfrm>
            <a:off x="847165" y="681037"/>
            <a:ext cx="10515600" cy="430887"/>
          </a:xfrm>
          <a:solidFill>
            <a:srgbClr val="E61677"/>
          </a:solidFill>
        </p:spPr>
        <p:txBody>
          <a:bodyPr wrap="square" rtlCol="0">
            <a:spAutoFit/>
          </a:bodyPr>
          <a:lstStyle/>
          <a:p>
            <a:r>
              <a:rPr lang="en-GB" sz="2800">
                <a:solidFill>
                  <a:schemeClr val="bg1"/>
                </a:solidFill>
                <a:latin typeface="Poppins Medium" pitchFamily="2" charset="77"/>
                <a:cs typeface="Poppins Medium" pitchFamily="2" charset="77"/>
              </a:rPr>
              <a:t>Case Study 1</a:t>
            </a:r>
            <a:endParaRPr lang="en-GB" sz="2800" dirty="0">
              <a:solidFill>
                <a:schemeClr val="bg1"/>
              </a:solidFill>
              <a:latin typeface="Poppins Medium" pitchFamily="2" charset="77"/>
              <a:cs typeface="Poppins Medium" pitchFamily="2" charset="77"/>
            </a:endParaRPr>
          </a:p>
        </p:txBody>
      </p:sp>
      <p:sp>
        <p:nvSpPr>
          <p:cNvPr id="3" name="Content Placeholder 2">
            <a:extLst>
              <a:ext uri="{FF2B5EF4-FFF2-40B4-BE49-F238E27FC236}">
                <a16:creationId xmlns:a16="http://schemas.microsoft.com/office/drawing/2014/main" id="{CA10F250-5C67-071A-B144-52FCCF84115C}"/>
              </a:ext>
            </a:extLst>
          </p:cNvPr>
          <p:cNvSpPr>
            <a:spLocks noGrp="1"/>
          </p:cNvSpPr>
          <p:nvPr>
            <p:ph idx="1"/>
          </p:nvPr>
        </p:nvSpPr>
        <p:spPr>
          <a:xfrm>
            <a:off x="847165" y="1676400"/>
            <a:ext cx="10515600" cy="4351338"/>
          </a:xfrm>
        </p:spPr>
        <p:txBody>
          <a:bodyPr>
            <a:normAutofit/>
          </a:bodyPr>
          <a:lstStyle/>
          <a:p>
            <a:pPr marL="0" indent="0">
              <a:spcAft>
                <a:spcPts val="1800"/>
              </a:spcAft>
              <a:buNone/>
            </a:pPr>
            <a:r>
              <a:rPr lang="en-GB" sz="2800" dirty="0">
                <a:effectLst/>
                <a:latin typeface="Poppins" panose="00000500000000000000" pitchFamily="2" charset="0"/>
                <a:ea typeface="Calibri" panose="020F0502020204030204" pitchFamily="34" charset="0"/>
                <a:cs typeface="Poppins" panose="00000500000000000000" pitchFamily="2" charset="0"/>
              </a:rPr>
              <a:t>YP arrives in the UK after a journey of several years</a:t>
            </a:r>
            <a:r>
              <a:rPr lang="en-GB" sz="2800" dirty="0">
                <a:latin typeface="Poppins" panose="00000500000000000000" pitchFamily="2" charset="0"/>
                <a:ea typeface="Calibri" panose="020F0502020204030204" pitchFamily="34" charset="0"/>
                <a:cs typeface="Poppins" panose="00000500000000000000" pitchFamily="2" charset="0"/>
              </a:rPr>
              <a:t> and</a:t>
            </a:r>
            <a:r>
              <a:rPr lang="en-GB" sz="2800" dirty="0">
                <a:effectLst/>
                <a:latin typeface="Poppins" panose="00000500000000000000" pitchFamily="2" charset="0"/>
                <a:ea typeface="Calibri" panose="020F0502020204030204" pitchFamily="34" charset="0"/>
                <a:cs typeface="Poppins" panose="00000500000000000000" pitchFamily="2" charset="0"/>
              </a:rPr>
              <a:t> is assessed as 18+ at port and routed into adult system. </a:t>
            </a:r>
          </a:p>
          <a:p>
            <a:pPr marL="0" indent="0">
              <a:spcAft>
                <a:spcPts val="1800"/>
              </a:spcAft>
              <a:buNone/>
            </a:pPr>
            <a:r>
              <a:rPr lang="en-GB" sz="2800" dirty="0">
                <a:effectLst/>
                <a:latin typeface="Poppins" panose="00000500000000000000" pitchFamily="2" charset="0"/>
                <a:ea typeface="Calibri" panose="020F0502020204030204" pitchFamily="34" charset="0"/>
                <a:cs typeface="Poppins" panose="00000500000000000000" pitchFamily="2" charset="0"/>
              </a:rPr>
              <a:t>After some weeks in the UK, he is age assessed by an LA and found to be 17, turning 18 in a few weeks. </a:t>
            </a:r>
          </a:p>
          <a:p>
            <a:pPr marL="0" indent="0">
              <a:spcAft>
                <a:spcPts val="1800"/>
              </a:spcAft>
              <a:buNone/>
            </a:pPr>
            <a:r>
              <a:rPr lang="en-GB" sz="2800" dirty="0">
                <a:latin typeface="Poppins" panose="00000500000000000000" pitchFamily="2" charset="0"/>
                <a:ea typeface="Calibri" panose="020F0502020204030204" pitchFamily="34" charset="0"/>
                <a:cs typeface="Poppins" panose="00000500000000000000" pitchFamily="2" charset="0"/>
              </a:rPr>
              <a:t>He i</a:t>
            </a:r>
            <a:r>
              <a:rPr lang="en-GB" sz="2800" dirty="0">
                <a:effectLst/>
                <a:latin typeface="Poppins" panose="00000500000000000000" pitchFamily="2" charset="0"/>
                <a:ea typeface="Calibri" panose="020F0502020204030204" pitchFamily="34" charset="0"/>
                <a:cs typeface="Poppins" panose="00000500000000000000" pitchFamily="2" charset="0"/>
              </a:rPr>
              <a:t>s taken into care, only to be returned to the adult system </a:t>
            </a:r>
            <a:r>
              <a:rPr lang="en-GB" sz="2800" dirty="0">
                <a:latin typeface="Poppins" panose="00000500000000000000" pitchFamily="2" charset="0"/>
                <a:ea typeface="Calibri" panose="020F0502020204030204" pitchFamily="34" charset="0"/>
                <a:cs typeface="Poppins" panose="00000500000000000000" pitchFamily="2" charset="0"/>
              </a:rPr>
              <a:t>when he turns 18 </a:t>
            </a:r>
            <a:r>
              <a:rPr lang="en-GB" sz="2800" dirty="0">
                <a:effectLst/>
                <a:latin typeface="Poppins" panose="00000500000000000000" pitchFamily="2" charset="0"/>
                <a:ea typeface="Calibri" panose="020F0502020204030204" pitchFamily="34" charset="0"/>
                <a:cs typeface="Poppins" panose="00000500000000000000" pitchFamily="2" charset="0"/>
              </a:rPr>
              <a:t>(due to 13-week threshold) and is dispersed away from the area even after having made local connections. </a:t>
            </a:r>
            <a:endParaRPr lang="en-GB" sz="280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2428822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55BFD-0F99-641B-CE9F-57C9BBF1A1F3}"/>
              </a:ext>
            </a:extLst>
          </p:cNvPr>
          <p:cNvSpPr>
            <a:spLocks noGrp="1"/>
          </p:cNvSpPr>
          <p:nvPr>
            <p:ph type="title"/>
          </p:nvPr>
        </p:nvSpPr>
        <p:spPr>
          <a:xfrm>
            <a:off x="838200" y="786585"/>
            <a:ext cx="10515600" cy="430887"/>
          </a:xfrm>
          <a:solidFill>
            <a:srgbClr val="E61677"/>
          </a:solidFill>
        </p:spPr>
        <p:txBody>
          <a:bodyPr wrap="square" lIns="0" tIns="0" rIns="0" bIns="0" rtlCol="0">
            <a:spAutoFit/>
          </a:bodyPr>
          <a:lstStyle/>
          <a:p>
            <a:r>
              <a:rPr lang="en-GB" sz="2800" dirty="0">
                <a:solidFill>
                  <a:schemeClr val="bg1"/>
                </a:solidFill>
                <a:latin typeface="Poppins Medium" pitchFamily="2" charset="77"/>
                <a:cs typeface="Poppins Medium" pitchFamily="2" charset="77"/>
              </a:rPr>
              <a:t>Challenges/Impacts</a:t>
            </a:r>
          </a:p>
        </p:txBody>
      </p:sp>
      <p:sp>
        <p:nvSpPr>
          <p:cNvPr id="3" name="Content Placeholder 2">
            <a:extLst>
              <a:ext uri="{FF2B5EF4-FFF2-40B4-BE49-F238E27FC236}">
                <a16:creationId xmlns:a16="http://schemas.microsoft.com/office/drawing/2014/main" id="{0EAB7A7F-7558-C659-CEE2-E78B449E1DD8}"/>
              </a:ext>
            </a:extLst>
          </p:cNvPr>
          <p:cNvSpPr>
            <a:spLocks noGrp="1"/>
          </p:cNvSpPr>
          <p:nvPr>
            <p:ph idx="1"/>
          </p:nvPr>
        </p:nvSpPr>
        <p:spPr>
          <a:xfrm>
            <a:off x="838200" y="1700420"/>
            <a:ext cx="10515600" cy="4351338"/>
          </a:xfrm>
        </p:spPr>
        <p:txBody>
          <a:bodyPr>
            <a:normAutofit/>
          </a:bodyPr>
          <a:lstStyle/>
          <a:p>
            <a:pPr marL="457200" indent="-457200">
              <a:buFont typeface="Arial" panose="020B0604020202020204" pitchFamily="34" charset="0"/>
              <a:buChar char="•"/>
            </a:pPr>
            <a:r>
              <a:rPr lang="en-GB" sz="2800" dirty="0"/>
              <a:t>Experience not being believed (on arrival)</a:t>
            </a:r>
          </a:p>
          <a:p>
            <a:endParaRPr lang="en-GB" sz="2800" dirty="0"/>
          </a:p>
          <a:p>
            <a:pPr marL="457200" indent="-457200">
              <a:buFont typeface="Arial" panose="020B0604020202020204" pitchFamily="34" charset="0"/>
              <a:buChar char="•"/>
            </a:pPr>
            <a:r>
              <a:rPr lang="en-GB" sz="2800" dirty="0"/>
              <a:t>Significant disruption from being bounced between adult and children’s systems (college, placement, solicitor, friends)</a:t>
            </a:r>
          </a:p>
          <a:p>
            <a:endParaRPr lang="en-GB" sz="2800" dirty="0"/>
          </a:p>
          <a:p>
            <a:pPr marL="457200" indent="-457200">
              <a:buFont typeface="Arial" panose="020B0604020202020204" pitchFamily="34" charset="0"/>
              <a:buChar char="•"/>
            </a:pPr>
            <a:r>
              <a:rPr lang="en-GB" sz="2800" dirty="0"/>
              <a:t>Continues in adult system at youngest possible age</a:t>
            </a:r>
          </a:p>
        </p:txBody>
      </p:sp>
    </p:spTree>
    <p:extLst>
      <p:ext uri="{BB962C8B-B14F-4D97-AF65-F5344CB8AC3E}">
        <p14:creationId xmlns:p14="http://schemas.microsoft.com/office/powerpoint/2010/main" val="21623818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10F250-5C67-071A-B144-52FCCF84115C}"/>
              </a:ext>
            </a:extLst>
          </p:cNvPr>
          <p:cNvSpPr>
            <a:spLocks noGrp="1"/>
          </p:cNvSpPr>
          <p:nvPr>
            <p:ph idx="1"/>
          </p:nvPr>
        </p:nvSpPr>
        <p:spPr>
          <a:xfrm>
            <a:off x="806824" y="1447800"/>
            <a:ext cx="10515600" cy="4351338"/>
          </a:xfrm>
        </p:spPr>
        <p:txBody>
          <a:bodyPr>
            <a:noAutofit/>
          </a:bodyPr>
          <a:lstStyle/>
          <a:p>
            <a:pPr marL="0" indent="0">
              <a:buNone/>
            </a:pPr>
            <a:r>
              <a:rPr lang="en-GB" sz="2800" dirty="0">
                <a:effectLst/>
                <a:latin typeface="Poppins" panose="00000500000000000000" pitchFamily="2" charset="0"/>
                <a:ea typeface="Calibri" panose="020F0502020204030204" pitchFamily="34" charset="0"/>
                <a:cs typeface="Poppins" panose="00000500000000000000" pitchFamily="2" charset="0"/>
              </a:rPr>
              <a:t>YP arrives and is supported by children’s social care. </a:t>
            </a:r>
          </a:p>
          <a:p>
            <a:pPr marL="0" indent="0">
              <a:buNone/>
            </a:pPr>
            <a:r>
              <a:rPr lang="en-GB" sz="2800" dirty="0">
                <a:effectLst/>
                <a:latin typeface="Poppins" panose="00000500000000000000" pitchFamily="2" charset="0"/>
                <a:ea typeface="Calibri" panose="020F0502020204030204" pitchFamily="34" charset="0"/>
                <a:cs typeface="Poppins" panose="00000500000000000000" pitchFamily="2" charset="0"/>
              </a:rPr>
              <a:t>He speaks an unusual language and there is not much of his community around</a:t>
            </a:r>
            <a:r>
              <a:rPr lang="en-GB" sz="2800" dirty="0">
                <a:latin typeface="Poppins" panose="00000500000000000000" pitchFamily="2" charset="0"/>
                <a:ea typeface="Calibri" panose="020F0502020204030204" pitchFamily="34" charset="0"/>
                <a:cs typeface="Poppins" panose="00000500000000000000" pitchFamily="2" charset="0"/>
              </a:rPr>
              <a:t>. He s</a:t>
            </a:r>
            <a:r>
              <a:rPr lang="en-GB" sz="2800" dirty="0">
                <a:effectLst/>
                <a:latin typeface="Poppins" panose="00000500000000000000" pitchFamily="2" charset="0"/>
                <a:ea typeface="Calibri" panose="020F0502020204030204" pitchFamily="34" charset="0"/>
                <a:cs typeface="Poppins" panose="00000500000000000000" pitchFamily="2" charset="0"/>
              </a:rPr>
              <a:t>truggles to learn English. </a:t>
            </a:r>
          </a:p>
          <a:p>
            <a:pPr marL="0" indent="0">
              <a:buNone/>
            </a:pPr>
            <a:endParaRPr lang="en-GB" sz="2800" dirty="0">
              <a:latin typeface="Poppins" panose="00000500000000000000" pitchFamily="2" charset="0"/>
              <a:ea typeface="Calibri" panose="020F0502020204030204" pitchFamily="34" charset="0"/>
              <a:cs typeface="Poppins" panose="00000500000000000000" pitchFamily="2" charset="0"/>
            </a:endParaRPr>
          </a:p>
          <a:p>
            <a:pPr marL="0" indent="0">
              <a:buNone/>
            </a:pPr>
            <a:r>
              <a:rPr lang="en-GB" sz="2800" dirty="0">
                <a:effectLst/>
                <a:latin typeface="Poppins" panose="00000500000000000000" pitchFamily="2" charset="0"/>
                <a:ea typeface="Calibri" panose="020F0502020204030204" pitchFamily="34" charset="0"/>
                <a:cs typeface="Poppins" panose="00000500000000000000" pitchFamily="2" charset="0"/>
              </a:rPr>
              <a:t>His asylum application is granted, and he turns 18 with care leaver status. He is then moved from shared accommodation to his own tenancy and expected to become more independent.</a:t>
            </a:r>
          </a:p>
          <a:p>
            <a:pPr marL="0" indent="0">
              <a:buNone/>
            </a:pPr>
            <a:endParaRPr lang="en-GB" sz="2800" dirty="0">
              <a:latin typeface="Poppins" panose="00000500000000000000" pitchFamily="2" charset="0"/>
              <a:cs typeface="Poppins" panose="00000500000000000000" pitchFamily="2" charset="0"/>
            </a:endParaRPr>
          </a:p>
          <a:p>
            <a:pPr marL="0" indent="0">
              <a:buNone/>
            </a:pPr>
            <a:r>
              <a:rPr lang="en-GB" sz="2800" dirty="0">
                <a:latin typeface="Poppins" panose="00000500000000000000" pitchFamily="2" charset="0"/>
                <a:cs typeface="Poppins" panose="00000500000000000000" pitchFamily="2" charset="0"/>
              </a:rPr>
              <a:t>Tragically, after some time living independently and becoming increasingly isolated, he takes his own life.</a:t>
            </a:r>
          </a:p>
        </p:txBody>
      </p:sp>
      <p:sp>
        <p:nvSpPr>
          <p:cNvPr id="6" name="Title 1">
            <a:extLst>
              <a:ext uri="{FF2B5EF4-FFF2-40B4-BE49-F238E27FC236}">
                <a16:creationId xmlns:a16="http://schemas.microsoft.com/office/drawing/2014/main" id="{82A0BA31-EA7F-CBFA-E450-223EB7710327}"/>
              </a:ext>
            </a:extLst>
          </p:cNvPr>
          <p:cNvSpPr>
            <a:spLocks noGrp="1"/>
          </p:cNvSpPr>
          <p:nvPr>
            <p:ph type="title"/>
          </p:nvPr>
        </p:nvSpPr>
        <p:spPr>
          <a:xfrm>
            <a:off x="806824" y="685800"/>
            <a:ext cx="10515600" cy="430887"/>
          </a:xfrm>
          <a:solidFill>
            <a:srgbClr val="E61677"/>
          </a:solidFill>
        </p:spPr>
        <p:txBody>
          <a:bodyPr wrap="square" rtlCol="0">
            <a:spAutoFit/>
          </a:bodyPr>
          <a:lstStyle/>
          <a:p>
            <a:r>
              <a:rPr lang="en-GB" sz="2800" dirty="0">
                <a:solidFill>
                  <a:schemeClr val="bg1"/>
                </a:solidFill>
                <a:latin typeface="Poppins Medium" pitchFamily="2" charset="77"/>
                <a:cs typeface="Poppins Medium" pitchFamily="2" charset="77"/>
              </a:rPr>
              <a:t>Case Study 2</a:t>
            </a:r>
          </a:p>
        </p:txBody>
      </p:sp>
    </p:spTree>
    <p:extLst>
      <p:ext uri="{BB962C8B-B14F-4D97-AF65-F5344CB8AC3E}">
        <p14:creationId xmlns:p14="http://schemas.microsoft.com/office/powerpoint/2010/main" val="35739103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10C8E-6DEC-3725-8FB0-68837D7B5A3E}"/>
              </a:ext>
            </a:extLst>
          </p:cNvPr>
          <p:cNvSpPr>
            <a:spLocks noGrp="1"/>
          </p:cNvSpPr>
          <p:nvPr>
            <p:ph type="title"/>
          </p:nvPr>
        </p:nvSpPr>
        <p:spPr>
          <a:xfrm>
            <a:off x="838200" y="609600"/>
            <a:ext cx="10515600" cy="430887"/>
          </a:xfrm>
          <a:solidFill>
            <a:srgbClr val="E61677"/>
          </a:solidFill>
        </p:spPr>
        <p:txBody>
          <a:bodyPr wrap="square" lIns="0" tIns="0" rIns="0" bIns="0" rtlCol="0">
            <a:spAutoFit/>
          </a:bodyPr>
          <a:lstStyle/>
          <a:p>
            <a:r>
              <a:rPr lang="en-GB" sz="2800" dirty="0">
                <a:solidFill>
                  <a:schemeClr val="bg1"/>
                </a:solidFill>
                <a:latin typeface="Poppins Medium" pitchFamily="2" charset="77"/>
                <a:cs typeface="Poppins Medium" pitchFamily="2" charset="77"/>
              </a:rPr>
              <a:t>Challenges/Impacts</a:t>
            </a:r>
          </a:p>
        </p:txBody>
      </p:sp>
      <p:sp>
        <p:nvSpPr>
          <p:cNvPr id="3" name="Content Placeholder 2">
            <a:extLst>
              <a:ext uri="{FF2B5EF4-FFF2-40B4-BE49-F238E27FC236}">
                <a16:creationId xmlns:a16="http://schemas.microsoft.com/office/drawing/2014/main" id="{530BBCA8-B1C2-4762-970A-46427126E54B}"/>
              </a:ext>
            </a:extLst>
          </p:cNvPr>
          <p:cNvSpPr>
            <a:spLocks noGrp="1"/>
          </p:cNvSpPr>
          <p:nvPr>
            <p:ph idx="1"/>
          </p:nvPr>
        </p:nvSpPr>
        <p:spPr>
          <a:xfrm>
            <a:off x="838200" y="1447800"/>
            <a:ext cx="10515600" cy="4351338"/>
          </a:xfrm>
        </p:spPr>
        <p:txBody>
          <a:bodyPr>
            <a:normAutofit/>
          </a:bodyPr>
          <a:lstStyle/>
          <a:p>
            <a:pPr marL="285750" indent="-285750">
              <a:spcAft>
                <a:spcPts val="1800"/>
              </a:spcAft>
              <a:buFont typeface="Arial" panose="020B0604020202020204" pitchFamily="34" charset="0"/>
              <a:buChar char="•"/>
            </a:pPr>
            <a:r>
              <a:rPr lang="en-GB" sz="2800" dirty="0"/>
              <a:t>Cultural isolation, language isolation, social isolation</a:t>
            </a:r>
          </a:p>
          <a:p>
            <a:pPr marL="285750" indent="-285750">
              <a:spcAft>
                <a:spcPts val="1800"/>
              </a:spcAft>
              <a:buFont typeface="Arial" panose="020B0604020202020204" pitchFamily="34" charset="0"/>
              <a:buChar char="•"/>
            </a:pPr>
            <a:r>
              <a:rPr lang="en-GB" sz="2800" dirty="0"/>
              <a:t>Unemployment, not in education or training</a:t>
            </a:r>
          </a:p>
          <a:p>
            <a:pPr marL="285750" indent="-285750">
              <a:spcAft>
                <a:spcPts val="1800"/>
              </a:spcAft>
              <a:buFont typeface="Arial" panose="020B0604020202020204" pitchFamily="34" charset="0"/>
              <a:buChar char="•"/>
            </a:pPr>
            <a:r>
              <a:rPr lang="en-GB" sz="2800" dirty="0"/>
              <a:t>Shame at not reaching significant milestones (marriage, job)</a:t>
            </a:r>
          </a:p>
          <a:p>
            <a:pPr marL="285750" indent="-285750">
              <a:spcAft>
                <a:spcPts val="1800"/>
              </a:spcAft>
              <a:buFont typeface="Arial" panose="020B0604020202020204" pitchFamily="34" charset="0"/>
              <a:buChar char="•"/>
            </a:pPr>
            <a:r>
              <a:rPr lang="en-GB" sz="2800" dirty="0"/>
              <a:t>Depression</a:t>
            </a:r>
          </a:p>
          <a:p>
            <a:pPr marL="285750" indent="-285750">
              <a:spcAft>
                <a:spcPts val="1800"/>
              </a:spcAft>
              <a:buFont typeface="Arial" panose="020B0604020202020204" pitchFamily="34" charset="0"/>
              <a:buChar char="•"/>
            </a:pPr>
            <a:r>
              <a:rPr lang="en-GB" sz="2800" dirty="0"/>
              <a:t>Being granted refugee status and being in care/care leaver status do not mean the end of a young person's problems.</a:t>
            </a:r>
          </a:p>
        </p:txBody>
      </p:sp>
    </p:spTree>
    <p:extLst>
      <p:ext uri="{BB962C8B-B14F-4D97-AF65-F5344CB8AC3E}">
        <p14:creationId xmlns:p14="http://schemas.microsoft.com/office/powerpoint/2010/main" val="22328282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12CCA-C1B5-065B-04C4-7FE3F2323629}"/>
              </a:ext>
            </a:extLst>
          </p:cNvPr>
          <p:cNvSpPr>
            <a:spLocks noGrp="1"/>
          </p:cNvSpPr>
          <p:nvPr>
            <p:ph type="title"/>
          </p:nvPr>
        </p:nvSpPr>
        <p:spPr>
          <a:xfrm>
            <a:off x="838200" y="609600"/>
            <a:ext cx="10515600" cy="430887"/>
          </a:xfrm>
          <a:solidFill>
            <a:srgbClr val="E61677"/>
          </a:solidFill>
        </p:spPr>
        <p:txBody>
          <a:bodyPr wrap="square" lIns="0" tIns="0" rIns="0" bIns="0" rtlCol="0">
            <a:spAutoFit/>
          </a:bodyPr>
          <a:lstStyle/>
          <a:p>
            <a:r>
              <a:rPr lang="en-GB" sz="2800" dirty="0">
                <a:solidFill>
                  <a:schemeClr val="bg1"/>
                </a:solidFill>
                <a:latin typeface="Poppins Medium" pitchFamily="2" charset="77"/>
                <a:cs typeface="Poppins Medium" pitchFamily="2" charset="77"/>
              </a:rPr>
              <a:t>Case Study 3</a:t>
            </a:r>
          </a:p>
        </p:txBody>
      </p:sp>
      <p:sp>
        <p:nvSpPr>
          <p:cNvPr id="3" name="Content Placeholder 2">
            <a:extLst>
              <a:ext uri="{FF2B5EF4-FFF2-40B4-BE49-F238E27FC236}">
                <a16:creationId xmlns:a16="http://schemas.microsoft.com/office/drawing/2014/main" id="{CA10F250-5C67-071A-B144-52FCCF84115C}"/>
              </a:ext>
            </a:extLst>
          </p:cNvPr>
          <p:cNvSpPr>
            <a:spLocks noGrp="1"/>
          </p:cNvSpPr>
          <p:nvPr>
            <p:ph idx="1"/>
          </p:nvPr>
        </p:nvSpPr>
        <p:spPr>
          <a:xfrm>
            <a:off x="838200" y="1253331"/>
            <a:ext cx="10515600" cy="4351338"/>
          </a:xfrm>
        </p:spPr>
        <p:txBody>
          <a:bodyPr>
            <a:noAutofit/>
          </a:bodyPr>
          <a:lstStyle/>
          <a:p>
            <a:pPr marL="0" indent="0">
              <a:spcAft>
                <a:spcPts val="1800"/>
              </a:spcAft>
              <a:buNone/>
            </a:pPr>
            <a:r>
              <a:rPr lang="en-GB" sz="2400" dirty="0">
                <a:effectLst/>
                <a:latin typeface="Poppins" panose="00000500000000000000" pitchFamily="2" charset="0"/>
                <a:ea typeface="Calibri" panose="020F0502020204030204" pitchFamily="34" charset="0"/>
                <a:cs typeface="Poppins" panose="00000500000000000000" pitchFamily="2" charset="0"/>
              </a:rPr>
              <a:t>YP is described by professionals as difficult and not engaging with support. He wants to change placement and has absconded to friends' houses in a different city on several occasions. The social worker tells him his expectations are too high. </a:t>
            </a:r>
          </a:p>
          <a:p>
            <a:pPr marL="0" indent="0">
              <a:spcAft>
                <a:spcPts val="1800"/>
              </a:spcAft>
              <a:buNone/>
            </a:pPr>
            <a:r>
              <a:rPr lang="en-GB" sz="2400" dirty="0">
                <a:effectLst/>
                <a:latin typeface="Poppins" panose="00000500000000000000" pitchFamily="2" charset="0"/>
                <a:ea typeface="Calibri" panose="020F0502020204030204" pitchFamily="34" charset="0"/>
                <a:cs typeface="Poppins" panose="00000500000000000000" pitchFamily="2" charset="0"/>
              </a:rPr>
              <a:t>After working with the young person, it becomes clear that SW often has conversations with him without an interpreter. </a:t>
            </a:r>
          </a:p>
          <a:p>
            <a:pPr marL="0" indent="0">
              <a:spcAft>
                <a:spcPts val="1800"/>
              </a:spcAft>
              <a:buNone/>
            </a:pPr>
            <a:r>
              <a:rPr lang="en-GB" sz="2400" dirty="0">
                <a:effectLst/>
                <a:latin typeface="Poppins" panose="00000500000000000000" pitchFamily="2" charset="0"/>
                <a:ea typeface="Calibri" panose="020F0502020204030204" pitchFamily="34" charset="0"/>
                <a:cs typeface="Poppins" panose="00000500000000000000" pitchFamily="2" charset="0"/>
              </a:rPr>
              <a:t>It also becomes clear that the young person is more willing to accept decisions if he is explained how and why these are made and how systems in the UK work. </a:t>
            </a:r>
          </a:p>
          <a:p>
            <a:pPr marL="0" indent="0">
              <a:spcAft>
                <a:spcPts val="1800"/>
              </a:spcAft>
              <a:buNone/>
            </a:pPr>
            <a:r>
              <a:rPr lang="en-GB" sz="2400" dirty="0">
                <a:latin typeface="Poppins" panose="00000500000000000000" pitchFamily="2" charset="0"/>
                <a:ea typeface="Calibri" panose="020F0502020204030204" pitchFamily="34" charset="0"/>
                <a:cs typeface="Poppins" panose="00000500000000000000" pitchFamily="2" charset="0"/>
              </a:rPr>
              <a:t>I</a:t>
            </a:r>
            <a:r>
              <a:rPr lang="en-GB" sz="2400" dirty="0">
                <a:effectLst/>
                <a:latin typeface="Poppins" panose="00000500000000000000" pitchFamily="2" charset="0"/>
                <a:ea typeface="Calibri" panose="020F0502020204030204" pitchFamily="34" charset="0"/>
                <a:cs typeface="Poppins" panose="00000500000000000000" pitchFamily="2" charset="0"/>
              </a:rPr>
              <a:t>n first session says that no one has ever explained things to him calmly and patiently before. </a:t>
            </a:r>
            <a:endParaRPr lang="en-GB" sz="240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405602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9DB81-AEC1-62B0-84DA-9A5005BB684F}"/>
              </a:ext>
            </a:extLst>
          </p:cNvPr>
          <p:cNvSpPr>
            <a:spLocks noGrp="1"/>
          </p:cNvSpPr>
          <p:nvPr>
            <p:ph type="title"/>
          </p:nvPr>
        </p:nvSpPr>
        <p:spPr>
          <a:xfrm>
            <a:off x="838200" y="681037"/>
            <a:ext cx="10515600" cy="430887"/>
          </a:xfrm>
          <a:solidFill>
            <a:srgbClr val="E61677"/>
          </a:solidFill>
        </p:spPr>
        <p:txBody>
          <a:bodyPr wrap="square" lIns="0" tIns="0" rIns="0" bIns="0" rtlCol="0">
            <a:spAutoFit/>
          </a:bodyPr>
          <a:lstStyle/>
          <a:p>
            <a:r>
              <a:rPr lang="en-GB" sz="2800" dirty="0">
                <a:solidFill>
                  <a:schemeClr val="bg1"/>
                </a:solidFill>
                <a:latin typeface="Poppins Medium" pitchFamily="2" charset="77"/>
                <a:cs typeface="Poppins Medium" pitchFamily="2" charset="77"/>
              </a:rPr>
              <a:t>Challenges/Impacts</a:t>
            </a:r>
          </a:p>
        </p:txBody>
      </p:sp>
      <p:sp>
        <p:nvSpPr>
          <p:cNvPr id="3" name="Content Placeholder 2">
            <a:extLst>
              <a:ext uri="{FF2B5EF4-FFF2-40B4-BE49-F238E27FC236}">
                <a16:creationId xmlns:a16="http://schemas.microsoft.com/office/drawing/2014/main" id="{9DFDF276-F4CE-598D-29A3-B65DC0622569}"/>
              </a:ext>
            </a:extLst>
          </p:cNvPr>
          <p:cNvSpPr>
            <a:spLocks noGrp="1"/>
          </p:cNvSpPr>
          <p:nvPr>
            <p:ph idx="1"/>
          </p:nvPr>
        </p:nvSpPr>
        <p:spPr>
          <a:xfrm>
            <a:off x="838200" y="1524000"/>
            <a:ext cx="10515600" cy="4351338"/>
          </a:xfrm>
        </p:spPr>
        <p:txBody>
          <a:bodyPr>
            <a:normAutofit lnSpcReduction="10000"/>
          </a:bodyPr>
          <a:lstStyle/>
          <a:p>
            <a:pPr marL="342900" indent="-342900">
              <a:spcAft>
                <a:spcPts val="1800"/>
              </a:spcAft>
              <a:buFont typeface="Arial" panose="020B0604020202020204" pitchFamily="34" charset="0"/>
              <a:buChar char="•"/>
            </a:pPr>
            <a:r>
              <a:rPr lang="en-GB" sz="2800" dirty="0">
                <a:latin typeface="Poppins" panose="00000500000000000000" pitchFamily="2" charset="0"/>
                <a:ea typeface="Calibri" panose="020F0502020204030204" pitchFamily="34" charset="0"/>
                <a:cs typeface="Poppins" panose="00000500000000000000" pitchFamily="2" charset="0"/>
              </a:rPr>
              <a:t>The social worker justified not using interpreters as him needing to practice and improve his English but it meant he didn't understand what was being said.</a:t>
            </a:r>
            <a:endParaRPr lang="en-GB" sz="2800" dirty="0"/>
          </a:p>
          <a:p>
            <a:pPr marL="342900" indent="-342900">
              <a:spcAft>
                <a:spcPts val="1800"/>
              </a:spcAft>
              <a:buFont typeface="Arial" panose="020B0604020202020204" pitchFamily="34" charset="0"/>
              <a:buChar char="•"/>
            </a:pPr>
            <a:r>
              <a:rPr lang="en-GB" sz="2800" dirty="0"/>
              <a:t>YP experiences frustration due to language barrier and lack of understanding of systems</a:t>
            </a:r>
          </a:p>
          <a:p>
            <a:pPr marL="342900" indent="-342900">
              <a:spcAft>
                <a:spcPts val="1800"/>
              </a:spcAft>
              <a:buFont typeface="Arial" panose="020B0604020202020204" pitchFamily="34" charset="0"/>
              <a:buChar char="•"/>
            </a:pPr>
            <a:r>
              <a:rPr lang="en-GB" sz="2800" dirty="0"/>
              <a:t>Attitudes of professionals not child centred or curious. Young asylum seekers are often treated as older than they are by professionals</a:t>
            </a:r>
          </a:p>
          <a:p>
            <a:pPr marL="342900" indent="-342900">
              <a:spcAft>
                <a:spcPts val="1800"/>
              </a:spcAft>
              <a:buFont typeface="Arial" panose="020B0604020202020204" pitchFamily="34" charset="0"/>
              <a:buChar char="•"/>
            </a:pPr>
            <a:r>
              <a:rPr lang="en-GB" sz="2800" dirty="0"/>
              <a:t>Self-fulfilling prophecy ‘difficult’</a:t>
            </a:r>
          </a:p>
        </p:txBody>
      </p:sp>
    </p:spTree>
    <p:extLst>
      <p:ext uri="{BB962C8B-B14F-4D97-AF65-F5344CB8AC3E}">
        <p14:creationId xmlns:p14="http://schemas.microsoft.com/office/powerpoint/2010/main" val="21329205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00D26B1-3BEB-FCCE-EC23-2C526CAC682E}"/>
              </a:ext>
            </a:extLst>
          </p:cNvPr>
          <p:cNvSpPr/>
          <p:nvPr/>
        </p:nvSpPr>
        <p:spPr>
          <a:xfrm>
            <a:off x="457200" y="543540"/>
            <a:ext cx="7772400" cy="675660"/>
          </a:xfrm>
          <a:prstGeom prst="rect">
            <a:avLst/>
          </a:prstGeom>
          <a:solidFill>
            <a:srgbClr val="2E8A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 name="TextBox 3">
            <a:extLst>
              <a:ext uri="{FF2B5EF4-FFF2-40B4-BE49-F238E27FC236}">
                <a16:creationId xmlns:a16="http://schemas.microsoft.com/office/drawing/2014/main" id="{9E2E97DA-A0DB-3D92-C382-60816A1DD165}"/>
              </a:ext>
            </a:extLst>
          </p:cNvPr>
          <p:cNvSpPr txBox="1"/>
          <p:nvPr/>
        </p:nvSpPr>
        <p:spPr>
          <a:xfrm>
            <a:off x="457200" y="543580"/>
            <a:ext cx="7772400" cy="523220"/>
          </a:xfrm>
          <a:prstGeom prst="rect">
            <a:avLst/>
          </a:prstGeom>
          <a:noFill/>
        </p:spPr>
        <p:txBody>
          <a:bodyPr wrap="square" lIns="91440" tIns="45720" rIns="91440" bIns="45720" rtlCol="0" anchor="t">
            <a:spAutoFit/>
          </a:bodyPr>
          <a:lstStyle/>
          <a:p>
            <a:r>
              <a:rPr lang="en-GB" sz="2800" dirty="0">
                <a:solidFill>
                  <a:schemeClr val="bg1"/>
                </a:solidFill>
                <a:latin typeface="Poppins Medium" pitchFamily="2" charset="77"/>
                <a:cs typeface="Poppins Medium" pitchFamily="2" charset="77"/>
              </a:rPr>
              <a:t>UASC updates – since we last met</a:t>
            </a:r>
            <a:endParaRPr lang="en-US" sz="2800" dirty="0">
              <a:solidFill>
                <a:schemeClr val="bg1"/>
              </a:solidFill>
              <a:latin typeface="Poppins Medium" pitchFamily="2" charset="77"/>
              <a:cs typeface="Poppins Medium" pitchFamily="2" charset="77"/>
            </a:endParaRPr>
          </a:p>
        </p:txBody>
      </p:sp>
      <p:sp>
        <p:nvSpPr>
          <p:cNvPr id="5" name="TextBox 4">
            <a:extLst>
              <a:ext uri="{FF2B5EF4-FFF2-40B4-BE49-F238E27FC236}">
                <a16:creationId xmlns:a16="http://schemas.microsoft.com/office/drawing/2014/main" id="{79B2B356-B44A-512F-31F2-6AE8C414D7C7}"/>
              </a:ext>
            </a:extLst>
          </p:cNvPr>
          <p:cNvSpPr txBox="1"/>
          <p:nvPr/>
        </p:nvSpPr>
        <p:spPr>
          <a:xfrm>
            <a:off x="457200" y="1297662"/>
            <a:ext cx="11277600" cy="5016758"/>
          </a:xfrm>
          <a:prstGeom prst="rect">
            <a:avLst/>
          </a:prstGeom>
          <a:noFill/>
        </p:spPr>
        <p:txBody>
          <a:bodyPr wrap="square" lIns="91440" tIns="45720" rIns="91440" bIns="45720" rtlCol="0" anchor="t">
            <a:spAutoFit/>
          </a:bodyPr>
          <a:lstStyle/>
          <a:p>
            <a:r>
              <a:rPr lang="en-GB" sz="2000" b="1" u="sng" dirty="0">
                <a:solidFill>
                  <a:srgbClr val="2A206F"/>
                </a:solidFill>
                <a:latin typeface="Poppins" panose="00000500000000000000" pitchFamily="2" charset="0"/>
                <a:ea typeface="+mn-lt"/>
                <a:cs typeface="Poppins" panose="00000500000000000000" pitchFamily="2" charset="0"/>
              </a:rPr>
              <a:t>UASC Definition:</a:t>
            </a:r>
          </a:p>
          <a:p>
            <a:pPr marL="342900" indent="-342900">
              <a:buFont typeface="Arial" panose="020B0604020202020204" pitchFamily="34" charset="0"/>
              <a:buChar char="•"/>
            </a:pPr>
            <a:r>
              <a:rPr lang="en-GB" sz="2000" dirty="0">
                <a:solidFill>
                  <a:srgbClr val="2A206F"/>
                </a:solidFill>
                <a:latin typeface="Poppins" panose="00000500000000000000" pitchFamily="2" charset="0"/>
                <a:ea typeface="+mn-lt"/>
                <a:cs typeface="Poppins" panose="00000500000000000000" pitchFamily="2" charset="0"/>
              </a:rPr>
              <a:t>Anyone aged under 18 who claims asylum in their own right, and is not accompanied by a parent or other adult with responsibility for them.</a:t>
            </a:r>
          </a:p>
          <a:p>
            <a:endParaRPr lang="en-GB" sz="2000" b="1" u="sng" dirty="0">
              <a:solidFill>
                <a:srgbClr val="2A206F"/>
              </a:solidFill>
              <a:latin typeface="Poppins" panose="00000500000000000000" pitchFamily="2" charset="0"/>
              <a:ea typeface="+mn-lt"/>
              <a:cs typeface="Poppins" panose="00000500000000000000" pitchFamily="2" charset="0"/>
            </a:endParaRPr>
          </a:p>
          <a:p>
            <a:r>
              <a:rPr lang="en-GB" sz="2000" b="1" u="sng" dirty="0">
                <a:solidFill>
                  <a:srgbClr val="2A206F"/>
                </a:solidFill>
                <a:latin typeface="Poppins" panose="00000500000000000000" pitchFamily="2" charset="0"/>
                <a:ea typeface="+mn-lt"/>
                <a:cs typeface="Poppins" panose="00000500000000000000" pitchFamily="2" charset="0"/>
              </a:rPr>
              <a:t>Social Care Duties</a:t>
            </a:r>
          </a:p>
          <a:p>
            <a:pPr marL="342900" indent="-342900">
              <a:buFont typeface="Arial" panose="020B0604020202020204" pitchFamily="34" charset="0"/>
              <a:buChar char="•"/>
            </a:pPr>
            <a:r>
              <a:rPr lang="en-GB" sz="2000" dirty="0">
                <a:solidFill>
                  <a:srgbClr val="2A206F"/>
                </a:solidFill>
                <a:latin typeface="Poppins" panose="00000500000000000000" pitchFamily="2" charset="0"/>
                <a:ea typeface="+mn-lt"/>
                <a:cs typeface="Poppins" panose="00000500000000000000" pitchFamily="2" charset="0"/>
              </a:rPr>
              <a:t>Local authorities - duty to care for UASC as Children Looked After (s20 of the Children Act 1989).</a:t>
            </a:r>
          </a:p>
          <a:p>
            <a:pPr marL="342900" indent="-342900">
              <a:buFont typeface="Arial" panose="020B0604020202020204" pitchFamily="34" charset="0"/>
              <a:buChar char="•"/>
            </a:pPr>
            <a:r>
              <a:rPr lang="en-GB" sz="2000" dirty="0">
                <a:solidFill>
                  <a:srgbClr val="2A206F"/>
                </a:solidFill>
                <a:latin typeface="Poppins" panose="00000500000000000000" pitchFamily="2" charset="0"/>
                <a:cs typeface="Poppins" panose="00000500000000000000" pitchFamily="2" charset="0"/>
              </a:rPr>
              <a:t>Former UASC 18+, in receipt of 13 weeks+ of support under s20 = entitled to support as Care Leavers (Children Leaving Care Act 2000).</a:t>
            </a:r>
          </a:p>
          <a:p>
            <a:pPr marL="342900" indent="-342900">
              <a:buFont typeface="Arial" panose="020B0604020202020204" pitchFamily="34" charset="0"/>
              <a:buChar char="•"/>
            </a:pPr>
            <a:r>
              <a:rPr lang="en-GB" sz="2000" dirty="0">
                <a:solidFill>
                  <a:srgbClr val="2A206F"/>
                </a:solidFill>
                <a:latin typeface="Poppins" panose="00000500000000000000" pitchFamily="2" charset="0"/>
                <a:cs typeface="Poppins" panose="00000500000000000000" pitchFamily="2" charset="0"/>
              </a:rPr>
              <a:t>National Transfer Scheme - mandated since 2021</a:t>
            </a:r>
          </a:p>
          <a:p>
            <a:pPr marL="342900" indent="-342900">
              <a:buFont typeface="Arial" panose="020B0604020202020204" pitchFamily="34" charset="0"/>
              <a:buChar char="•"/>
            </a:pPr>
            <a:endParaRPr lang="en-GB" sz="2000" dirty="0">
              <a:solidFill>
                <a:srgbClr val="2A206F"/>
              </a:solidFill>
              <a:latin typeface="Poppins" panose="00000500000000000000" pitchFamily="2" charset="0"/>
              <a:cs typeface="Poppins" panose="00000500000000000000" pitchFamily="2" charset="0"/>
            </a:endParaRPr>
          </a:p>
          <a:p>
            <a:r>
              <a:rPr lang="en-GB" sz="2000" b="1" u="sng" dirty="0">
                <a:solidFill>
                  <a:srgbClr val="2A206F"/>
                </a:solidFill>
                <a:latin typeface="Poppins" panose="00000500000000000000" pitchFamily="2" charset="0"/>
                <a:cs typeface="Poppins" panose="00000500000000000000" pitchFamily="2" charset="0"/>
              </a:rPr>
              <a:t>Stats</a:t>
            </a:r>
          </a:p>
          <a:p>
            <a:pPr marL="342900" indent="-342900">
              <a:buFont typeface="Arial" panose="020B0604020202020204" pitchFamily="34" charset="0"/>
              <a:buChar char="•"/>
            </a:pPr>
            <a:r>
              <a:rPr lang="en-GB" sz="2000" dirty="0">
                <a:solidFill>
                  <a:srgbClr val="2A206F"/>
                </a:solidFill>
                <a:latin typeface="Poppins" panose="00000500000000000000" pitchFamily="2" charset="0"/>
                <a:cs typeface="Poppins" panose="00000500000000000000" pitchFamily="2" charset="0"/>
              </a:rPr>
              <a:t>July 23 – Jun 24 = 4,781 UASC applied for asylum.</a:t>
            </a:r>
          </a:p>
          <a:p>
            <a:pPr marL="342900" indent="-342900">
              <a:buFont typeface="Arial" panose="020B0604020202020204" pitchFamily="34" charset="0"/>
              <a:buChar char="•"/>
            </a:pPr>
            <a:r>
              <a:rPr lang="en-GB" sz="2000" dirty="0">
                <a:solidFill>
                  <a:srgbClr val="2A206F"/>
                </a:solidFill>
                <a:latin typeface="Poppins" panose="00000500000000000000" pitchFamily="2" charset="0"/>
                <a:cs typeface="Poppins" panose="00000500000000000000" pitchFamily="2" charset="0"/>
              </a:rPr>
              <a:t>94% male, majority aged 16/17.</a:t>
            </a:r>
          </a:p>
          <a:p>
            <a:pPr marL="342900" indent="-342900">
              <a:buFont typeface="Arial" panose="020B0604020202020204" pitchFamily="34" charset="0"/>
              <a:buChar char="•"/>
            </a:pPr>
            <a:r>
              <a:rPr lang="en-GB" sz="2000" dirty="0">
                <a:solidFill>
                  <a:srgbClr val="2A206F"/>
                </a:solidFill>
                <a:latin typeface="Poppins" panose="00000500000000000000" pitchFamily="2" charset="0"/>
                <a:cs typeface="Poppins" panose="00000500000000000000" pitchFamily="2" charset="0"/>
              </a:rPr>
              <a:t>UASC = 9% of all CLA in England in 23/24, up from 6% in 2020.</a:t>
            </a:r>
          </a:p>
          <a:p>
            <a:pPr marL="342900" indent="-342900">
              <a:buFont typeface="Arial" panose="020B0604020202020204" pitchFamily="34" charset="0"/>
              <a:buChar char="•"/>
            </a:pPr>
            <a:r>
              <a:rPr lang="en-GB" sz="2000" dirty="0">
                <a:solidFill>
                  <a:srgbClr val="2A206F"/>
                </a:solidFill>
                <a:latin typeface="Poppins" panose="00000500000000000000" pitchFamily="2" charset="0"/>
                <a:cs typeface="Poppins" panose="00000500000000000000" pitchFamily="2" charset="0"/>
              </a:rPr>
              <a:t>Former-UASC care leavers numbers increasing, need for support.</a:t>
            </a:r>
          </a:p>
        </p:txBody>
      </p:sp>
      <p:pic>
        <p:nvPicPr>
          <p:cNvPr id="2" name="Picture 1">
            <a:extLst>
              <a:ext uri="{FF2B5EF4-FFF2-40B4-BE49-F238E27FC236}">
                <a16:creationId xmlns:a16="http://schemas.microsoft.com/office/drawing/2014/main" id="{BA0CBE66-E45D-D7E6-A4E3-E0E1CAAF8864}"/>
              </a:ext>
            </a:extLst>
          </p:cNvPr>
          <p:cNvPicPr>
            <a:picLocks noChangeAspect="1"/>
          </p:cNvPicPr>
          <p:nvPr/>
        </p:nvPicPr>
        <p:blipFill>
          <a:blip r:embed="rId3"/>
          <a:stretch>
            <a:fillRect/>
          </a:stretch>
        </p:blipFill>
        <p:spPr>
          <a:xfrm>
            <a:off x="9952173" y="5406267"/>
            <a:ext cx="2081899" cy="1048161"/>
          </a:xfrm>
          <a:prstGeom prst="rect">
            <a:avLst/>
          </a:prstGeom>
        </p:spPr>
      </p:pic>
    </p:spTree>
    <p:extLst>
      <p:ext uri="{BB962C8B-B14F-4D97-AF65-F5344CB8AC3E}">
        <p14:creationId xmlns:p14="http://schemas.microsoft.com/office/powerpoint/2010/main" val="6572008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3270" cy="6858000"/>
          </a:xfrm>
          <a:custGeom>
            <a:avLst/>
            <a:gdLst/>
            <a:ahLst/>
            <a:cxnLst/>
            <a:rect l="l" t="t" r="r" b="b"/>
            <a:pathLst>
              <a:path w="12193270" h="6858000">
                <a:moveTo>
                  <a:pt x="12193206" y="0"/>
                </a:moveTo>
                <a:lnTo>
                  <a:pt x="0" y="0"/>
                </a:lnTo>
                <a:lnTo>
                  <a:pt x="0" y="6858000"/>
                </a:lnTo>
                <a:lnTo>
                  <a:pt x="12193206" y="6858000"/>
                </a:lnTo>
                <a:lnTo>
                  <a:pt x="12193206" y="0"/>
                </a:lnTo>
                <a:close/>
              </a:path>
            </a:pathLst>
          </a:custGeom>
          <a:solidFill>
            <a:srgbClr val="FEF2D5"/>
          </a:solidFill>
        </p:spPr>
        <p:txBody>
          <a:bodyPr wrap="square" lIns="0" tIns="0" rIns="0" bIns="0" rtlCol="0"/>
          <a:lstStyle/>
          <a:p>
            <a:pPr algn="l" rtl="0"/>
            <a:endParaRPr/>
          </a:p>
        </p:txBody>
      </p:sp>
      <p:sp>
        <p:nvSpPr>
          <p:cNvPr id="3" name="object 3"/>
          <p:cNvSpPr/>
          <p:nvPr/>
        </p:nvSpPr>
        <p:spPr>
          <a:xfrm>
            <a:off x="0" y="0"/>
            <a:ext cx="10579100" cy="6858000"/>
          </a:xfrm>
          <a:custGeom>
            <a:avLst/>
            <a:gdLst/>
            <a:ahLst/>
            <a:cxnLst/>
            <a:rect l="l" t="t" r="r" b="b"/>
            <a:pathLst>
              <a:path w="10579100" h="6858000">
                <a:moveTo>
                  <a:pt x="10530070" y="0"/>
                </a:moveTo>
                <a:lnTo>
                  <a:pt x="0" y="0"/>
                </a:lnTo>
                <a:lnTo>
                  <a:pt x="0" y="6858000"/>
                </a:lnTo>
                <a:lnTo>
                  <a:pt x="7208843" y="6858000"/>
                </a:lnTo>
                <a:lnTo>
                  <a:pt x="7236188" y="6841167"/>
                </a:lnTo>
                <a:lnTo>
                  <a:pt x="7282377" y="6812240"/>
                </a:lnTo>
                <a:lnTo>
                  <a:pt x="7328326" y="6782969"/>
                </a:lnTo>
                <a:lnTo>
                  <a:pt x="7374033" y="6753354"/>
                </a:lnTo>
                <a:lnTo>
                  <a:pt x="7419497" y="6723398"/>
                </a:lnTo>
                <a:lnTo>
                  <a:pt x="7464716" y="6693101"/>
                </a:lnTo>
                <a:lnTo>
                  <a:pt x="7509687" y="6662467"/>
                </a:lnTo>
                <a:lnTo>
                  <a:pt x="7554409" y="6631496"/>
                </a:lnTo>
                <a:lnTo>
                  <a:pt x="7598881" y="6600191"/>
                </a:lnTo>
                <a:lnTo>
                  <a:pt x="7643100" y="6568553"/>
                </a:lnTo>
                <a:lnTo>
                  <a:pt x="7687064" y="6536585"/>
                </a:lnTo>
                <a:lnTo>
                  <a:pt x="7730773" y="6504287"/>
                </a:lnTo>
                <a:lnTo>
                  <a:pt x="7774223" y="6471663"/>
                </a:lnTo>
                <a:lnTo>
                  <a:pt x="7817414" y="6438713"/>
                </a:lnTo>
                <a:lnTo>
                  <a:pt x="7860342" y="6405439"/>
                </a:lnTo>
                <a:lnTo>
                  <a:pt x="7903008" y="6371844"/>
                </a:lnTo>
                <a:lnTo>
                  <a:pt x="7945407" y="6337930"/>
                </a:lnTo>
                <a:lnTo>
                  <a:pt x="7987540" y="6303697"/>
                </a:lnTo>
                <a:lnTo>
                  <a:pt x="8029404" y="6269148"/>
                </a:lnTo>
                <a:lnTo>
                  <a:pt x="8070997" y="6234284"/>
                </a:lnTo>
                <a:lnTo>
                  <a:pt x="8112318" y="6199108"/>
                </a:lnTo>
                <a:lnTo>
                  <a:pt x="8153364" y="6163621"/>
                </a:lnTo>
                <a:lnTo>
                  <a:pt x="8194133" y="6127825"/>
                </a:lnTo>
                <a:lnTo>
                  <a:pt x="8234625" y="6091722"/>
                </a:lnTo>
                <a:lnTo>
                  <a:pt x="8274837" y="6055314"/>
                </a:lnTo>
                <a:lnTo>
                  <a:pt x="8314767" y="6018602"/>
                </a:lnTo>
                <a:lnTo>
                  <a:pt x="8354414" y="5981589"/>
                </a:lnTo>
                <a:lnTo>
                  <a:pt x="8393775" y="5944275"/>
                </a:lnTo>
                <a:lnTo>
                  <a:pt x="8432850" y="5906664"/>
                </a:lnTo>
                <a:lnTo>
                  <a:pt x="8471635" y="5868756"/>
                </a:lnTo>
                <a:lnTo>
                  <a:pt x="8510130" y="5830554"/>
                </a:lnTo>
                <a:lnTo>
                  <a:pt x="8548332" y="5792060"/>
                </a:lnTo>
                <a:lnTo>
                  <a:pt x="8586239" y="5753274"/>
                </a:lnTo>
                <a:lnTo>
                  <a:pt x="8623850" y="5714200"/>
                </a:lnTo>
                <a:lnTo>
                  <a:pt x="8661164" y="5674839"/>
                </a:lnTo>
                <a:lnTo>
                  <a:pt x="8698177" y="5635192"/>
                </a:lnTo>
                <a:lnTo>
                  <a:pt x="8734889" y="5595262"/>
                </a:lnTo>
                <a:lnTo>
                  <a:pt x="8771297" y="5555050"/>
                </a:lnTo>
                <a:lnTo>
                  <a:pt x="8807400" y="5514558"/>
                </a:lnTo>
                <a:lnTo>
                  <a:pt x="8843196" y="5473788"/>
                </a:lnTo>
                <a:lnTo>
                  <a:pt x="8878683" y="5432742"/>
                </a:lnTo>
                <a:lnTo>
                  <a:pt x="8913859" y="5391421"/>
                </a:lnTo>
                <a:lnTo>
                  <a:pt x="8948722" y="5349828"/>
                </a:lnTo>
                <a:lnTo>
                  <a:pt x="8983271" y="5307964"/>
                </a:lnTo>
                <a:lnTo>
                  <a:pt x="9017504" y="5265832"/>
                </a:lnTo>
                <a:lnTo>
                  <a:pt x="9051419" y="5223432"/>
                </a:lnTo>
                <a:lnTo>
                  <a:pt x="9085014" y="5180766"/>
                </a:lnTo>
                <a:lnTo>
                  <a:pt x="9118287" y="5137838"/>
                </a:lnTo>
                <a:lnTo>
                  <a:pt x="9151237" y="5094647"/>
                </a:lnTo>
                <a:lnTo>
                  <a:pt x="9183862" y="5051197"/>
                </a:lnTo>
                <a:lnTo>
                  <a:pt x="9216159" y="5007488"/>
                </a:lnTo>
                <a:lnTo>
                  <a:pt x="9248127" y="4963524"/>
                </a:lnTo>
                <a:lnTo>
                  <a:pt x="9279765" y="4919305"/>
                </a:lnTo>
                <a:lnTo>
                  <a:pt x="9311070" y="4874833"/>
                </a:lnTo>
                <a:lnTo>
                  <a:pt x="9342041" y="4830111"/>
                </a:lnTo>
                <a:lnTo>
                  <a:pt x="9372675" y="4785139"/>
                </a:lnTo>
                <a:lnTo>
                  <a:pt x="9402971" y="4739921"/>
                </a:lnTo>
                <a:lnTo>
                  <a:pt x="9432928" y="4694457"/>
                </a:lnTo>
                <a:lnTo>
                  <a:pt x="9462543" y="4648750"/>
                </a:lnTo>
                <a:lnTo>
                  <a:pt x="9491814" y="4602801"/>
                </a:lnTo>
                <a:lnTo>
                  <a:pt x="9520740" y="4556612"/>
                </a:lnTo>
                <a:lnTo>
                  <a:pt x="9549319" y="4510185"/>
                </a:lnTo>
                <a:lnTo>
                  <a:pt x="9577549" y="4463522"/>
                </a:lnTo>
                <a:lnTo>
                  <a:pt x="9605428" y="4416624"/>
                </a:lnTo>
                <a:lnTo>
                  <a:pt x="9632955" y="4369494"/>
                </a:lnTo>
                <a:lnTo>
                  <a:pt x="9660127" y="4322133"/>
                </a:lnTo>
                <a:lnTo>
                  <a:pt x="9686943" y="4274543"/>
                </a:lnTo>
                <a:lnTo>
                  <a:pt x="9713401" y="4226726"/>
                </a:lnTo>
                <a:lnTo>
                  <a:pt x="9739499" y="4178684"/>
                </a:lnTo>
                <a:lnTo>
                  <a:pt x="9765236" y="4130418"/>
                </a:lnTo>
                <a:lnTo>
                  <a:pt x="9790609" y="4081930"/>
                </a:lnTo>
                <a:lnTo>
                  <a:pt x="9815617" y="4033223"/>
                </a:lnTo>
                <a:lnTo>
                  <a:pt x="9840257" y="3984297"/>
                </a:lnTo>
                <a:lnTo>
                  <a:pt x="9864529" y="3935156"/>
                </a:lnTo>
                <a:lnTo>
                  <a:pt x="9888430" y="3885800"/>
                </a:lnTo>
                <a:lnTo>
                  <a:pt x="9911958" y="3836231"/>
                </a:lnTo>
                <a:lnTo>
                  <a:pt x="9935112" y="3786451"/>
                </a:lnTo>
                <a:lnTo>
                  <a:pt x="9957889" y="3736463"/>
                </a:lnTo>
                <a:lnTo>
                  <a:pt x="9980289" y="3686267"/>
                </a:lnTo>
                <a:lnTo>
                  <a:pt x="10002309" y="3635866"/>
                </a:lnTo>
                <a:lnTo>
                  <a:pt x="10023947" y="3585262"/>
                </a:lnTo>
                <a:lnTo>
                  <a:pt x="10045201" y="3534456"/>
                </a:lnTo>
                <a:lnTo>
                  <a:pt x="10066071" y="3483450"/>
                </a:lnTo>
                <a:lnTo>
                  <a:pt x="10086553" y="3432245"/>
                </a:lnTo>
                <a:lnTo>
                  <a:pt x="10106646" y="3380845"/>
                </a:lnTo>
                <a:lnTo>
                  <a:pt x="10126349" y="3329250"/>
                </a:lnTo>
                <a:lnTo>
                  <a:pt x="10145659" y="3277463"/>
                </a:lnTo>
                <a:lnTo>
                  <a:pt x="10164574" y="3225485"/>
                </a:lnTo>
                <a:lnTo>
                  <a:pt x="10183093" y="3173318"/>
                </a:lnTo>
                <a:lnTo>
                  <a:pt x="10201215" y="3120964"/>
                </a:lnTo>
                <a:lnTo>
                  <a:pt x="10218936" y="3068424"/>
                </a:lnTo>
                <a:lnTo>
                  <a:pt x="10236256" y="3015701"/>
                </a:lnTo>
                <a:lnTo>
                  <a:pt x="10253172" y="2962796"/>
                </a:lnTo>
                <a:lnTo>
                  <a:pt x="10269683" y="2909711"/>
                </a:lnTo>
                <a:lnTo>
                  <a:pt x="10285787" y="2856449"/>
                </a:lnTo>
                <a:lnTo>
                  <a:pt x="10301482" y="2803010"/>
                </a:lnTo>
                <a:lnTo>
                  <a:pt x="10316766" y="2749396"/>
                </a:lnTo>
                <a:lnTo>
                  <a:pt x="10331638" y="2695610"/>
                </a:lnTo>
                <a:lnTo>
                  <a:pt x="10346095" y="2641653"/>
                </a:lnTo>
                <a:lnTo>
                  <a:pt x="10360136" y="2587528"/>
                </a:lnTo>
                <a:lnTo>
                  <a:pt x="10373759" y="2533235"/>
                </a:lnTo>
                <a:lnTo>
                  <a:pt x="10386962" y="2478777"/>
                </a:lnTo>
                <a:lnTo>
                  <a:pt x="10399744" y="2424155"/>
                </a:lnTo>
                <a:lnTo>
                  <a:pt x="10412102" y="2369371"/>
                </a:lnTo>
                <a:lnTo>
                  <a:pt x="10424035" y="2314428"/>
                </a:lnTo>
                <a:lnTo>
                  <a:pt x="10435540" y="2259327"/>
                </a:lnTo>
                <a:lnTo>
                  <a:pt x="10446617" y="2204069"/>
                </a:lnTo>
                <a:lnTo>
                  <a:pt x="10457263" y="2148657"/>
                </a:lnTo>
                <a:lnTo>
                  <a:pt x="10467476" y="2093092"/>
                </a:lnTo>
                <a:lnTo>
                  <a:pt x="10477255" y="2037377"/>
                </a:lnTo>
                <a:lnTo>
                  <a:pt x="10486598" y="1981512"/>
                </a:lnTo>
                <a:lnTo>
                  <a:pt x="10495502" y="1925501"/>
                </a:lnTo>
                <a:lnTo>
                  <a:pt x="10503967" y="1869344"/>
                </a:lnTo>
                <a:lnTo>
                  <a:pt x="10511991" y="1813044"/>
                </a:lnTo>
                <a:lnTo>
                  <a:pt x="10519570" y="1756601"/>
                </a:lnTo>
                <a:lnTo>
                  <a:pt x="10526705" y="1700019"/>
                </a:lnTo>
                <a:lnTo>
                  <a:pt x="10533392" y="1643299"/>
                </a:lnTo>
                <a:lnTo>
                  <a:pt x="10539631" y="1586443"/>
                </a:lnTo>
                <a:lnTo>
                  <a:pt x="10545418" y="1529452"/>
                </a:lnTo>
                <a:lnTo>
                  <a:pt x="10550753" y="1472329"/>
                </a:lnTo>
                <a:lnTo>
                  <a:pt x="10555634" y="1415075"/>
                </a:lnTo>
                <a:lnTo>
                  <a:pt x="10560059" y="1357692"/>
                </a:lnTo>
                <a:lnTo>
                  <a:pt x="10564025" y="1300181"/>
                </a:lnTo>
                <a:lnTo>
                  <a:pt x="10567532" y="1242546"/>
                </a:lnTo>
                <a:lnTo>
                  <a:pt x="10570577" y="1184787"/>
                </a:lnTo>
                <a:lnTo>
                  <a:pt x="10573158" y="1126906"/>
                </a:lnTo>
                <a:lnTo>
                  <a:pt x="10575274" y="1068905"/>
                </a:lnTo>
                <a:lnTo>
                  <a:pt x="10576924" y="1010786"/>
                </a:lnTo>
                <a:lnTo>
                  <a:pt x="10578104" y="952551"/>
                </a:lnTo>
                <a:lnTo>
                  <a:pt x="10578813" y="894202"/>
                </a:lnTo>
                <a:lnTo>
                  <a:pt x="10579050" y="835740"/>
                </a:lnTo>
                <a:lnTo>
                  <a:pt x="10578813" y="777277"/>
                </a:lnTo>
                <a:lnTo>
                  <a:pt x="10578104" y="718928"/>
                </a:lnTo>
                <a:lnTo>
                  <a:pt x="10576924" y="660692"/>
                </a:lnTo>
                <a:lnTo>
                  <a:pt x="10575274" y="602573"/>
                </a:lnTo>
                <a:lnTo>
                  <a:pt x="10573158" y="544572"/>
                </a:lnTo>
                <a:lnTo>
                  <a:pt x="10570577" y="486691"/>
                </a:lnTo>
                <a:lnTo>
                  <a:pt x="10567532" y="428932"/>
                </a:lnTo>
                <a:lnTo>
                  <a:pt x="10564025" y="371296"/>
                </a:lnTo>
                <a:lnTo>
                  <a:pt x="10560059" y="313786"/>
                </a:lnTo>
                <a:lnTo>
                  <a:pt x="10555634" y="256403"/>
                </a:lnTo>
                <a:lnTo>
                  <a:pt x="10550753" y="199148"/>
                </a:lnTo>
                <a:lnTo>
                  <a:pt x="10545418" y="142025"/>
                </a:lnTo>
                <a:lnTo>
                  <a:pt x="10539631" y="85034"/>
                </a:lnTo>
                <a:lnTo>
                  <a:pt x="10533392" y="28177"/>
                </a:lnTo>
                <a:lnTo>
                  <a:pt x="10530070" y="0"/>
                </a:lnTo>
                <a:close/>
              </a:path>
            </a:pathLst>
          </a:custGeom>
          <a:solidFill>
            <a:srgbClr val="FFFFFF"/>
          </a:solidFill>
        </p:spPr>
        <p:txBody>
          <a:bodyPr wrap="square" lIns="0" tIns="0" rIns="0" bIns="0" rtlCol="0"/>
          <a:lstStyle/>
          <a:p>
            <a:pPr algn="l" rtl="0"/>
            <a:endParaRPr/>
          </a:p>
        </p:txBody>
      </p:sp>
      <p:sp>
        <p:nvSpPr>
          <p:cNvPr id="4" name="object 4"/>
          <p:cNvSpPr txBox="1">
            <a:spLocks noGrp="1"/>
          </p:cNvSpPr>
          <p:nvPr>
            <p:ph type="title"/>
          </p:nvPr>
        </p:nvSpPr>
        <p:spPr>
          <a:xfrm>
            <a:off x="527300" y="455075"/>
            <a:ext cx="10051800" cy="861774"/>
          </a:xfrm>
          <a:prstGeom prst="rect">
            <a:avLst/>
          </a:prstGeom>
          <a:solidFill>
            <a:srgbClr val="35A38C"/>
          </a:solidFill>
        </p:spPr>
        <p:txBody>
          <a:bodyPr wrap="square" lIns="0" tIns="0" rIns="0" bIns="0" rtlCol="0">
            <a:spAutoFit/>
          </a:bodyPr>
          <a:lstStyle/>
          <a:p>
            <a:r>
              <a:rPr lang="en-GB" sz="2800" dirty="0">
                <a:solidFill>
                  <a:schemeClr val="bg1"/>
                </a:solidFill>
                <a:latin typeface="Poppins Medium" pitchFamily="2" charset="77"/>
                <a:cs typeface="Poppins Medium" pitchFamily="2" charset="77"/>
              </a:rPr>
              <a:t>How can you apply the transitional safeguarding approach to your practice?</a:t>
            </a:r>
            <a:endParaRPr sz="2800" dirty="0">
              <a:solidFill>
                <a:schemeClr val="bg1"/>
              </a:solidFill>
              <a:latin typeface="Poppins Medium" pitchFamily="2" charset="77"/>
              <a:cs typeface="Poppins Medium" pitchFamily="2" charset="77"/>
            </a:endParaRPr>
          </a:p>
        </p:txBody>
      </p:sp>
      <p:sp>
        <p:nvSpPr>
          <p:cNvPr id="7" name="Content Placeholder 2">
            <a:extLst>
              <a:ext uri="{FF2B5EF4-FFF2-40B4-BE49-F238E27FC236}">
                <a16:creationId xmlns:a16="http://schemas.microsoft.com/office/drawing/2014/main" id="{7A901CF9-CE55-2FD7-3559-DAF2492DB288}"/>
              </a:ext>
            </a:extLst>
          </p:cNvPr>
          <p:cNvSpPr txBox="1">
            <a:spLocks/>
          </p:cNvSpPr>
          <p:nvPr/>
        </p:nvSpPr>
        <p:spPr>
          <a:xfrm>
            <a:off x="527300" y="1600200"/>
            <a:ext cx="10051800" cy="4351338"/>
          </a:xfrm>
          <a:prstGeom prst="rect">
            <a:avLst/>
          </a:prstGeom>
        </p:spPr>
        <p:txBody>
          <a:bodyPr>
            <a:normAutofit fontScale="92500" lnSpcReduction="20000"/>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42900" indent="-342900">
              <a:spcAft>
                <a:spcPts val="1800"/>
              </a:spcAft>
              <a:buFont typeface="Arial" panose="020B0604020202020204" pitchFamily="34" charset="0"/>
              <a:buChar char="•"/>
            </a:pPr>
            <a:r>
              <a:rPr lang="en-GB" sz="2800" dirty="0">
                <a:solidFill>
                  <a:srgbClr val="2A206F"/>
                </a:solidFill>
                <a:latin typeface="Poppins" panose="00000500000000000000" pitchFamily="2" charset="0"/>
                <a:cs typeface="Poppins" panose="00000500000000000000" pitchFamily="2" charset="0"/>
              </a:rPr>
              <a:t>Consider if your services are replicating the artificial barriers in statutory services</a:t>
            </a:r>
          </a:p>
          <a:p>
            <a:pPr marL="342900" indent="-342900">
              <a:spcAft>
                <a:spcPts val="1800"/>
              </a:spcAft>
              <a:buFont typeface="Arial" panose="020B0604020202020204" pitchFamily="34" charset="0"/>
              <a:buChar char="•"/>
            </a:pPr>
            <a:r>
              <a:rPr lang="en-GB" sz="2800" dirty="0">
                <a:solidFill>
                  <a:srgbClr val="2A206F"/>
                </a:solidFill>
                <a:latin typeface="Poppins" panose="00000500000000000000" pitchFamily="2" charset="0"/>
                <a:cs typeface="Poppins" panose="00000500000000000000" pitchFamily="2" charset="0"/>
              </a:rPr>
              <a:t>Talk to your funders – can there be greater flexibility in eligibility criteria? </a:t>
            </a:r>
          </a:p>
          <a:p>
            <a:pPr marL="342900" indent="-342900">
              <a:spcAft>
                <a:spcPts val="1800"/>
              </a:spcAft>
              <a:buFont typeface="Arial" panose="020B0604020202020204" pitchFamily="34" charset="0"/>
              <a:buChar char="•"/>
            </a:pPr>
            <a:r>
              <a:rPr lang="en-GB" sz="2800" dirty="0">
                <a:solidFill>
                  <a:srgbClr val="2A206F"/>
                </a:solidFill>
                <a:latin typeface="Poppins" panose="00000500000000000000" pitchFamily="2" charset="0"/>
                <a:cs typeface="Poppins" panose="00000500000000000000" pitchFamily="2" charset="0"/>
              </a:rPr>
              <a:t>Understand the rules and processes around age disputes and consider how your organisation can navigate to meet the needs of young people caught up in the process.</a:t>
            </a:r>
          </a:p>
          <a:p>
            <a:pPr marL="342900" indent="-342900">
              <a:spcAft>
                <a:spcPts val="1800"/>
              </a:spcAft>
              <a:buFont typeface="Arial" panose="020B0604020202020204" pitchFamily="34" charset="0"/>
              <a:buChar char="•"/>
            </a:pPr>
            <a:r>
              <a:rPr lang="en-GB" sz="2800" dirty="0">
                <a:solidFill>
                  <a:srgbClr val="2A206F"/>
                </a:solidFill>
                <a:latin typeface="Poppins" panose="00000500000000000000" pitchFamily="2" charset="0"/>
                <a:cs typeface="Poppins" panose="00000500000000000000" pitchFamily="2" charset="0"/>
              </a:rPr>
              <a:t>Familiarise yourself with the legislation to assist conversations with statutory services.</a:t>
            </a:r>
          </a:p>
          <a:p>
            <a:pPr marL="342900" indent="-342900">
              <a:spcAft>
                <a:spcPts val="1800"/>
              </a:spcAft>
              <a:buFont typeface="Arial" panose="020B0604020202020204" pitchFamily="34" charset="0"/>
              <a:buChar char="•"/>
            </a:pPr>
            <a:endParaRPr lang="en-GB" sz="2800" dirty="0">
              <a:solidFill>
                <a:srgbClr val="2A206F"/>
              </a:solidFill>
              <a:latin typeface="Poppins" panose="00000500000000000000" pitchFamily="2" charset="0"/>
              <a:cs typeface="Poppins" panose="00000500000000000000" pitchFamily="2"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10579100" cy="6858000"/>
          </a:xfrm>
          <a:custGeom>
            <a:avLst/>
            <a:gdLst/>
            <a:ahLst/>
            <a:cxnLst/>
            <a:rect l="l" t="t" r="r" b="b"/>
            <a:pathLst>
              <a:path w="10579100" h="6858000">
                <a:moveTo>
                  <a:pt x="10530070" y="0"/>
                </a:moveTo>
                <a:lnTo>
                  <a:pt x="0" y="0"/>
                </a:lnTo>
                <a:lnTo>
                  <a:pt x="0" y="6858000"/>
                </a:lnTo>
                <a:lnTo>
                  <a:pt x="7208843" y="6858000"/>
                </a:lnTo>
                <a:lnTo>
                  <a:pt x="7236188" y="6841167"/>
                </a:lnTo>
                <a:lnTo>
                  <a:pt x="7282377" y="6812240"/>
                </a:lnTo>
                <a:lnTo>
                  <a:pt x="7328326" y="6782969"/>
                </a:lnTo>
                <a:lnTo>
                  <a:pt x="7374033" y="6753354"/>
                </a:lnTo>
                <a:lnTo>
                  <a:pt x="7419497" y="6723398"/>
                </a:lnTo>
                <a:lnTo>
                  <a:pt x="7464716" y="6693101"/>
                </a:lnTo>
                <a:lnTo>
                  <a:pt x="7509687" y="6662467"/>
                </a:lnTo>
                <a:lnTo>
                  <a:pt x="7554409" y="6631496"/>
                </a:lnTo>
                <a:lnTo>
                  <a:pt x="7598881" y="6600191"/>
                </a:lnTo>
                <a:lnTo>
                  <a:pt x="7643100" y="6568553"/>
                </a:lnTo>
                <a:lnTo>
                  <a:pt x="7687064" y="6536585"/>
                </a:lnTo>
                <a:lnTo>
                  <a:pt x="7730773" y="6504287"/>
                </a:lnTo>
                <a:lnTo>
                  <a:pt x="7774223" y="6471663"/>
                </a:lnTo>
                <a:lnTo>
                  <a:pt x="7817414" y="6438713"/>
                </a:lnTo>
                <a:lnTo>
                  <a:pt x="7860342" y="6405439"/>
                </a:lnTo>
                <a:lnTo>
                  <a:pt x="7903008" y="6371844"/>
                </a:lnTo>
                <a:lnTo>
                  <a:pt x="7945407" y="6337930"/>
                </a:lnTo>
                <a:lnTo>
                  <a:pt x="7987540" y="6303697"/>
                </a:lnTo>
                <a:lnTo>
                  <a:pt x="8029404" y="6269148"/>
                </a:lnTo>
                <a:lnTo>
                  <a:pt x="8070997" y="6234284"/>
                </a:lnTo>
                <a:lnTo>
                  <a:pt x="8112318" y="6199108"/>
                </a:lnTo>
                <a:lnTo>
                  <a:pt x="8153364" y="6163621"/>
                </a:lnTo>
                <a:lnTo>
                  <a:pt x="8194133" y="6127825"/>
                </a:lnTo>
                <a:lnTo>
                  <a:pt x="8234625" y="6091722"/>
                </a:lnTo>
                <a:lnTo>
                  <a:pt x="8274837" y="6055314"/>
                </a:lnTo>
                <a:lnTo>
                  <a:pt x="8314767" y="6018602"/>
                </a:lnTo>
                <a:lnTo>
                  <a:pt x="8354414" y="5981589"/>
                </a:lnTo>
                <a:lnTo>
                  <a:pt x="8393775" y="5944275"/>
                </a:lnTo>
                <a:lnTo>
                  <a:pt x="8432850" y="5906664"/>
                </a:lnTo>
                <a:lnTo>
                  <a:pt x="8471635" y="5868756"/>
                </a:lnTo>
                <a:lnTo>
                  <a:pt x="8510130" y="5830554"/>
                </a:lnTo>
                <a:lnTo>
                  <a:pt x="8548332" y="5792060"/>
                </a:lnTo>
                <a:lnTo>
                  <a:pt x="8586239" y="5753274"/>
                </a:lnTo>
                <a:lnTo>
                  <a:pt x="8623850" y="5714200"/>
                </a:lnTo>
                <a:lnTo>
                  <a:pt x="8661164" y="5674839"/>
                </a:lnTo>
                <a:lnTo>
                  <a:pt x="8698177" y="5635192"/>
                </a:lnTo>
                <a:lnTo>
                  <a:pt x="8734889" y="5595262"/>
                </a:lnTo>
                <a:lnTo>
                  <a:pt x="8771297" y="5555050"/>
                </a:lnTo>
                <a:lnTo>
                  <a:pt x="8807400" y="5514558"/>
                </a:lnTo>
                <a:lnTo>
                  <a:pt x="8843196" y="5473788"/>
                </a:lnTo>
                <a:lnTo>
                  <a:pt x="8878683" y="5432742"/>
                </a:lnTo>
                <a:lnTo>
                  <a:pt x="8913859" y="5391421"/>
                </a:lnTo>
                <a:lnTo>
                  <a:pt x="8948722" y="5349828"/>
                </a:lnTo>
                <a:lnTo>
                  <a:pt x="8983271" y="5307964"/>
                </a:lnTo>
                <a:lnTo>
                  <a:pt x="9017504" y="5265832"/>
                </a:lnTo>
                <a:lnTo>
                  <a:pt x="9051419" y="5223432"/>
                </a:lnTo>
                <a:lnTo>
                  <a:pt x="9085014" y="5180766"/>
                </a:lnTo>
                <a:lnTo>
                  <a:pt x="9118287" y="5137838"/>
                </a:lnTo>
                <a:lnTo>
                  <a:pt x="9151237" y="5094647"/>
                </a:lnTo>
                <a:lnTo>
                  <a:pt x="9183862" y="5051197"/>
                </a:lnTo>
                <a:lnTo>
                  <a:pt x="9216159" y="5007488"/>
                </a:lnTo>
                <a:lnTo>
                  <a:pt x="9248127" y="4963524"/>
                </a:lnTo>
                <a:lnTo>
                  <a:pt x="9279765" y="4919305"/>
                </a:lnTo>
                <a:lnTo>
                  <a:pt x="9311070" y="4874833"/>
                </a:lnTo>
                <a:lnTo>
                  <a:pt x="9342041" y="4830111"/>
                </a:lnTo>
                <a:lnTo>
                  <a:pt x="9372675" y="4785139"/>
                </a:lnTo>
                <a:lnTo>
                  <a:pt x="9402971" y="4739921"/>
                </a:lnTo>
                <a:lnTo>
                  <a:pt x="9432928" y="4694457"/>
                </a:lnTo>
                <a:lnTo>
                  <a:pt x="9462543" y="4648750"/>
                </a:lnTo>
                <a:lnTo>
                  <a:pt x="9491814" y="4602801"/>
                </a:lnTo>
                <a:lnTo>
                  <a:pt x="9520740" y="4556612"/>
                </a:lnTo>
                <a:lnTo>
                  <a:pt x="9549319" y="4510185"/>
                </a:lnTo>
                <a:lnTo>
                  <a:pt x="9577549" y="4463522"/>
                </a:lnTo>
                <a:lnTo>
                  <a:pt x="9605428" y="4416624"/>
                </a:lnTo>
                <a:lnTo>
                  <a:pt x="9632955" y="4369494"/>
                </a:lnTo>
                <a:lnTo>
                  <a:pt x="9660127" y="4322133"/>
                </a:lnTo>
                <a:lnTo>
                  <a:pt x="9686943" y="4274543"/>
                </a:lnTo>
                <a:lnTo>
                  <a:pt x="9713401" y="4226726"/>
                </a:lnTo>
                <a:lnTo>
                  <a:pt x="9739499" y="4178684"/>
                </a:lnTo>
                <a:lnTo>
                  <a:pt x="9765236" y="4130418"/>
                </a:lnTo>
                <a:lnTo>
                  <a:pt x="9790609" y="4081930"/>
                </a:lnTo>
                <a:lnTo>
                  <a:pt x="9815617" y="4033223"/>
                </a:lnTo>
                <a:lnTo>
                  <a:pt x="9840257" y="3984297"/>
                </a:lnTo>
                <a:lnTo>
                  <a:pt x="9864529" y="3935156"/>
                </a:lnTo>
                <a:lnTo>
                  <a:pt x="9888430" y="3885800"/>
                </a:lnTo>
                <a:lnTo>
                  <a:pt x="9911958" y="3836231"/>
                </a:lnTo>
                <a:lnTo>
                  <a:pt x="9935112" y="3786451"/>
                </a:lnTo>
                <a:lnTo>
                  <a:pt x="9957889" y="3736463"/>
                </a:lnTo>
                <a:lnTo>
                  <a:pt x="9980289" y="3686267"/>
                </a:lnTo>
                <a:lnTo>
                  <a:pt x="10002309" y="3635866"/>
                </a:lnTo>
                <a:lnTo>
                  <a:pt x="10023947" y="3585262"/>
                </a:lnTo>
                <a:lnTo>
                  <a:pt x="10045201" y="3534456"/>
                </a:lnTo>
                <a:lnTo>
                  <a:pt x="10066071" y="3483450"/>
                </a:lnTo>
                <a:lnTo>
                  <a:pt x="10086553" y="3432245"/>
                </a:lnTo>
                <a:lnTo>
                  <a:pt x="10106646" y="3380845"/>
                </a:lnTo>
                <a:lnTo>
                  <a:pt x="10126349" y="3329250"/>
                </a:lnTo>
                <a:lnTo>
                  <a:pt x="10145659" y="3277463"/>
                </a:lnTo>
                <a:lnTo>
                  <a:pt x="10164574" y="3225485"/>
                </a:lnTo>
                <a:lnTo>
                  <a:pt x="10183093" y="3173318"/>
                </a:lnTo>
                <a:lnTo>
                  <a:pt x="10201215" y="3120964"/>
                </a:lnTo>
                <a:lnTo>
                  <a:pt x="10218936" y="3068424"/>
                </a:lnTo>
                <a:lnTo>
                  <a:pt x="10236256" y="3015701"/>
                </a:lnTo>
                <a:lnTo>
                  <a:pt x="10253172" y="2962796"/>
                </a:lnTo>
                <a:lnTo>
                  <a:pt x="10269683" y="2909711"/>
                </a:lnTo>
                <a:lnTo>
                  <a:pt x="10285787" y="2856449"/>
                </a:lnTo>
                <a:lnTo>
                  <a:pt x="10301482" y="2803010"/>
                </a:lnTo>
                <a:lnTo>
                  <a:pt x="10316766" y="2749396"/>
                </a:lnTo>
                <a:lnTo>
                  <a:pt x="10331638" y="2695610"/>
                </a:lnTo>
                <a:lnTo>
                  <a:pt x="10346095" y="2641653"/>
                </a:lnTo>
                <a:lnTo>
                  <a:pt x="10360136" y="2587528"/>
                </a:lnTo>
                <a:lnTo>
                  <a:pt x="10373759" y="2533235"/>
                </a:lnTo>
                <a:lnTo>
                  <a:pt x="10386962" y="2478777"/>
                </a:lnTo>
                <a:lnTo>
                  <a:pt x="10399744" y="2424155"/>
                </a:lnTo>
                <a:lnTo>
                  <a:pt x="10412102" y="2369371"/>
                </a:lnTo>
                <a:lnTo>
                  <a:pt x="10424035" y="2314428"/>
                </a:lnTo>
                <a:lnTo>
                  <a:pt x="10435540" y="2259327"/>
                </a:lnTo>
                <a:lnTo>
                  <a:pt x="10446617" y="2204069"/>
                </a:lnTo>
                <a:lnTo>
                  <a:pt x="10457263" y="2148657"/>
                </a:lnTo>
                <a:lnTo>
                  <a:pt x="10467476" y="2093092"/>
                </a:lnTo>
                <a:lnTo>
                  <a:pt x="10477255" y="2037377"/>
                </a:lnTo>
                <a:lnTo>
                  <a:pt x="10486598" y="1981512"/>
                </a:lnTo>
                <a:lnTo>
                  <a:pt x="10495502" y="1925501"/>
                </a:lnTo>
                <a:lnTo>
                  <a:pt x="10503967" y="1869344"/>
                </a:lnTo>
                <a:lnTo>
                  <a:pt x="10511991" y="1813044"/>
                </a:lnTo>
                <a:lnTo>
                  <a:pt x="10519570" y="1756601"/>
                </a:lnTo>
                <a:lnTo>
                  <a:pt x="10526705" y="1700019"/>
                </a:lnTo>
                <a:lnTo>
                  <a:pt x="10533392" y="1643299"/>
                </a:lnTo>
                <a:lnTo>
                  <a:pt x="10539631" y="1586443"/>
                </a:lnTo>
                <a:lnTo>
                  <a:pt x="10545418" y="1529452"/>
                </a:lnTo>
                <a:lnTo>
                  <a:pt x="10550753" y="1472329"/>
                </a:lnTo>
                <a:lnTo>
                  <a:pt x="10555634" y="1415075"/>
                </a:lnTo>
                <a:lnTo>
                  <a:pt x="10560059" y="1357692"/>
                </a:lnTo>
                <a:lnTo>
                  <a:pt x="10564025" y="1300181"/>
                </a:lnTo>
                <a:lnTo>
                  <a:pt x="10567532" y="1242546"/>
                </a:lnTo>
                <a:lnTo>
                  <a:pt x="10570577" y="1184787"/>
                </a:lnTo>
                <a:lnTo>
                  <a:pt x="10573158" y="1126906"/>
                </a:lnTo>
                <a:lnTo>
                  <a:pt x="10575274" y="1068905"/>
                </a:lnTo>
                <a:lnTo>
                  <a:pt x="10576924" y="1010786"/>
                </a:lnTo>
                <a:lnTo>
                  <a:pt x="10578104" y="952551"/>
                </a:lnTo>
                <a:lnTo>
                  <a:pt x="10578813" y="894202"/>
                </a:lnTo>
                <a:lnTo>
                  <a:pt x="10579050" y="835740"/>
                </a:lnTo>
                <a:lnTo>
                  <a:pt x="10578813" y="777277"/>
                </a:lnTo>
                <a:lnTo>
                  <a:pt x="10578104" y="718928"/>
                </a:lnTo>
                <a:lnTo>
                  <a:pt x="10576924" y="660692"/>
                </a:lnTo>
                <a:lnTo>
                  <a:pt x="10575274" y="602573"/>
                </a:lnTo>
                <a:lnTo>
                  <a:pt x="10573158" y="544572"/>
                </a:lnTo>
                <a:lnTo>
                  <a:pt x="10570577" y="486691"/>
                </a:lnTo>
                <a:lnTo>
                  <a:pt x="10567532" y="428932"/>
                </a:lnTo>
                <a:lnTo>
                  <a:pt x="10564025" y="371296"/>
                </a:lnTo>
                <a:lnTo>
                  <a:pt x="10560059" y="313786"/>
                </a:lnTo>
                <a:lnTo>
                  <a:pt x="10555634" y="256403"/>
                </a:lnTo>
                <a:lnTo>
                  <a:pt x="10550753" y="199148"/>
                </a:lnTo>
                <a:lnTo>
                  <a:pt x="10545418" y="142025"/>
                </a:lnTo>
                <a:lnTo>
                  <a:pt x="10539631" y="85034"/>
                </a:lnTo>
                <a:lnTo>
                  <a:pt x="10533392" y="28177"/>
                </a:lnTo>
                <a:lnTo>
                  <a:pt x="10530070" y="0"/>
                </a:lnTo>
                <a:close/>
              </a:path>
            </a:pathLst>
          </a:custGeom>
          <a:noFill/>
        </p:spPr>
        <p:txBody>
          <a:bodyPr wrap="square" lIns="91440" tIns="45720" rIns="91440" bIns="45720" rtlCol="0" anchor="t">
            <a:spAutoFit/>
          </a:bodyPr>
          <a:lstStyle/>
          <a:p>
            <a:endParaRPr sz="2800">
              <a:solidFill>
                <a:schemeClr val="bg1"/>
              </a:solidFill>
              <a:latin typeface="Poppins"/>
              <a:cs typeface="Poppins"/>
            </a:endParaRPr>
          </a:p>
        </p:txBody>
      </p:sp>
      <p:sp>
        <p:nvSpPr>
          <p:cNvPr id="4" name="object 4"/>
          <p:cNvSpPr txBox="1">
            <a:spLocks noGrp="1"/>
          </p:cNvSpPr>
          <p:nvPr>
            <p:ph type="title"/>
          </p:nvPr>
        </p:nvSpPr>
        <p:spPr>
          <a:xfrm>
            <a:off x="609600" y="573463"/>
            <a:ext cx="11049000" cy="979581"/>
          </a:xfrm>
          <a:prstGeom prst="rect">
            <a:avLst/>
          </a:prstGeom>
          <a:solidFill>
            <a:srgbClr val="2E8ACB"/>
          </a:solidFill>
        </p:spPr>
        <p:txBody>
          <a:bodyPr vert="horz" wrap="square" lIns="0" tIns="116667" rIns="0" bIns="0" rtlCol="0">
            <a:spAutoFit/>
          </a:bodyPr>
          <a:lstStyle/>
          <a:p>
            <a:pPr marL="12700">
              <a:lnSpc>
                <a:spcPct val="100000"/>
              </a:lnSpc>
              <a:spcBef>
                <a:spcPts val="100"/>
              </a:spcBef>
            </a:pPr>
            <a:r>
              <a:rPr lang="en-GB" sz="2800" dirty="0">
                <a:solidFill>
                  <a:schemeClr val="bg1"/>
                </a:solidFill>
                <a:latin typeface="Poppins"/>
                <a:cs typeface="Poppins"/>
              </a:rPr>
              <a:t>References for further information on transitional safeguarding</a:t>
            </a:r>
            <a:endParaRPr sz="2800" dirty="0">
              <a:solidFill>
                <a:schemeClr val="bg1"/>
              </a:solidFill>
              <a:latin typeface="Poppins"/>
              <a:cs typeface="Poppins"/>
            </a:endParaRPr>
          </a:p>
        </p:txBody>
      </p:sp>
      <p:sp>
        <p:nvSpPr>
          <p:cNvPr id="5" name="TextBox 4">
            <a:extLst>
              <a:ext uri="{FF2B5EF4-FFF2-40B4-BE49-F238E27FC236}">
                <a16:creationId xmlns:a16="http://schemas.microsoft.com/office/drawing/2014/main" id="{6ECC9205-1F42-2735-F9DC-06AC140E8190}"/>
              </a:ext>
            </a:extLst>
          </p:cNvPr>
          <p:cNvSpPr txBox="1"/>
          <p:nvPr/>
        </p:nvSpPr>
        <p:spPr>
          <a:xfrm>
            <a:off x="609600" y="2047515"/>
            <a:ext cx="10896600" cy="3157531"/>
          </a:xfrm>
          <a:prstGeom prst="rect">
            <a:avLst/>
          </a:prstGeom>
          <a:noFill/>
          <a:ln>
            <a:solidFill>
              <a:schemeClr val="bg1"/>
            </a:solidFill>
          </a:ln>
        </p:spPr>
        <p:txBody>
          <a:bodyPr wrap="square" rtlCol="0">
            <a:spAutoFit/>
          </a:bodyPr>
          <a:lstStyle/>
          <a:p>
            <a:pPr>
              <a:lnSpc>
                <a:spcPct val="107000"/>
              </a:lnSpc>
              <a:spcAft>
                <a:spcPts val="800"/>
              </a:spcAft>
            </a:pPr>
            <a:r>
              <a:rPr lang="en-GB" sz="2400" kern="100" dirty="0">
                <a:solidFill>
                  <a:srgbClr val="0763AC"/>
                </a:solidFill>
                <a:latin typeface="Poppins" panose="00000500000000000000" pitchFamily="2" charset="0"/>
                <a:ea typeface="Calibri" panose="020F0502020204030204" pitchFamily="34" charset="0"/>
                <a:cs typeface="Poppins" panose="00000500000000000000" pitchFamily="2" charset="0"/>
              </a:rPr>
              <a:t>Research in Practice </a:t>
            </a:r>
            <a:r>
              <a:rPr lang="en-GB" sz="2400" kern="100" dirty="0">
                <a:solidFill>
                  <a:srgbClr val="35A38C"/>
                </a:solidFill>
                <a:latin typeface="Poppins" panose="00000500000000000000" pitchFamily="2" charset="0"/>
                <a:ea typeface="Calibri" panose="020F0502020204030204" pitchFamily="34" charset="0"/>
                <a:cs typeface="Poppins" panose="00000500000000000000" pitchFamily="2" charset="0"/>
                <a:hlinkClick r:id="rId2">
                  <a:extLst>
                    <a:ext uri="{A12FA001-AC4F-418D-AE19-62706E023703}">
                      <ahyp:hlinkClr xmlns:ahyp="http://schemas.microsoft.com/office/drawing/2018/hyperlinkcolor" val="tx"/>
                    </a:ext>
                  </a:extLst>
                </a:hlinkClick>
              </a:rPr>
              <a:t>Transitional Safeguarding: A Knowledge Briefing for Health Professionals</a:t>
            </a:r>
            <a:r>
              <a:rPr lang="en-GB" sz="2400" kern="100" dirty="0">
                <a:solidFill>
                  <a:srgbClr val="35A38C"/>
                </a:solidFill>
                <a:latin typeface="Poppins" panose="00000500000000000000" pitchFamily="2" charset="0"/>
                <a:ea typeface="Calibri" panose="020F0502020204030204" pitchFamily="34" charset="0"/>
                <a:cs typeface="Poppins" panose="00000500000000000000" pitchFamily="2" charset="0"/>
              </a:rPr>
              <a:t>, October 2023</a:t>
            </a:r>
          </a:p>
          <a:p>
            <a:pPr>
              <a:lnSpc>
                <a:spcPct val="107000"/>
              </a:lnSpc>
              <a:spcAft>
                <a:spcPts val="800"/>
              </a:spcAft>
            </a:pPr>
            <a:endParaRPr lang="en-GB" u="sng" kern="100" dirty="0">
              <a:solidFill>
                <a:srgbClr val="0000FF"/>
              </a:solidFill>
              <a:latin typeface="Poppins" panose="00000500000000000000" pitchFamily="2"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endParaRPr>
          </a:p>
          <a:p>
            <a:pPr>
              <a:lnSpc>
                <a:spcPct val="107000"/>
              </a:lnSpc>
              <a:spcAft>
                <a:spcPts val="800"/>
              </a:spcAft>
            </a:pPr>
            <a:r>
              <a:rPr lang="en-GB" sz="2400" kern="100" dirty="0">
                <a:solidFill>
                  <a:srgbClr val="0763AC"/>
                </a:solidFill>
                <a:latin typeface="Poppins" panose="00000500000000000000" pitchFamily="2" charset="0"/>
                <a:cs typeface="Poppins" panose="00000500000000000000" pitchFamily="2" charset="0"/>
              </a:rPr>
              <a:t>Dept of Health and Social Care </a:t>
            </a:r>
            <a:r>
              <a:rPr lang="en-GB" sz="2400" kern="100" dirty="0">
                <a:solidFill>
                  <a:srgbClr val="35A38C"/>
                </a:solidFill>
                <a:latin typeface="Poppins" panose="00000500000000000000" pitchFamily="2" charset="0"/>
                <a:cs typeface="Poppins" panose="00000500000000000000" pitchFamily="2" charset="0"/>
                <a:hlinkClick r:id="rId3">
                  <a:extLst>
                    <a:ext uri="{A12FA001-AC4F-418D-AE19-62706E023703}">
                      <ahyp:hlinkClr xmlns:ahyp="http://schemas.microsoft.com/office/drawing/2018/hyperlinkcolor" val="tx"/>
                    </a:ext>
                  </a:extLst>
                </a:hlinkClick>
              </a:rPr>
              <a:t>Bridging the gap: Transitional Safeguarding and the role of social work with adults</a:t>
            </a:r>
            <a:r>
              <a:rPr lang="en-GB" sz="2400" kern="100" dirty="0">
                <a:solidFill>
                  <a:srgbClr val="35A38C"/>
                </a:solidFill>
                <a:latin typeface="Poppins" panose="00000500000000000000" pitchFamily="2" charset="0"/>
                <a:cs typeface="Poppins" panose="00000500000000000000" pitchFamily="2" charset="0"/>
              </a:rPr>
              <a:t>, June 2021</a:t>
            </a:r>
          </a:p>
          <a:p>
            <a:pPr>
              <a:lnSpc>
                <a:spcPct val="107000"/>
              </a:lnSpc>
              <a:spcAft>
                <a:spcPts val="800"/>
              </a:spcAft>
            </a:pPr>
            <a:endParaRPr lang="en-GB" sz="2400" kern="100" dirty="0">
              <a:solidFill>
                <a:srgbClr val="35A38C"/>
              </a:solidFill>
              <a:latin typeface="Poppins" panose="00000500000000000000" pitchFamily="2" charset="0"/>
              <a:cs typeface="Poppins" panose="00000500000000000000" pitchFamily="2" charset="0"/>
            </a:endParaRPr>
          </a:p>
          <a:p>
            <a:pPr>
              <a:lnSpc>
                <a:spcPct val="107000"/>
              </a:lnSpc>
              <a:spcAft>
                <a:spcPts val="800"/>
              </a:spcAft>
            </a:pPr>
            <a:endParaRPr lang="en-GB" sz="2400" kern="100" dirty="0">
              <a:solidFill>
                <a:srgbClr val="0763AC"/>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86539845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bg object 16">
            <a:extLst>
              <a:ext uri="{FF2B5EF4-FFF2-40B4-BE49-F238E27FC236}">
                <a16:creationId xmlns:a16="http://schemas.microsoft.com/office/drawing/2014/main" id="{B8A42815-2363-2BD2-849B-4641C6C8157E}"/>
              </a:ext>
            </a:extLst>
          </p:cNvPr>
          <p:cNvSpPr/>
          <p:nvPr/>
        </p:nvSpPr>
        <p:spPr>
          <a:xfrm>
            <a:off x="0" y="3313"/>
            <a:ext cx="12193270" cy="6858000"/>
          </a:xfrm>
          <a:custGeom>
            <a:avLst/>
            <a:gdLst/>
            <a:ahLst/>
            <a:cxnLst/>
            <a:rect l="l" t="t" r="r" b="b"/>
            <a:pathLst>
              <a:path w="12193270" h="6858000">
                <a:moveTo>
                  <a:pt x="12193206" y="0"/>
                </a:moveTo>
                <a:lnTo>
                  <a:pt x="0" y="0"/>
                </a:lnTo>
                <a:lnTo>
                  <a:pt x="0" y="6858000"/>
                </a:lnTo>
                <a:lnTo>
                  <a:pt x="12193206" y="6858000"/>
                </a:lnTo>
                <a:lnTo>
                  <a:pt x="12193206" y="0"/>
                </a:lnTo>
                <a:close/>
              </a:path>
            </a:pathLst>
          </a:custGeom>
          <a:solidFill>
            <a:srgbClr val="FEF2D5"/>
          </a:solidFill>
        </p:spPr>
        <p:txBody>
          <a:bodyPr wrap="square" lIns="0" tIns="0" rIns="0" bIns="0" rtlCol="0"/>
          <a:lstStyle/>
          <a:p>
            <a:pPr algn="l" rtl="0"/>
            <a:endParaRPr/>
          </a:p>
        </p:txBody>
      </p:sp>
      <p:pic>
        <p:nvPicPr>
          <p:cNvPr id="12" name="Picture 11" descr="Shape, circle&#10;&#10;Description automatically generated">
            <a:extLst>
              <a:ext uri="{FF2B5EF4-FFF2-40B4-BE49-F238E27FC236}">
                <a16:creationId xmlns:a16="http://schemas.microsoft.com/office/drawing/2014/main" id="{5256A3BF-3041-E69F-557B-6E4EC071E4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6626"/>
            <a:ext cx="12191999" cy="6861313"/>
          </a:xfrm>
          <a:prstGeom prst="rect">
            <a:avLst/>
          </a:prstGeom>
        </p:spPr>
      </p:pic>
      <p:pic>
        <p:nvPicPr>
          <p:cNvPr id="7" name="Picture 6" descr="A picture containing logo&#10;&#10;Description automatically generated">
            <a:extLst>
              <a:ext uri="{FF2B5EF4-FFF2-40B4-BE49-F238E27FC236}">
                <a16:creationId xmlns:a16="http://schemas.microsoft.com/office/drawing/2014/main" id="{6A533980-F2B7-3EEF-7609-D5EFD685CB5C}"/>
              </a:ext>
            </a:extLst>
          </p:cNvPr>
          <p:cNvPicPr>
            <a:picLocks noChangeAspect="1"/>
          </p:cNvPicPr>
          <p:nvPr/>
        </p:nvPicPr>
        <p:blipFill rotWithShape="1">
          <a:blip r:embed="rId3">
            <a:extLst>
              <a:ext uri="{28A0092B-C50C-407E-A947-70E740481C1C}">
                <a14:useLocalDpi xmlns:a14="http://schemas.microsoft.com/office/drawing/2010/main" val="0"/>
              </a:ext>
            </a:extLst>
          </a:blip>
          <a:srcRect l="3846" t="2655" r="4557" b="17699"/>
          <a:stretch/>
        </p:blipFill>
        <p:spPr>
          <a:xfrm>
            <a:off x="9296400" y="5638800"/>
            <a:ext cx="2478966" cy="780688"/>
          </a:xfrm>
          <a:prstGeom prst="rect">
            <a:avLst/>
          </a:prstGeom>
        </p:spPr>
      </p:pic>
      <p:sp>
        <p:nvSpPr>
          <p:cNvPr id="2" name="TextBox 1">
            <a:extLst>
              <a:ext uri="{FF2B5EF4-FFF2-40B4-BE49-F238E27FC236}">
                <a16:creationId xmlns:a16="http://schemas.microsoft.com/office/drawing/2014/main" id="{C5B474ED-4771-D52C-6D18-307306A34B1A}"/>
              </a:ext>
            </a:extLst>
          </p:cNvPr>
          <p:cNvSpPr txBox="1"/>
          <p:nvPr/>
        </p:nvSpPr>
        <p:spPr>
          <a:xfrm>
            <a:off x="368595" y="2171345"/>
            <a:ext cx="9753600" cy="1569660"/>
          </a:xfrm>
          <a:prstGeom prst="rect">
            <a:avLst/>
          </a:prstGeom>
          <a:noFill/>
        </p:spPr>
        <p:txBody>
          <a:bodyPr wrap="square" rtlCol="0">
            <a:spAutoFit/>
          </a:bodyPr>
          <a:lstStyle/>
          <a:p>
            <a:pPr algn="l"/>
            <a:r>
              <a:rPr lang="en-GB" sz="4800" dirty="0">
                <a:solidFill>
                  <a:srgbClr val="5B4897"/>
                </a:solidFill>
                <a:effectLst/>
                <a:latin typeface="Poppins" panose="00000500000000000000" pitchFamily="2" charset="0"/>
                <a:ea typeface="Times" panose="02020603050405020304" pitchFamily="18" charset="0"/>
              </a:rPr>
              <a:t>How can we enable the transition to e-visas? </a:t>
            </a:r>
            <a:endParaRPr lang="en-GB" sz="4800" dirty="0">
              <a:solidFill>
                <a:srgbClr val="5B4897"/>
              </a:solidFill>
              <a:latin typeface="Poppins"/>
              <a:cs typeface="Poppins"/>
            </a:endParaRPr>
          </a:p>
        </p:txBody>
      </p:sp>
    </p:spTree>
    <p:extLst>
      <p:ext uri="{BB962C8B-B14F-4D97-AF65-F5344CB8AC3E}">
        <p14:creationId xmlns:p14="http://schemas.microsoft.com/office/powerpoint/2010/main" val="303878668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9AC3A-74E4-AFAB-4385-6D51C7FF05BF}"/>
              </a:ext>
            </a:extLst>
          </p:cNvPr>
          <p:cNvSpPr>
            <a:spLocks noGrp="1"/>
          </p:cNvSpPr>
          <p:nvPr>
            <p:ph type="title"/>
          </p:nvPr>
        </p:nvSpPr>
        <p:spPr>
          <a:xfrm>
            <a:off x="209547" y="287867"/>
            <a:ext cx="11231228" cy="3796137"/>
          </a:xfrm>
        </p:spPr>
        <p:txBody>
          <a:bodyPr/>
          <a:lstStyle/>
          <a:p>
            <a:pPr algn="ctr"/>
            <a:r>
              <a:rPr lang="en-GB" dirty="0"/>
              <a:t>How can we enable transition to the </a:t>
            </a:r>
            <a:r>
              <a:rPr lang="en-GB" dirty="0" err="1"/>
              <a:t>eVisa</a:t>
            </a:r>
            <a:r>
              <a:rPr lang="en-GB" dirty="0"/>
              <a:t> Scheme?</a:t>
            </a:r>
            <a:br>
              <a:rPr lang="en-GB" dirty="0"/>
            </a:br>
            <a:endParaRPr lang="en-GB" dirty="0"/>
          </a:p>
        </p:txBody>
      </p:sp>
      <p:sp>
        <p:nvSpPr>
          <p:cNvPr id="3" name="Text Placeholder 2">
            <a:extLst>
              <a:ext uri="{FF2B5EF4-FFF2-40B4-BE49-F238E27FC236}">
                <a16:creationId xmlns:a16="http://schemas.microsoft.com/office/drawing/2014/main" id="{E8E1A674-890B-4919-1F13-B0D3C7254F4F}"/>
              </a:ext>
            </a:extLst>
          </p:cNvPr>
          <p:cNvSpPr>
            <a:spLocks noGrp="1"/>
          </p:cNvSpPr>
          <p:nvPr>
            <p:ph type="body" idx="1"/>
          </p:nvPr>
        </p:nvSpPr>
        <p:spPr>
          <a:xfrm>
            <a:off x="7700214" y="5231509"/>
            <a:ext cx="4260069" cy="659189"/>
          </a:xfrm>
        </p:spPr>
        <p:txBody>
          <a:bodyPr/>
          <a:lstStyle/>
          <a:p>
            <a:r>
              <a:rPr lang="en-GB" dirty="0"/>
              <a:t>27</a:t>
            </a:r>
            <a:r>
              <a:rPr lang="en-GB" baseline="30000" dirty="0"/>
              <a:t>th</a:t>
            </a:r>
            <a:r>
              <a:rPr lang="en-GB" dirty="0"/>
              <a:t> November 2024</a:t>
            </a:r>
          </a:p>
        </p:txBody>
      </p:sp>
      <p:pic>
        <p:nvPicPr>
          <p:cNvPr id="1026" name="Picture 2">
            <a:extLst>
              <a:ext uri="{FF2B5EF4-FFF2-40B4-BE49-F238E27FC236}">
                <a16:creationId xmlns:a16="http://schemas.microsoft.com/office/drawing/2014/main" id="{37B5CAAF-CF65-A9DA-7DF6-2A5291ECE5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946" y="4957232"/>
            <a:ext cx="1612901" cy="1612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603751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D7D59-6FB4-7DF6-C4B8-14A6FE2CEC1B}"/>
              </a:ext>
            </a:extLst>
          </p:cNvPr>
          <p:cNvSpPr>
            <a:spLocks noGrp="1"/>
          </p:cNvSpPr>
          <p:nvPr>
            <p:ph type="title"/>
          </p:nvPr>
        </p:nvSpPr>
        <p:spPr/>
        <p:txBody>
          <a:bodyPr/>
          <a:lstStyle/>
          <a:p>
            <a:r>
              <a:rPr lang="en-GB" dirty="0"/>
              <a:t>What is the </a:t>
            </a:r>
            <a:r>
              <a:rPr lang="en-GB" dirty="0" err="1"/>
              <a:t>Evisa</a:t>
            </a:r>
            <a:r>
              <a:rPr lang="en-GB" dirty="0"/>
              <a:t> Scheme?</a:t>
            </a:r>
          </a:p>
        </p:txBody>
      </p:sp>
      <p:sp>
        <p:nvSpPr>
          <p:cNvPr id="3" name="Text Placeholder 2">
            <a:extLst>
              <a:ext uri="{FF2B5EF4-FFF2-40B4-BE49-F238E27FC236}">
                <a16:creationId xmlns:a16="http://schemas.microsoft.com/office/drawing/2014/main" id="{00300BD0-76F1-213D-0A3C-E347B531A058}"/>
              </a:ext>
            </a:extLst>
          </p:cNvPr>
          <p:cNvSpPr>
            <a:spLocks noGrp="1"/>
          </p:cNvSpPr>
          <p:nvPr>
            <p:ph type="body" idx="1"/>
          </p:nvPr>
        </p:nvSpPr>
        <p:spPr>
          <a:xfrm>
            <a:off x="381529" y="2133601"/>
            <a:ext cx="7305067" cy="3916939"/>
          </a:xfrm>
        </p:spPr>
        <p:txBody>
          <a:bodyPr/>
          <a:lstStyle/>
          <a:p>
            <a:pPr algn="l"/>
            <a:r>
              <a:rPr lang="en-GB" b="1" i="0" dirty="0">
                <a:solidFill>
                  <a:srgbClr val="0D0D0D"/>
                </a:solidFill>
                <a:effectLst/>
                <a:latin typeface="ui-sans-serif"/>
              </a:rPr>
              <a:t>UK </a:t>
            </a:r>
            <a:r>
              <a:rPr lang="en-GB" b="1" i="0" dirty="0" err="1">
                <a:solidFill>
                  <a:srgbClr val="0D0D0D"/>
                </a:solidFill>
                <a:effectLst/>
                <a:latin typeface="ui-sans-serif"/>
              </a:rPr>
              <a:t>eVisa</a:t>
            </a:r>
            <a:r>
              <a:rPr lang="en-GB" b="1" i="0" dirty="0">
                <a:solidFill>
                  <a:srgbClr val="0D0D0D"/>
                </a:solidFill>
                <a:effectLst/>
                <a:latin typeface="ui-sans-serif"/>
              </a:rPr>
              <a:t> Scheme Overview</a:t>
            </a:r>
          </a:p>
          <a:p>
            <a:pPr algn="l">
              <a:buFont typeface="Arial" panose="020B0604020202020204" pitchFamily="34" charset="0"/>
              <a:buChar char="•"/>
            </a:pPr>
            <a:r>
              <a:rPr lang="en-GB" b="1" i="0" dirty="0">
                <a:solidFill>
                  <a:srgbClr val="0D0D0D"/>
                </a:solidFill>
                <a:effectLst/>
                <a:latin typeface="ui-sans-serif"/>
              </a:rPr>
              <a:t>Key Features:</a:t>
            </a:r>
            <a:endParaRPr lang="en-GB" b="0" i="0" dirty="0">
              <a:solidFill>
                <a:srgbClr val="0D0D0D"/>
              </a:solidFill>
              <a:effectLst/>
              <a:latin typeface="ui-sans-serif"/>
            </a:endParaRPr>
          </a:p>
          <a:p>
            <a:pPr marL="990575" lvl="1" indent="-380990">
              <a:buFont typeface="Arial" panose="020B0604020202020204" pitchFamily="34" charset="0"/>
              <a:buChar char="•"/>
            </a:pPr>
            <a:r>
              <a:rPr lang="en-GB" b="0" i="0" dirty="0">
                <a:solidFill>
                  <a:srgbClr val="0D0D0D"/>
                </a:solidFill>
                <a:effectLst/>
                <a:latin typeface="ui-sans-serif"/>
              </a:rPr>
              <a:t>Digital application process for visas.</a:t>
            </a:r>
          </a:p>
          <a:p>
            <a:pPr marL="990575" lvl="1" indent="-380990">
              <a:buFont typeface="Arial" panose="020B0604020202020204" pitchFamily="34" charset="0"/>
              <a:buChar char="•"/>
            </a:pPr>
            <a:r>
              <a:rPr lang="en-GB" b="0" i="0" dirty="0">
                <a:solidFill>
                  <a:srgbClr val="0D0D0D"/>
                </a:solidFill>
                <a:effectLst/>
                <a:latin typeface="ui-sans-serif"/>
              </a:rPr>
              <a:t>Biometric verification for enhanced security.</a:t>
            </a:r>
          </a:p>
          <a:p>
            <a:pPr marL="990575" lvl="1" indent="-380990">
              <a:buFont typeface="Arial" panose="020B0604020202020204" pitchFamily="34" charset="0"/>
              <a:buChar char="•"/>
            </a:pPr>
            <a:r>
              <a:rPr lang="en-GB" b="0" i="0" dirty="0">
                <a:solidFill>
                  <a:srgbClr val="0D0D0D"/>
                </a:solidFill>
                <a:effectLst/>
                <a:latin typeface="ui-sans-serif"/>
              </a:rPr>
              <a:t>Fast-track decision-making for efficiency.</a:t>
            </a:r>
          </a:p>
          <a:p>
            <a:pPr marL="990575" lvl="1" indent="-380990">
              <a:buFont typeface="Arial" panose="020B0604020202020204" pitchFamily="34" charset="0"/>
              <a:buChar char="•"/>
            </a:pPr>
            <a:r>
              <a:rPr lang="en-GB" b="0" i="0" dirty="0">
                <a:solidFill>
                  <a:srgbClr val="0D0D0D"/>
                </a:solidFill>
                <a:effectLst/>
                <a:latin typeface="ui-sans-serif"/>
              </a:rPr>
              <a:t>Online tracking for application status updates.</a:t>
            </a:r>
          </a:p>
          <a:p>
            <a:endParaRPr lang="en-GB" dirty="0"/>
          </a:p>
        </p:txBody>
      </p:sp>
      <p:sp>
        <p:nvSpPr>
          <p:cNvPr id="4" name="TextBox 3">
            <a:extLst>
              <a:ext uri="{FF2B5EF4-FFF2-40B4-BE49-F238E27FC236}">
                <a16:creationId xmlns:a16="http://schemas.microsoft.com/office/drawing/2014/main" id="{38F67256-6181-AC12-958C-3E18F973EA84}"/>
              </a:ext>
            </a:extLst>
          </p:cNvPr>
          <p:cNvSpPr txBox="1"/>
          <p:nvPr/>
        </p:nvSpPr>
        <p:spPr>
          <a:xfrm>
            <a:off x="5797178" y="1783797"/>
            <a:ext cx="5461769" cy="4703916"/>
          </a:xfrm>
          <a:prstGeom prst="rect">
            <a:avLst/>
          </a:prstGeom>
          <a:noFill/>
        </p:spPr>
        <p:txBody>
          <a:bodyPr wrap="square" rtlCol="0">
            <a:spAutoFit/>
          </a:bodyPr>
          <a:lstStyle/>
          <a:p>
            <a:pPr algn="l">
              <a:spcBef>
                <a:spcPts val="2000"/>
              </a:spcBef>
              <a:spcAft>
                <a:spcPts val="2000"/>
              </a:spcAft>
            </a:pPr>
            <a:r>
              <a:rPr lang="en-GB" sz="2667" b="1" dirty="0">
                <a:solidFill>
                  <a:srgbClr val="0B0C0C"/>
                </a:solidFill>
                <a:latin typeface="Open Sans" panose="020B0606030504020204" pitchFamily="34" charset="0"/>
                <a:ea typeface="Open Sans" panose="020B0606030504020204" pitchFamily="34" charset="0"/>
                <a:cs typeface="Open Sans" panose="020B0606030504020204" pitchFamily="34" charset="0"/>
              </a:rPr>
              <a:t>The benefits of </a:t>
            </a:r>
            <a:r>
              <a:rPr lang="en-GB" sz="2667" b="1" dirty="0" err="1">
                <a:solidFill>
                  <a:srgbClr val="0B0C0C"/>
                </a:solidFill>
                <a:latin typeface="Open Sans" panose="020B0606030504020204" pitchFamily="34" charset="0"/>
                <a:ea typeface="Open Sans" panose="020B0606030504020204" pitchFamily="34" charset="0"/>
                <a:cs typeface="Open Sans" panose="020B0606030504020204" pitchFamily="34" charset="0"/>
              </a:rPr>
              <a:t>eVisas</a:t>
            </a:r>
            <a:r>
              <a:rPr lang="en-GB" sz="2667" b="1" dirty="0">
                <a:solidFill>
                  <a:srgbClr val="0B0C0C"/>
                </a:solidFill>
                <a:latin typeface="Open Sans" panose="020B0606030504020204" pitchFamily="34" charset="0"/>
                <a:ea typeface="Open Sans" panose="020B0606030504020204" pitchFamily="34" charset="0"/>
                <a:cs typeface="Open Sans" panose="020B0606030504020204" pitchFamily="34" charset="0"/>
              </a:rPr>
              <a:t> include: </a:t>
            </a:r>
          </a:p>
          <a:p>
            <a:pPr marL="380990" indent="-380990" algn="l">
              <a:spcBef>
                <a:spcPts val="2000"/>
              </a:spcBef>
              <a:spcAft>
                <a:spcPts val="500"/>
              </a:spcAft>
              <a:buFont typeface="Arial" panose="020B0604020202020204" pitchFamily="34" charset="0"/>
              <a:buChar char="•"/>
            </a:pPr>
            <a:r>
              <a:rPr lang="en-GB" dirty="0">
                <a:solidFill>
                  <a:srgbClr val="0B0C0C"/>
                </a:solidFill>
                <a:latin typeface="Open Sans" panose="020B0606030504020204" pitchFamily="34" charset="0"/>
                <a:ea typeface="Open Sans" panose="020B0606030504020204" pitchFamily="34" charset="0"/>
                <a:cs typeface="Open Sans" panose="020B0606030504020204" pitchFamily="34" charset="0"/>
              </a:rPr>
              <a:t>T</a:t>
            </a:r>
            <a:r>
              <a:rPr lang="en-GB" b="0" i="0" dirty="0">
                <a:solidFill>
                  <a:srgbClr val="0B0C0C"/>
                </a:solidFill>
                <a:effectLst/>
                <a:latin typeface="Open Sans" panose="020B0606030504020204" pitchFamily="34" charset="0"/>
                <a:ea typeface="Open Sans" panose="020B0606030504020204" pitchFamily="34" charset="0"/>
                <a:cs typeface="Open Sans" panose="020B0606030504020204" pitchFamily="34" charset="0"/>
              </a:rPr>
              <a:t>hey are secure and cannot be lost, stolen or tampered with, unlike a physical document </a:t>
            </a:r>
          </a:p>
          <a:p>
            <a:pPr marL="380990" indent="-380990" algn="l">
              <a:spcBef>
                <a:spcPts val="2000"/>
              </a:spcBef>
              <a:spcAft>
                <a:spcPts val="500"/>
              </a:spcAft>
              <a:buFont typeface="Arial" panose="020B0604020202020204" pitchFamily="34" charset="0"/>
              <a:buChar char="•"/>
            </a:pPr>
            <a:r>
              <a:rPr lang="en-GB" b="0" i="0" dirty="0">
                <a:solidFill>
                  <a:srgbClr val="0B0C0C"/>
                </a:solidFill>
                <a:effectLst/>
                <a:latin typeface="Open Sans" panose="020B0606030504020204" pitchFamily="34" charset="0"/>
                <a:ea typeface="Open Sans" panose="020B0606030504020204" pitchFamily="34" charset="0"/>
                <a:cs typeface="Open Sans" panose="020B0606030504020204" pitchFamily="34" charset="0"/>
              </a:rPr>
              <a:t>You will not need to wait for, or collect, a physical document after your application is decided – you might still need to provide biometric information in person, and we will tell you if you need to do this</a:t>
            </a:r>
          </a:p>
          <a:p>
            <a:pPr marL="380990" indent="-380990" algn="l">
              <a:spcBef>
                <a:spcPts val="2000"/>
              </a:spcBef>
              <a:spcAft>
                <a:spcPts val="500"/>
              </a:spcAft>
              <a:buFont typeface="Arial" panose="020B0604020202020204" pitchFamily="34" charset="0"/>
              <a:buChar char="•"/>
            </a:pPr>
            <a:r>
              <a:rPr lang="en-GB" dirty="0">
                <a:solidFill>
                  <a:srgbClr val="0B0C0C"/>
                </a:solidFill>
                <a:latin typeface="Open Sans" panose="020B0606030504020204" pitchFamily="34" charset="0"/>
                <a:ea typeface="Open Sans" panose="020B0606030504020204" pitchFamily="34" charset="0"/>
                <a:cs typeface="Open Sans" panose="020B0606030504020204" pitchFamily="34" charset="0"/>
              </a:rPr>
              <a:t>I</a:t>
            </a:r>
            <a:r>
              <a:rPr lang="en-GB" b="0" i="0" dirty="0">
                <a:solidFill>
                  <a:srgbClr val="0B0C0C"/>
                </a:solidFill>
                <a:effectLst/>
                <a:latin typeface="Open Sans" panose="020B0606030504020204" pitchFamily="34" charset="0"/>
                <a:ea typeface="Open Sans" panose="020B0606030504020204" pitchFamily="34" charset="0"/>
                <a:cs typeface="Open Sans" panose="020B0606030504020204" pitchFamily="34" charset="0"/>
              </a:rPr>
              <a:t>t will be quicker and easier to prove your status at the UK border, and share your status with third parties like employers and landlords </a:t>
            </a:r>
          </a:p>
        </p:txBody>
      </p:sp>
    </p:spTree>
    <p:extLst>
      <p:ext uri="{BB962C8B-B14F-4D97-AF65-F5344CB8AC3E}">
        <p14:creationId xmlns:p14="http://schemas.microsoft.com/office/powerpoint/2010/main" val="11451870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C4CD7-3CB1-2749-7ADA-BFA03A9C5729}"/>
              </a:ext>
            </a:extLst>
          </p:cNvPr>
          <p:cNvSpPr>
            <a:spLocks noGrp="1"/>
          </p:cNvSpPr>
          <p:nvPr>
            <p:ph type="title"/>
          </p:nvPr>
        </p:nvSpPr>
        <p:spPr>
          <a:xfrm>
            <a:off x="381529" y="380050"/>
            <a:ext cx="14630400" cy="1497944"/>
          </a:xfrm>
        </p:spPr>
        <p:txBody>
          <a:bodyPr/>
          <a:lstStyle/>
          <a:p>
            <a:r>
              <a:rPr lang="en-US" dirty="0">
                <a:solidFill>
                  <a:srgbClr val="333333"/>
                </a:solidFill>
              </a:rPr>
              <a:t>Operational Challenges</a:t>
            </a:r>
            <a:br>
              <a:rPr lang="en-US" b="0" dirty="0">
                <a:latin typeface="Calibri"/>
                <a:ea typeface="Calibri"/>
                <a:cs typeface="Calibri"/>
                <a:sym typeface="Calibri"/>
              </a:rPr>
            </a:br>
            <a:endParaRPr lang="en-GB" dirty="0"/>
          </a:p>
        </p:txBody>
      </p:sp>
      <p:sp>
        <p:nvSpPr>
          <p:cNvPr id="3" name="Text Placeholder 2">
            <a:extLst>
              <a:ext uri="{FF2B5EF4-FFF2-40B4-BE49-F238E27FC236}">
                <a16:creationId xmlns:a16="http://schemas.microsoft.com/office/drawing/2014/main" id="{27037239-6AA5-C54A-C3E8-49B1F0B4193C}"/>
              </a:ext>
            </a:extLst>
          </p:cNvPr>
          <p:cNvSpPr>
            <a:spLocks noGrp="1"/>
          </p:cNvSpPr>
          <p:nvPr>
            <p:ph type="body" idx="1"/>
          </p:nvPr>
        </p:nvSpPr>
        <p:spPr>
          <a:xfrm>
            <a:off x="286147" y="1600200"/>
            <a:ext cx="10972800" cy="5686911"/>
          </a:xfrm>
        </p:spPr>
        <p:txBody>
          <a:bodyPr/>
          <a:lstStyle/>
          <a:p>
            <a:r>
              <a:rPr lang="en-US" b="1" dirty="0">
                <a:solidFill>
                  <a:srgbClr val="000000"/>
                </a:solidFill>
              </a:rPr>
              <a:t>Application process complexity</a:t>
            </a:r>
            <a:endParaRPr lang="en-US" dirty="0">
              <a:latin typeface="Calibri"/>
              <a:ea typeface="Calibri"/>
              <a:cs typeface="Calibri"/>
              <a:sym typeface="Calibri"/>
            </a:endParaRPr>
          </a:p>
          <a:p>
            <a:pPr marL="761981" indent="-457189">
              <a:buFont typeface="Arial" panose="020B0604020202020204" pitchFamily="34" charset="0"/>
              <a:buChar char="•"/>
            </a:pPr>
            <a:r>
              <a:rPr lang="en-GB" dirty="0">
                <a:solidFill>
                  <a:srgbClr val="000000"/>
                </a:solidFill>
              </a:rPr>
              <a:t>The </a:t>
            </a:r>
            <a:r>
              <a:rPr lang="en-GB" dirty="0" err="1">
                <a:solidFill>
                  <a:srgbClr val="000000"/>
                </a:solidFill>
              </a:rPr>
              <a:t>eVisa</a:t>
            </a:r>
            <a:r>
              <a:rPr lang="en-GB" dirty="0">
                <a:solidFill>
                  <a:srgbClr val="000000"/>
                </a:solidFill>
              </a:rPr>
              <a:t> application process can be cumbersome, with multiple steps that often confuse applicants.</a:t>
            </a:r>
          </a:p>
          <a:p>
            <a:pPr marL="304792" indent="0"/>
            <a:r>
              <a:rPr lang="en-GB" b="1" dirty="0">
                <a:solidFill>
                  <a:srgbClr val="000000"/>
                </a:solidFill>
              </a:rPr>
              <a:t>Processing delays</a:t>
            </a:r>
            <a:endParaRPr lang="en-GB" dirty="0">
              <a:latin typeface="Calibri"/>
              <a:ea typeface="Calibri"/>
              <a:cs typeface="Calibri"/>
              <a:sym typeface="Calibri"/>
            </a:endParaRPr>
          </a:p>
          <a:p>
            <a:pPr marL="761981" indent="-457189">
              <a:buFont typeface="Arial" panose="020B0604020202020204" pitchFamily="34" charset="0"/>
              <a:buChar char="•"/>
            </a:pPr>
            <a:r>
              <a:rPr lang="en-GB" b="0" i="0" u="none" strike="noStrike" cap="none" dirty="0">
                <a:solidFill>
                  <a:srgbClr val="000000"/>
                </a:solidFill>
                <a:latin typeface="Open Sans"/>
                <a:ea typeface="Open Sans"/>
                <a:cs typeface="Open Sans"/>
                <a:sym typeface="Open Sans"/>
              </a:rPr>
              <a:t>Extended processing times are a common issue, causing inconvenience for </a:t>
            </a:r>
            <a:r>
              <a:rPr lang="en-GB" b="0" i="0" u="none" strike="noStrike" cap="none" dirty="0" err="1">
                <a:solidFill>
                  <a:srgbClr val="000000"/>
                </a:solidFill>
                <a:latin typeface="Open Sans"/>
                <a:ea typeface="Open Sans"/>
                <a:cs typeface="Open Sans"/>
                <a:sym typeface="Open Sans"/>
              </a:rPr>
              <a:t>travelers</a:t>
            </a:r>
            <a:r>
              <a:rPr lang="en-GB" b="0" i="0" u="none" strike="noStrike" cap="none" dirty="0">
                <a:solidFill>
                  <a:srgbClr val="000000"/>
                </a:solidFill>
                <a:latin typeface="Open Sans"/>
                <a:ea typeface="Open Sans"/>
                <a:cs typeface="Open Sans"/>
                <a:sym typeface="Open Sans"/>
              </a:rPr>
              <a:t> needing quick approval.</a:t>
            </a:r>
          </a:p>
          <a:p>
            <a:pPr marL="304792" indent="0"/>
            <a:r>
              <a:rPr lang="en-GB" b="1" dirty="0">
                <a:solidFill>
                  <a:srgbClr val="000000"/>
                </a:solidFill>
              </a:rPr>
              <a:t>Resource constraints</a:t>
            </a:r>
            <a:endParaRPr lang="en-GB" dirty="0">
              <a:latin typeface="Calibri"/>
              <a:ea typeface="Calibri"/>
              <a:cs typeface="Calibri"/>
              <a:sym typeface="Calibri"/>
            </a:endParaRPr>
          </a:p>
          <a:p>
            <a:pPr marL="761981" indent="-457189">
              <a:buFont typeface="Arial" panose="020B0604020202020204" pitchFamily="34" charset="0"/>
              <a:buChar char="•"/>
            </a:pPr>
            <a:r>
              <a:rPr lang="en-GB" dirty="0">
                <a:solidFill>
                  <a:srgbClr val="000000"/>
                </a:solidFill>
              </a:rPr>
              <a:t>Limited resources in visa processing facilities lead to slowdowns and inefficiencies in handling applications.</a:t>
            </a:r>
            <a:endParaRPr lang="en-GB" dirty="0">
              <a:latin typeface="Calibri"/>
              <a:ea typeface="Calibri"/>
              <a:cs typeface="Calibri"/>
              <a:sym typeface="Calibri"/>
            </a:endParaRPr>
          </a:p>
          <a:p>
            <a:pPr marL="304792" indent="0"/>
            <a:endParaRPr lang="en-GB" b="0" i="0" u="none" strike="noStrike" cap="none" dirty="0">
              <a:solidFill>
                <a:schemeClr val="dk1"/>
              </a:solidFill>
              <a:latin typeface="Calibri"/>
              <a:ea typeface="Calibri"/>
              <a:cs typeface="Calibri"/>
              <a:sym typeface="Calibri"/>
            </a:endParaRPr>
          </a:p>
          <a:p>
            <a:pPr marL="304792" indent="0"/>
            <a:endParaRPr lang="en-GB" dirty="0">
              <a:latin typeface="Calibri"/>
              <a:ea typeface="Calibri"/>
              <a:cs typeface="Calibri"/>
              <a:sym typeface="Calibri"/>
            </a:endParaRPr>
          </a:p>
          <a:p>
            <a:endParaRPr lang="en-GB" dirty="0"/>
          </a:p>
        </p:txBody>
      </p:sp>
      <p:pic>
        <p:nvPicPr>
          <p:cNvPr id="4" name="Picture 2">
            <a:extLst>
              <a:ext uri="{FF2B5EF4-FFF2-40B4-BE49-F238E27FC236}">
                <a16:creationId xmlns:a16="http://schemas.microsoft.com/office/drawing/2014/main" id="{7E8331C9-DEED-87FE-C2CB-E8AB5D9BAE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75590" y="275167"/>
            <a:ext cx="1612901" cy="1612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99415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72A57-792A-522A-7540-8945F23158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8780DF-F82D-6B2D-BA4A-A03982A47EAF}"/>
              </a:ext>
            </a:extLst>
          </p:cNvPr>
          <p:cNvSpPr>
            <a:spLocks noGrp="1"/>
          </p:cNvSpPr>
          <p:nvPr>
            <p:ph type="title"/>
          </p:nvPr>
        </p:nvSpPr>
        <p:spPr>
          <a:xfrm>
            <a:off x="381529" y="380050"/>
            <a:ext cx="14630400" cy="1497944"/>
          </a:xfrm>
        </p:spPr>
        <p:txBody>
          <a:bodyPr/>
          <a:lstStyle/>
          <a:p>
            <a:r>
              <a:rPr lang="en-US" dirty="0">
                <a:solidFill>
                  <a:srgbClr val="333333"/>
                </a:solidFill>
              </a:rPr>
              <a:t>Technical Challenges</a:t>
            </a:r>
            <a:br>
              <a:rPr lang="en-US" b="0" dirty="0">
                <a:latin typeface="Calibri"/>
                <a:ea typeface="Calibri"/>
                <a:cs typeface="Calibri"/>
                <a:sym typeface="Calibri"/>
              </a:rPr>
            </a:br>
            <a:endParaRPr lang="en-GB" dirty="0"/>
          </a:p>
        </p:txBody>
      </p:sp>
      <p:sp>
        <p:nvSpPr>
          <p:cNvPr id="3" name="Text Placeholder 2">
            <a:extLst>
              <a:ext uri="{FF2B5EF4-FFF2-40B4-BE49-F238E27FC236}">
                <a16:creationId xmlns:a16="http://schemas.microsoft.com/office/drawing/2014/main" id="{01A445F2-C056-7422-C548-4548F00E4CBB}"/>
              </a:ext>
            </a:extLst>
          </p:cNvPr>
          <p:cNvSpPr>
            <a:spLocks noGrp="1"/>
          </p:cNvSpPr>
          <p:nvPr>
            <p:ph type="body" idx="1"/>
          </p:nvPr>
        </p:nvSpPr>
        <p:spPr>
          <a:xfrm>
            <a:off x="286147" y="1600200"/>
            <a:ext cx="10972800" cy="5302190"/>
          </a:xfrm>
        </p:spPr>
        <p:txBody>
          <a:bodyPr/>
          <a:lstStyle/>
          <a:p>
            <a:pPr marL="0" indent="0">
              <a:spcBef>
                <a:spcPts val="0"/>
              </a:spcBef>
              <a:buClr>
                <a:srgbClr val="000000"/>
              </a:buClr>
              <a:buSzPts val="1367"/>
            </a:pPr>
            <a:r>
              <a:rPr lang="en-GB" b="1" dirty="0">
                <a:solidFill>
                  <a:srgbClr val="000000"/>
                </a:solidFill>
              </a:rPr>
              <a:t>Technical malfunctions</a:t>
            </a:r>
            <a:endParaRPr lang="en-GB" dirty="0">
              <a:solidFill>
                <a:srgbClr val="000000"/>
              </a:solidFill>
            </a:endParaRPr>
          </a:p>
          <a:p>
            <a:pPr marL="457189" indent="-457189">
              <a:spcBef>
                <a:spcPts val="0"/>
              </a:spcBef>
              <a:buClr>
                <a:srgbClr val="000000"/>
              </a:buClr>
              <a:buSzPts val="1367"/>
              <a:buFont typeface="Arial" panose="020B0604020202020204" pitchFamily="34" charset="0"/>
              <a:buChar char="•"/>
            </a:pPr>
            <a:r>
              <a:rPr lang="en-GB" dirty="0">
                <a:solidFill>
                  <a:srgbClr val="000000"/>
                </a:solidFill>
              </a:rPr>
              <a:t>Frequent website outages and system errors disrupt the application process, frustrating users.</a:t>
            </a:r>
          </a:p>
          <a:p>
            <a:pPr marL="0" indent="0">
              <a:spcBef>
                <a:spcPts val="0"/>
              </a:spcBef>
              <a:buClr>
                <a:srgbClr val="000000"/>
              </a:buClr>
              <a:buSzPts val="1367"/>
            </a:pPr>
            <a:r>
              <a:rPr lang="en-GB" b="1" dirty="0">
                <a:solidFill>
                  <a:srgbClr val="000000"/>
                </a:solidFill>
              </a:rPr>
              <a:t>Data privacy issues</a:t>
            </a:r>
            <a:endParaRPr lang="en-GB" dirty="0">
              <a:latin typeface="Calibri"/>
              <a:ea typeface="Calibri"/>
              <a:cs typeface="Calibri"/>
              <a:sym typeface="Calibri"/>
            </a:endParaRPr>
          </a:p>
          <a:p>
            <a:pPr marL="457189" indent="-457189">
              <a:spcBef>
                <a:spcPts val="0"/>
              </a:spcBef>
              <a:buClr>
                <a:srgbClr val="000000"/>
              </a:buClr>
              <a:buSzPts val="1367"/>
              <a:buFont typeface="Arial" panose="020B0604020202020204" pitchFamily="34" charset="0"/>
              <a:buChar char="•"/>
            </a:pPr>
            <a:r>
              <a:rPr lang="en-GB" dirty="0">
                <a:solidFill>
                  <a:srgbClr val="000000"/>
                </a:solidFill>
              </a:rPr>
              <a:t>Ensuring compliance with data protection laws like GDPR is a complex task for the </a:t>
            </a:r>
            <a:r>
              <a:rPr lang="en-GB" dirty="0" err="1">
                <a:solidFill>
                  <a:srgbClr val="000000"/>
                </a:solidFill>
              </a:rPr>
              <a:t>eVisa</a:t>
            </a:r>
            <a:r>
              <a:rPr lang="en-GB" dirty="0">
                <a:solidFill>
                  <a:srgbClr val="000000"/>
                </a:solidFill>
              </a:rPr>
              <a:t> platform.</a:t>
            </a:r>
          </a:p>
          <a:p>
            <a:pPr marL="0" indent="0">
              <a:spcBef>
                <a:spcPts val="0"/>
              </a:spcBef>
              <a:buClr>
                <a:srgbClr val="000000"/>
              </a:buClr>
              <a:buSzPts val="1367"/>
            </a:pPr>
            <a:r>
              <a:rPr lang="en-GB" b="1" dirty="0">
                <a:solidFill>
                  <a:srgbClr val="000000"/>
                </a:solidFill>
              </a:rPr>
              <a:t>Security concerns</a:t>
            </a:r>
            <a:endParaRPr lang="en-GB" dirty="0">
              <a:latin typeface="Calibri"/>
              <a:ea typeface="Calibri"/>
              <a:cs typeface="Calibri"/>
              <a:sym typeface="Calibri"/>
            </a:endParaRPr>
          </a:p>
          <a:p>
            <a:pPr marL="457189" indent="-457189">
              <a:spcBef>
                <a:spcPts val="0"/>
              </a:spcBef>
              <a:buClr>
                <a:srgbClr val="000000"/>
              </a:buClr>
              <a:buSzPts val="1367"/>
              <a:buFont typeface="Arial" panose="020B0604020202020204" pitchFamily="34" charset="0"/>
              <a:buChar char="•"/>
            </a:pPr>
            <a:r>
              <a:rPr lang="en-GB" dirty="0">
                <a:solidFill>
                  <a:srgbClr val="000000"/>
                </a:solidFill>
              </a:rPr>
              <a:t>There are risks of data breaches, posing challenges to secure sensitive applicant information</a:t>
            </a:r>
          </a:p>
          <a:p>
            <a:pPr marL="304792" indent="0"/>
            <a:endParaRPr lang="en-GB" b="0" i="0" u="none" strike="noStrike" cap="none" dirty="0">
              <a:solidFill>
                <a:schemeClr val="dk1"/>
              </a:solidFill>
              <a:latin typeface="Calibri"/>
              <a:ea typeface="Calibri"/>
              <a:cs typeface="Calibri"/>
              <a:sym typeface="Calibri"/>
            </a:endParaRPr>
          </a:p>
          <a:p>
            <a:pPr marL="304792" indent="0"/>
            <a:endParaRPr lang="en-GB" dirty="0">
              <a:latin typeface="Calibri"/>
              <a:ea typeface="Calibri"/>
              <a:cs typeface="Calibri"/>
              <a:sym typeface="Calibri"/>
            </a:endParaRPr>
          </a:p>
          <a:p>
            <a:endParaRPr lang="en-GB" dirty="0"/>
          </a:p>
        </p:txBody>
      </p:sp>
      <p:pic>
        <p:nvPicPr>
          <p:cNvPr id="4" name="Picture 2">
            <a:extLst>
              <a:ext uri="{FF2B5EF4-FFF2-40B4-BE49-F238E27FC236}">
                <a16:creationId xmlns:a16="http://schemas.microsoft.com/office/drawing/2014/main" id="{B142A0E3-0056-A1EE-235E-CD77579460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45487" y="275167"/>
            <a:ext cx="1612901" cy="1612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91859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EEAD1-1369-E544-4C88-6CE1C4BB0C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0B714D-7233-BE30-CFD0-F314DD6908CF}"/>
              </a:ext>
            </a:extLst>
          </p:cNvPr>
          <p:cNvSpPr>
            <a:spLocks noGrp="1"/>
          </p:cNvSpPr>
          <p:nvPr>
            <p:ph type="title"/>
          </p:nvPr>
        </p:nvSpPr>
        <p:spPr>
          <a:xfrm>
            <a:off x="381529" y="380050"/>
            <a:ext cx="14630400" cy="1497944"/>
          </a:xfrm>
        </p:spPr>
        <p:txBody>
          <a:bodyPr/>
          <a:lstStyle/>
          <a:p>
            <a:r>
              <a:rPr lang="en-US" dirty="0">
                <a:solidFill>
                  <a:srgbClr val="333333"/>
                </a:solidFill>
              </a:rPr>
              <a:t>User Experience Challenges</a:t>
            </a:r>
            <a:br>
              <a:rPr lang="en-US" b="0" dirty="0">
                <a:latin typeface="Calibri"/>
                <a:ea typeface="Calibri"/>
                <a:cs typeface="Calibri"/>
                <a:sym typeface="Calibri"/>
              </a:rPr>
            </a:br>
            <a:endParaRPr lang="en-GB" dirty="0"/>
          </a:p>
        </p:txBody>
      </p:sp>
      <p:sp>
        <p:nvSpPr>
          <p:cNvPr id="3" name="Text Placeholder 2">
            <a:extLst>
              <a:ext uri="{FF2B5EF4-FFF2-40B4-BE49-F238E27FC236}">
                <a16:creationId xmlns:a16="http://schemas.microsoft.com/office/drawing/2014/main" id="{A9ACCCD9-1624-FF98-EA1C-7C435D7715EA}"/>
              </a:ext>
            </a:extLst>
          </p:cNvPr>
          <p:cNvSpPr>
            <a:spLocks noGrp="1"/>
          </p:cNvSpPr>
          <p:nvPr>
            <p:ph type="body" idx="1"/>
          </p:nvPr>
        </p:nvSpPr>
        <p:spPr>
          <a:xfrm>
            <a:off x="286147" y="1600200"/>
            <a:ext cx="10972800" cy="5302190"/>
          </a:xfrm>
        </p:spPr>
        <p:txBody>
          <a:bodyPr/>
          <a:lstStyle/>
          <a:p>
            <a:pPr marL="0" indent="0">
              <a:spcBef>
                <a:spcPts val="0"/>
              </a:spcBef>
              <a:buClr>
                <a:srgbClr val="000000"/>
              </a:buClr>
              <a:buSzPts val="1334"/>
            </a:pPr>
            <a:r>
              <a:rPr lang="en-GB" b="1" dirty="0">
                <a:solidFill>
                  <a:srgbClr val="000000"/>
                </a:solidFill>
              </a:rPr>
              <a:t>Confusing guidelines</a:t>
            </a:r>
            <a:endParaRPr lang="en-GB" dirty="0">
              <a:latin typeface="Calibri"/>
              <a:ea typeface="Calibri"/>
              <a:cs typeface="Calibri"/>
              <a:sym typeface="Calibri"/>
            </a:endParaRPr>
          </a:p>
          <a:p>
            <a:pPr marL="457189" indent="-457189">
              <a:spcBef>
                <a:spcPts val="0"/>
              </a:spcBef>
              <a:buClr>
                <a:srgbClr val="000000"/>
              </a:buClr>
              <a:buSzPts val="1367"/>
              <a:buFont typeface="Arial" panose="020B0604020202020204" pitchFamily="34" charset="0"/>
              <a:buChar char="•"/>
            </a:pPr>
            <a:r>
              <a:rPr lang="en-GB" dirty="0">
                <a:solidFill>
                  <a:srgbClr val="000000"/>
                </a:solidFill>
              </a:rPr>
              <a:t>Applicants often find the application instructions unclear, leading to errors and frustration.</a:t>
            </a:r>
            <a:endParaRPr lang="en-GB" dirty="0">
              <a:latin typeface="Calibri"/>
              <a:ea typeface="Calibri"/>
              <a:cs typeface="Calibri"/>
              <a:sym typeface="Calibri"/>
            </a:endParaRPr>
          </a:p>
          <a:p>
            <a:pPr marL="0" indent="0">
              <a:spcBef>
                <a:spcPts val="0"/>
              </a:spcBef>
              <a:buClr>
                <a:srgbClr val="000000"/>
              </a:buClr>
              <a:buSzPts val="1334"/>
            </a:pPr>
            <a:r>
              <a:rPr lang="en-GB" b="1" dirty="0">
                <a:solidFill>
                  <a:srgbClr val="000000"/>
                </a:solidFill>
              </a:rPr>
              <a:t>Lack of multilingual support</a:t>
            </a:r>
            <a:endParaRPr lang="en-GB" dirty="0">
              <a:latin typeface="Calibri"/>
              <a:ea typeface="Calibri"/>
              <a:cs typeface="Calibri"/>
              <a:sym typeface="Calibri"/>
            </a:endParaRPr>
          </a:p>
          <a:p>
            <a:pPr marL="457189" indent="-457189">
              <a:spcBef>
                <a:spcPts val="0"/>
              </a:spcBef>
              <a:buClr>
                <a:srgbClr val="000000"/>
              </a:buClr>
              <a:buSzPts val="1367"/>
              <a:buFont typeface="Arial" panose="020B0604020202020204" pitchFamily="34" charset="0"/>
              <a:buChar char="•"/>
            </a:pPr>
            <a:r>
              <a:rPr lang="en-GB" dirty="0">
                <a:solidFill>
                  <a:srgbClr val="000000"/>
                </a:solidFill>
              </a:rPr>
              <a:t>Limited language options restrict accessibility for non-English speakers, affecting inclusivity.</a:t>
            </a:r>
            <a:endParaRPr lang="en-GB" dirty="0">
              <a:latin typeface="Calibri"/>
              <a:ea typeface="Calibri"/>
              <a:cs typeface="Calibri"/>
              <a:sym typeface="Calibri"/>
            </a:endParaRPr>
          </a:p>
          <a:p>
            <a:pPr marL="0" indent="0">
              <a:spcBef>
                <a:spcPts val="0"/>
              </a:spcBef>
              <a:buClr>
                <a:srgbClr val="000000"/>
              </a:buClr>
              <a:buSzPts val="1334"/>
            </a:pPr>
            <a:r>
              <a:rPr lang="en-GB" b="1" dirty="0">
                <a:solidFill>
                  <a:srgbClr val="000000"/>
                </a:solidFill>
              </a:rPr>
              <a:t>Accessibility concerns</a:t>
            </a:r>
            <a:endParaRPr lang="en-GB" dirty="0">
              <a:latin typeface="Calibri"/>
              <a:ea typeface="Calibri"/>
              <a:cs typeface="Calibri"/>
              <a:sym typeface="Calibri"/>
            </a:endParaRPr>
          </a:p>
          <a:p>
            <a:pPr marL="457189" indent="-457189">
              <a:spcBef>
                <a:spcPts val="0"/>
              </a:spcBef>
              <a:buClr>
                <a:srgbClr val="000000"/>
              </a:buClr>
              <a:buSzPts val="1367"/>
              <a:buFont typeface="Arial" panose="020B0604020202020204" pitchFamily="34" charset="0"/>
              <a:buChar char="•"/>
            </a:pPr>
            <a:r>
              <a:rPr lang="en-GB" dirty="0">
                <a:solidFill>
                  <a:srgbClr val="000000"/>
                </a:solidFill>
              </a:rPr>
              <a:t>Insufficient provisions for individuals with disabilities make the application process challenging for some users.</a:t>
            </a:r>
            <a:endParaRPr lang="en-GB" dirty="0">
              <a:latin typeface="Calibri"/>
              <a:ea typeface="Calibri"/>
              <a:cs typeface="Calibri"/>
              <a:sym typeface="Calibri"/>
            </a:endParaRPr>
          </a:p>
          <a:p>
            <a:pPr marL="304792" indent="0"/>
            <a:endParaRPr lang="en-GB" b="0" i="0" u="none" strike="noStrike" cap="none" dirty="0">
              <a:solidFill>
                <a:schemeClr val="dk1"/>
              </a:solidFill>
              <a:latin typeface="Calibri"/>
              <a:ea typeface="Calibri"/>
              <a:cs typeface="Calibri"/>
              <a:sym typeface="Calibri"/>
            </a:endParaRPr>
          </a:p>
          <a:p>
            <a:pPr marL="304792" indent="0"/>
            <a:endParaRPr lang="en-GB" dirty="0">
              <a:latin typeface="Calibri"/>
              <a:ea typeface="Calibri"/>
              <a:cs typeface="Calibri"/>
              <a:sym typeface="Calibri"/>
            </a:endParaRPr>
          </a:p>
          <a:p>
            <a:endParaRPr lang="en-GB" dirty="0"/>
          </a:p>
        </p:txBody>
      </p:sp>
      <p:pic>
        <p:nvPicPr>
          <p:cNvPr id="4" name="Picture 2">
            <a:extLst>
              <a:ext uri="{FF2B5EF4-FFF2-40B4-BE49-F238E27FC236}">
                <a16:creationId xmlns:a16="http://schemas.microsoft.com/office/drawing/2014/main" id="{38248A6F-6FB7-B94C-FE1A-0E14F451B3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58375" y="275167"/>
            <a:ext cx="1612901" cy="1612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047535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1EF5C-4B29-57FF-4F7A-9ED364D79A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DF4069-5CE2-CB0B-F6F8-63CED593A6F5}"/>
              </a:ext>
            </a:extLst>
          </p:cNvPr>
          <p:cNvSpPr>
            <a:spLocks noGrp="1"/>
          </p:cNvSpPr>
          <p:nvPr>
            <p:ph type="title"/>
          </p:nvPr>
        </p:nvSpPr>
        <p:spPr>
          <a:xfrm>
            <a:off x="381529" y="380050"/>
            <a:ext cx="14630400" cy="1497944"/>
          </a:xfrm>
        </p:spPr>
        <p:txBody>
          <a:bodyPr/>
          <a:lstStyle/>
          <a:p>
            <a:r>
              <a:rPr lang="en-US" dirty="0">
                <a:solidFill>
                  <a:srgbClr val="333333"/>
                </a:solidFill>
              </a:rPr>
              <a:t>User Experience Challenges</a:t>
            </a:r>
            <a:br>
              <a:rPr lang="en-US" b="0" dirty="0">
                <a:latin typeface="Calibri"/>
                <a:ea typeface="Calibri"/>
                <a:cs typeface="Calibri"/>
                <a:sym typeface="Calibri"/>
              </a:rPr>
            </a:br>
            <a:endParaRPr lang="en-GB" dirty="0"/>
          </a:p>
        </p:txBody>
      </p:sp>
      <p:sp>
        <p:nvSpPr>
          <p:cNvPr id="3" name="Text Placeholder 2">
            <a:extLst>
              <a:ext uri="{FF2B5EF4-FFF2-40B4-BE49-F238E27FC236}">
                <a16:creationId xmlns:a16="http://schemas.microsoft.com/office/drawing/2014/main" id="{0782AC19-4CD0-4147-E6A6-FD87F9D9B2CA}"/>
              </a:ext>
            </a:extLst>
          </p:cNvPr>
          <p:cNvSpPr>
            <a:spLocks noGrp="1"/>
          </p:cNvSpPr>
          <p:nvPr>
            <p:ph type="body" idx="1"/>
          </p:nvPr>
        </p:nvSpPr>
        <p:spPr>
          <a:xfrm>
            <a:off x="286147" y="1600200"/>
            <a:ext cx="10972800" cy="5302190"/>
          </a:xfrm>
        </p:spPr>
        <p:txBody>
          <a:bodyPr/>
          <a:lstStyle/>
          <a:p>
            <a:pPr marL="0" indent="0">
              <a:spcBef>
                <a:spcPts val="0"/>
              </a:spcBef>
              <a:buClr>
                <a:srgbClr val="000000"/>
              </a:buClr>
              <a:buSzPts val="1285"/>
            </a:pPr>
            <a:r>
              <a:rPr lang="en-GB" b="1" dirty="0">
                <a:solidFill>
                  <a:srgbClr val="000000"/>
                </a:solidFill>
              </a:rPr>
              <a:t>Changing eligibility criteria</a:t>
            </a:r>
            <a:endParaRPr lang="en-GB" dirty="0">
              <a:latin typeface="Calibri"/>
              <a:ea typeface="Calibri"/>
              <a:cs typeface="Calibri"/>
              <a:sym typeface="Calibri"/>
            </a:endParaRPr>
          </a:p>
          <a:p>
            <a:pPr marL="457189" indent="-457189">
              <a:spcBef>
                <a:spcPts val="0"/>
              </a:spcBef>
              <a:buClr>
                <a:srgbClr val="000000"/>
              </a:buClr>
              <a:buSzPts val="1367"/>
              <a:buFont typeface="Arial" panose="020B0604020202020204" pitchFamily="34" charset="0"/>
              <a:buChar char="•"/>
            </a:pPr>
            <a:r>
              <a:rPr lang="en-GB" dirty="0">
                <a:solidFill>
                  <a:srgbClr val="000000"/>
                </a:solidFill>
              </a:rPr>
              <a:t>Frequent adjustments to eligibility impact applicants and make it hard to keep up with requirements.</a:t>
            </a:r>
            <a:endParaRPr lang="en-GB" dirty="0">
              <a:latin typeface="Calibri"/>
              <a:ea typeface="Calibri"/>
              <a:cs typeface="Calibri"/>
              <a:sym typeface="Calibri"/>
            </a:endParaRPr>
          </a:p>
          <a:p>
            <a:pPr marL="0" indent="0">
              <a:spcBef>
                <a:spcPts val="0"/>
              </a:spcBef>
              <a:buClr>
                <a:srgbClr val="000000"/>
              </a:buClr>
              <a:buSzPts val="1285"/>
            </a:pPr>
            <a:r>
              <a:rPr lang="en-GB" b="1" dirty="0">
                <a:solidFill>
                  <a:srgbClr val="000000"/>
                </a:solidFill>
              </a:rPr>
              <a:t>Complex appeal processes</a:t>
            </a:r>
            <a:endParaRPr lang="en-GB" dirty="0">
              <a:latin typeface="Calibri"/>
              <a:ea typeface="Calibri"/>
              <a:cs typeface="Calibri"/>
              <a:sym typeface="Calibri"/>
            </a:endParaRPr>
          </a:p>
          <a:p>
            <a:pPr marL="457189" indent="-457189">
              <a:spcBef>
                <a:spcPts val="0"/>
              </a:spcBef>
              <a:buClr>
                <a:srgbClr val="000000"/>
              </a:buClr>
              <a:buSzPts val="1367"/>
              <a:buFont typeface="Arial" panose="020B0604020202020204" pitchFamily="34" charset="0"/>
              <a:buChar char="•"/>
            </a:pPr>
            <a:r>
              <a:rPr lang="en-GB" dirty="0">
                <a:solidFill>
                  <a:srgbClr val="000000"/>
                </a:solidFill>
              </a:rPr>
              <a:t>Applicants face difficulties navigating the appeal process if applications are denied.</a:t>
            </a:r>
            <a:endParaRPr lang="en-GB" dirty="0">
              <a:latin typeface="Calibri"/>
              <a:ea typeface="Calibri"/>
              <a:cs typeface="Calibri"/>
              <a:sym typeface="Calibri"/>
            </a:endParaRPr>
          </a:p>
          <a:p>
            <a:pPr marL="0" indent="0">
              <a:spcBef>
                <a:spcPts val="0"/>
              </a:spcBef>
              <a:buClr>
                <a:srgbClr val="000000"/>
              </a:buClr>
              <a:buSzPts val="1285"/>
            </a:pPr>
            <a:r>
              <a:rPr lang="en-GB" b="1" dirty="0">
                <a:solidFill>
                  <a:srgbClr val="000000"/>
                </a:solidFill>
              </a:rPr>
              <a:t>Policy inconsistencies</a:t>
            </a:r>
            <a:endParaRPr lang="en-GB" dirty="0">
              <a:latin typeface="Calibri"/>
              <a:ea typeface="Calibri"/>
              <a:cs typeface="Calibri"/>
              <a:sym typeface="Calibri"/>
            </a:endParaRPr>
          </a:p>
          <a:p>
            <a:pPr marL="457189" indent="-457189">
              <a:spcBef>
                <a:spcPts val="0"/>
              </a:spcBef>
              <a:buClr>
                <a:srgbClr val="000000"/>
              </a:buClr>
              <a:buSzPts val="1367"/>
              <a:buFont typeface="Arial" panose="020B0604020202020204" pitchFamily="34" charset="0"/>
              <a:buChar char="•"/>
            </a:pPr>
            <a:r>
              <a:rPr lang="en-GB" dirty="0">
                <a:solidFill>
                  <a:srgbClr val="000000"/>
                </a:solidFill>
              </a:rPr>
              <a:t>Inconsistencies in policy interpretation lead to confusion and varying outcomes for similar cases.</a:t>
            </a:r>
            <a:endParaRPr lang="en-GB" dirty="0">
              <a:latin typeface="Calibri"/>
              <a:ea typeface="Calibri"/>
              <a:cs typeface="Calibri"/>
              <a:sym typeface="Calibri"/>
            </a:endParaRPr>
          </a:p>
          <a:p>
            <a:pPr marL="304792" indent="0"/>
            <a:endParaRPr lang="en-GB" b="0" i="0" u="none" strike="noStrike" cap="none" dirty="0">
              <a:solidFill>
                <a:schemeClr val="dk1"/>
              </a:solidFill>
              <a:latin typeface="Calibri"/>
              <a:ea typeface="Calibri"/>
              <a:cs typeface="Calibri"/>
              <a:sym typeface="Calibri"/>
            </a:endParaRPr>
          </a:p>
          <a:p>
            <a:pPr marL="304792" indent="0"/>
            <a:endParaRPr lang="en-GB" dirty="0">
              <a:latin typeface="Calibri"/>
              <a:ea typeface="Calibri"/>
              <a:cs typeface="Calibri"/>
              <a:sym typeface="Calibri"/>
            </a:endParaRPr>
          </a:p>
          <a:p>
            <a:endParaRPr lang="en-GB" dirty="0"/>
          </a:p>
        </p:txBody>
      </p:sp>
      <p:pic>
        <p:nvPicPr>
          <p:cNvPr id="4" name="Picture 2">
            <a:extLst>
              <a:ext uri="{FF2B5EF4-FFF2-40B4-BE49-F238E27FC236}">
                <a16:creationId xmlns:a16="http://schemas.microsoft.com/office/drawing/2014/main" id="{27887FC0-2E1F-6C60-9556-1BD162759E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0746" y="275167"/>
            <a:ext cx="1612901" cy="1612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878992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DF536-12F3-EE13-08A5-3557B6B208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38CD21-947B-1528-F787-0A31D303F2E0}"/>
              </a:ext>
            </a:extLst>
          </p:cNvPr>
          <p:cNvSpPr>
            <a:spLocks noGrp="1"/>
          </p:cNvSpPr>
          <p:nvPr>
            <p:ph type="title"/>
          </p:nvPr>
        </p:nvSpPr>
        <p:spPr>
          <a:xfrm>
            <a:off x="381529" y="380050"/>
            <a:ext cx="14630400" cy="1497944"/>
          </a:xfrm>
        </p:spPr>
        <p:txBody>
          <a:bodyPr/>
          <a:lstStyle/>
          <a:p>
            <a:r>
              <a:rPr lang="en-US" dirty="0">
                <a:solidFill>
                  <a:srgbClr val="333333"/>
                </a:solidFill>
              </a:rPr>
              <a:t>Policy and Regulation Challenges</a:t>
            </a:r>
            <a:br>
              <a:rPr lang="en-US" b="0" dirty="0">
                <a:latin typeface="Calibri"/>
                <a:ea typeface="Calibri"/>
                <a:cs typeface="Calibri"/>
                <a:sym typeface="Calibri"/>
              </a:rPr>
            </a:br>
            <a:endParaRPr lang="en-GB" dirty="0"/>
          </a:p>
        </p:txBody>
      </p:sp>
      <p:sp>
        <p:nvSpPr>
          <p:cNvPr id="3" name="Text Placeholder 2">
            <a:extLst>
              <a:ext uri="{FF2B5EF4-FFF2-40B4-BE49-F238E27FC236}">
                <a16:creationId xmlns:a16="http://schemas.microsoft.com/office/drawing/2014/main" id="{F147C16A-31E7-45C0-EA2D-0C18484D6AA4}"/>
              </a:ext>
            </a:extLst>
          </p:cNvPr>
          <p:cNvSpPr>
            <a:spLocks noGrp="1"/>
          </p:cNvSpPr>
          <p:nvPr>
            <p:ph type="body" idx="1"/>
          </p:nvPr>
        </p:nvSpPr>
        <p:spPr>
          <a:xfrm>
            <a:off x="286147" y="1600200"/>
            <a:ext cx="10972800" cy="5302190"/>
          </a:xfrm>
        </p:spPr>
        <p:txBody>
          <a:bodyPr/>
          <a:lstStyle/>
          <a:p>
            <a:pPr marL="0" indent="0">
              <a:spcBef>
                <a:spcPts val="0"/>
              </a:spcBef>
              <a:buClr>
                <a:srgbClr val="000000"/>
              </a:buClr>
              <a:buSzPts val="1285"/>
            </a:pPr>
            <a:r>
              <a:rPr lang="en-GB" b="1" dirty="0">
                <a:solidFill>
                  <a:srgbClr val="000000"/>
                </a:solidFill>
              </a:rPr>
              <a:t>Changing eligibility criteria</a:t>
            </a:r>
            <a:endParaRPr lang="en-GB" dirty="0">
              <a:latin typeface="Calibri"/>
              <a:ea typeface="Calibri"/>
              <a:cs typeface="Calibri"/>
              <a:sym typeface="Calibri"/>
            </a:endParaRPr>
          </a:p>
          <a:p>
            <a:pPr marL="457189" indent="-457189">
              <a:spcBef>
                <a:spcPts val="0"/>
              </a:spcBef>
              <a:buClr>
                <a:srgbClr val="000000"/>
              </a:buClr>
              <a:buSzPts val="1367"/>
              <a:buFont typeface="Arial" panose="020B0604020202020204" pitchFamily="34" charset="0"/>
              <a:buChar char="•"/>
            </a:pPr>
            <a:r>
              <a:rPr lang="en-GB" dirty="0">
                <a:solidFill>
                  <a:srgbClr val="000000"/>
                </a:solidFill>
              </a:rPr>
              <a:t>Frequent adjustments to eligibility impact applicants and make it hard to keep up with requirements.</a:t>
            </a:r>
            <a:endParaRPr lang="en-GB" dirty="0">
              <a:latin typeface="Calibri"/>
              <a:ea typeface="Calibri"/>
              <a:cs typeface="Calibri"/>
              <a:sym typeface="Calibri"/>
            </a:endParaRPr>
          </a:p>
          <a:p>
            <a:pPr marL="0" indent="0">
              <a:spcBef>
                <a:spcPts val="0"/>
              </a:spcBef>
              <a:buClr>
                <a:srgbClr val="000000"/>
              </a:buClr>
              <a:buSzPts val="1285"/>
            </a:pPr>
            <a:r>
              <a:rPr lang="en-GB" b="1" dirty="0">
                <a:solidFill>
                  <a:srgbClr val="000000"/>
                </a:solidFill>
              </a:rPr>
              <a:t>Complex appeal processes</a:t>
            </a:r>
            <a:endParaRPr lang="en-GB" dirty="0">
              <a:latin typeface="Calibri"/>
              <a:ea typeface="Calibri"/>
              <a:cs typeface="Calibri"/>
              <a:sym typeface="Calibri"/>
            </a:endParaRPr>
          </a:p>
          <a:p>
            <a:pPr marL="457189" indent="-457189">
              <a:spcBef>
                <a:spcPts val="0"/>
              </a:spcBef>
              <a:buClr>
                <a:srgbClr val="000000"/>
              </a:buClr>
              <a:buSzPts val="1367"/>
              <a:buFont typeface="Arial" panose="020B0604020202020204" pitchFamily="34" charset="0"/>
              <a:buChar char="•"/>
            </a:pPr>
            <a:r>
              <a:rPr lang="en-GB" dirty="0">
                <a:solidFill>
                  <a:srgbClr val="000000"/>
                </a:solidFill>
              </a:rPr>
              <a:t>Applicants face difficulties navigating the appeal process if applications are denied.</a:t>
            </a:r>
            <a:endParaRPr lang="en-GB" dirty="0">
              <a:latin typeface="Calibri"/>
              <a:ea typeface="Calibri"/>
              <a:cs typeface="Calibri"/>
              <a:sym typeface="Calibri"/>
            </a:endParaRPr>
          </a:p>
          <a:p>
            <a:pPr marL="0" indent="0">
              <a:spcBef>
                <a:spcPts val="0"/>
              </a:spcBef>
              <a:buClr>
                <a:srgbClr val="000000"/>
              </a:buClr>
              <a:buSzPts val="1285"/>
            </a:pPr>
            <a:r>
              <a:rPr lang="en-GB" b="1" dirty="0">
                <a:solidFill>
                  <a:srgbClr val="000000"/>
                </a:solidFill>
              </a:rPr>
              <a:t>Policy inconsistencies</a:t>
            </a:r>
            <a:endParaRPr lang="en-GB" dirty="0">
              <a:latin typeface="Calibri"/>
              <a:ea typeface="Calibri"/>
              <a:cs typeface="Calibri"/>
              <a:sym typeface="Calibri"/>
            </a:endParaRPr>
          </a:p>
          <a:p>
            <a:pPr marL="457189" indent="-457189">
              <a:spcBef>
                <a:spcPts val="0"/>
              </a:spcBef>
              <a:buClr>
                <a:srgbClr val="000000"/>
              </a:buClr>
              <a:buSzPts val="1367"/>
              <a:buFont typeface="Arial" panose="020B0604020202020204" pitchFamily="34" charset="0"/>
              <a:buChar char="•"/>
            </a:pPr>
            <a:r>
              <a:rPr lang="en-GB" dirty="0">
                <a:solidFill>
                  <a:srgbClr val="000000"/>
                </a:solidFill>
              </a:rPr>
              <a:t>Inconsistencies in policy interpretation lead to confusion and varying outcomes for similar cases.</a:t>
            </a:r>
            <a:endParaRPr lang="en-GB" dirty="0">
              <a:latin typeface="Calibri"/>
              <a:ea typeface="Calibri"/>
              <a:cs typeface="Calibri"/>
              <a:sym typeface="Calibri"/>
            </a:endParaRPr>
          </a:p>
          <a:p>
            <a:pPr marL="304792" indent="0"/>
            <a:endParaRPr lang="en-GB" b="0" i="0" u="none" strike="noStrike" cap="none" dirty="0">
              <a:solidFill>
                <a:schemeClr val="dk1"/>
              </a:solidFill>
              <a:latin typeface="Calibri"/>
              <a:ea typeface="Calibri"/>
              <a:cs typeface="Calibri"/>
              <a:sym typeface="Calibri"/>
            </a:endParaRPr>
          </a:p>
          <a:p>
            <a:pPr marL="304792" indent="0"/>
            <a:endParaRPr lang="en-GB" dirty="0">
              <a:latin typeface="Calibri"/>
              <a:ea typeface="Calibri"/>
              <a:cs typeface="Calibri"/>
              <a:sym typeface="Calibri"/>
            </a:endParaRPr>
          </a:p>
          <a:p>
            <a:endParaRPr lang="en-GB" dirty="0"/>
          </a:p>
        </p:txBody>
      </p:sp>
      <p:pic>
        <p:nvPicPr>
          <p:cNvPr id="4" name="Picture 2">
            <a:extLst>
              <a:ext uri="{FF2B5EF4-FFF2-40B4-BE49-F238E27FC236}">
                <a16:creationId xmlns:a16="http://schemas.microsoft.com/office/drawing/2014/main" id="{662AA435-262E-F9E9-C4E0-9F6E04E2C2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73427" y="275167"/>
            <a:ext cx="1612901" cy="1612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43326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9B2B356-B44A-512F-31F2-6AE8C414D7C7}"/>
              </a:ext>
            </a:extLst>
          </p:cNvPr>
          <p:cNvSpPr txBox="1"/>
          <p:nvPr/>
        </p:nvSpPr>
        <p:spPr>
          <a:xfrm>
            <a:off x="381000" y="1343247"/>
            <a:ext cx="11430000" cy="5632311"/>
          </a:xfrm>
          <a:prstGeom prst="rect">
            <a:avLst/>
          </a:prstGeom>
          <a:noFill/>
        </p:spPr>
        <p:txBody>
          <a:bodyPr wrap="square" lIns="91440" tIns="45720" rIns="91440" bIns="45720" rtlCol="0" anchor="t">
            <a:spAutoFit/>
          </a:bodyPr>
          <a:lstStyle/>
          <a:p>
            <a:r>
              <a:rPr lang="en-GB" sz="2000" b="1" u="sng" dirty="0">
                <a:solidFill>
                  <a:srgbClr val="2A206F"/>
                </a:solidFill>
                <a:latin typeface="Poppins" panose="00000500000000000000" pitchFamily="2" charset="0"/>
                <a:ea typeface="+mn-lt"/>
                <a:cs typeface="Poppins" panose="00000500000000000000" pitchFamily="2" charset="0"/>
              </a:rPr>
              <a:t>Age Disputes/Assessments</a:t>
            </a:r>
          </a:p>
          <a:p>
            <a:pPr marL="342900" indent="-342900">
              <a:buFont typeface="Arial" panose="020B0604020202020204" pitchFamily="34" charset="0"/>
              <a:buChar char="•"/>
            </a:pPr>
            <a:r>
              <a:rPr lang="en-GB" sz="2000" dirty="0">
                <a:solidFill>
                  <a:srgbClr val="2A206F"/>
                </a:solidFill>
                <a:latin typeface="Poppins" panose="00000500000000000000" pitchFamily="2" charset="0"/>
                <a:ea typeface="+mn-lt"/>
                <a:cs typeface="Poppins" panose="00000500000000000000" pitchFamily="2" charset="0"/>
              </a:rPr>
              <a:t>Children wrongly assessed as adults at Port.</a:t>
            </a:r>
          </a:p>
          <a:p>
            <a:pPr marL="342900" indent="-342900">
              <a:buFont typeface="Arial" panose="020B0604020202020204" pitchFamily="34" charset="0"/>
              <a:buChar char="•"/>
            </a:pPr>
            <a:r>
              <a:rPr lang="en-GB" sz="2000" dirty="0">
                <a:solidFill>
                  <a:srgbClr val="2A206F"/>
                </a:solidFill>
                <a:latin typeface="Poppins" panose="00000500000000000000" pitchFamily="2" charset="0"/>
                <a:ea typeface="+mn-lt"/>
                <a:cs typeface="Poppins" panose="00000500000000000000" pitchFamily="2" charset="0"/>
              </a:rPr>
              <a:t>Children classed as UASC, but age disputed pending assessment.</a:t>
            </a:r>
          </a:p>
          <a:p>
            <a:pPr marL="342900" indent="-342900">
              <a:buFont typeface="Arial" panose="020B0604020202020204" pitchFamily="34" charset="0"/>
              <a:buChar char="•"/>
            </a:pPr>
            <a:r>
              <a:rPr lang="en-GB" sz="2000" dirty="0">
                <a:solidFill>
                  <a:srgbClr val="2A206F"/>
                </a:solidFill>
                <a:latin typeface="Poppins" panose="00000500000000000000" pitchFamily="2" charset="0"/>
                <a:ea typeface="+mn-lt"/>
                <a:cs typeface="Poppins" panose="00000500000000000000" pitchFamily="2" charset="0"/>
              </a:rPr>
              <a:t>Age Assessment process – NAAB, potential scientific methods.</a:t>
            </a:r>
          </a:p>
          <a:p>
            <a:endParaRPr lang="en-GB" sz="2000" b="1" u="sng" dirty="0">
              <a:solidFill>
                <a:srgbClr val="2A206F"/>
              </a:solidFill>
              <a:latin typeface="Poppins" panose="00000500000000000000" pitchFamily="2" charset="0"/>
              <a:cs typeface="Poppins" panose="00000500000000000000" pitchFamily="2" charset="0"/>
            </a:endParaRPr>
          </a:p>
          <a:p>
            <a:r>
              <a:rPr lang="en-GB" sz="2000" b="1" u="sng" dirty="0">
                <a:solidFill>
                  <a:srgbClr val="2A206F"/>
                </a:solidFill>
                <a:latin typeface="Poppins" panose="00000500000000000000" pitchFamily="2" charset="0"/>
                <a:cs typeface="Poppins" panose="00000500000000000000" pitchFamily="2" charset="0"/>
              </a:rPr>
              <a:t>Placement issues</a:t>
            </a:r>
          </a:p>
          <a:p>
            <a:pPr marL="342900" indent="-342900">
              <a:buFont typeface="Arial" panose="020B0604020202020204" pitchFamily="34" charset="0"/>
              <a:buChar char="•"/>
            </a:pPr>
            <a:r>
              <a:rPr lang="en-GB" sz="2000" dirty="0">
                <a:solidFill>
                  <a:srgbClr val="2A206F"/>
                </a:solidFill>
                <a:latin typeface="Poppins" panose="00000500000000000000" pitchFamily="2" charset="0"/>
                <a:cs typeface="Poppins" panose="00000500000000000000" pitchFamily="2" charset="0"/>
              </a:rPr>
              <a:t>Lack of placements, rising costs vs. no LA funding increase </a:t>
            </a:r>
          </a:p>
          <a:p>
            <a:pPr marL="342900" indent="-342900">
              <a:buFont typeface="Arial" panose="020B0604020202020204" pitchFamily="34" charset="0"/>
              <a:buChar char="•"/>
            </a:pPr>
            <a:r>
              <a:rPr lang="en-GB" sz="2000" dirty="0">
                <a:solidFill>
                  <a:srgbClr val="2A206F"/>
                </a:solidFill>
                <a:latin typeface="Poppins" panose="00000500000000000000" pitchFamily="2" charset="0"/>
                <a:cs typeface="Poppins" panose="00000500000000000000" pitchFamily="2" charset="0"/>
              </a:rPr>
              <a:t>Post 18 move on accommodation</a:t>
            </a:r>
          </a:p>
          <a:p>
            <a:pPr marL="342900" indent="-342900">
              <a:buFont typeface="Arial" panose="020B0604020202020204" pitchFamily="34" charset="0"/>
              <a:buChar char="•"/>
            </a:pPr>
            <a:endParaRPr lang="en-GB" sz="2000" b="1" u="sng" dirty="0">
              <a:solidFill>
                <a:srgbClr val="2A206F"/>
              </a:solidFill>
              <a:latin typeface="Poppins" panose="00000500000000000000" pitchFamily="2" charset="0"/>
              <a:cs typeface="Poppins" panose="00000500000000000000" pitchFamily="2" charset="0"/>
            </a:endParaRPr>
          </a:p>
          <a:p>
            <a:r>
              <a:rPr lang="en-GB" sz="2000" b="1" u="sng" dirty="0">
                <a:solidFill>
                  <a:srgbClr val="2A206F"/>
                </a:solidFill>
                <a:latin typeface="Poppins" panose="00000500000000000000" pitchFamily="2" charset="0"/>
                <a:cs typeface="Poppins" panose="00000500000000000000" pitchFamily="2" charset="0"/>
              </a:rPr>
              <a:t>Lack of legal aid </a:t>
            </a:r>
            <a:r>
              <a:rPr lang="en-GB" sz="2000" dirty="0">
                <a:solidFill>
                  <a:srgbClr val="2A206F"/>
                </a:solidFill>
                <a:latin typeface="Poppins" panose="00000500000000000000" pitchFamily="2" charset="0"/>
                <a:cs typeface="Poppins" panose="00000500000000000000" pitchFamily="2" charset="0"/>
              </a:rPr>
              <a:t>-Delays asylum and appeals process, children in 'limbo', 'ageing out'</a:t>
            </a:r>
            <a:endParaRPr lang="en-GB" sz="2000" b="1" u="sng" dirty="0">
              <a:solidFill>
                <a:srgbClr val="2A206F"/>
              </a:solidFill>
              <a:latin typeface="Poppins" panose="00000500000000000000" pitchFamily="2" charset="0"/>
              <a:cs typeface="Poppins" panose="00000500000000000000" pitchFamily="2" charset="0"/>
            </a:endParaRPr>
          </a:p>
          <a:p>
            <a:endParaRPr lang="en-GB" sz="2000" b="1" u="sng" dirty="0">
              <a:solidFill>
                <a:srgbClr val="2A206F"/>
              </a:solidFill>
              <a:latin typeface="Poppins" panose="00000500000000000000" pitchFamily="2" charset="0"/>
              <a:cs typeface="Poppins" panose="00000500000000000000" pitchFamily="2" charset="0"/>
            </a:endParaRPr>
          </a:p>
          <a:p>
            <a:r>
              <a:rPr lang="en-GB" sz="2000" b="1" u="sng" dirty="0">
                <a:solidFill>
                  <a:srgbClr val="2A206F"/>
                </a:solidFill>
                <a:latin typeface="Poppins" panose="00000500000000000000" pitchFamily="2" charset="0"/>
                <a:cs typeface="Poppins" panose="00000500000000000000" pitchFamily="2" charset="0"/>
              </a:rPr>
              <a:t>Mental health &amp; wellbeing impact</a:t>
            </a:r>
            <a:r>
              <a:rPr lang="en-GB" sz="2000" b="1" dirty="0">
                <a:solidFill>
                  <a:srgbClr val="2A206F"/>
                </a:solidFill>
                <a:latin typeface="Poppins" panose="00000500000000000000" pitchFamily="2" charset="0"/>
                <a:cs typeface="Poppins" panose="00000500000000000000" pitchFamily="2" charset="0"/>
              </a:rPr>
              <a:t>- </a:t>
            </a:r>
            <a:r>
              <a:rPr lang="en-GB" sz="2000" dirty="0">
                <a:solidFill>
                  <a:srgbClr val="2A206F"/>
                </a:solidFill>
                <a:latin typeface="Poppins" panose="00000500000000000000" pitchFamily="2" charset="0"/>
                <a:cs typeface="Poppins" panose="00000500000000000000" pitchFamily="2" charset="0"/>
              </a:rPr>
              <a:t>high demand for services, long waiting lists</a:t>
            </a:r>
          </a:p>
          <a:p>
            <a:endParaRPr lang="en-GB" sz="2000" b="1" u="sng" dirty="0">
              <a:solidFill>
                <a:srgbClr val="2A206F"/>
              </a:solidFill>
              <a:latin typeface="Poppins" panose="00000500000000000000" pitchFamily="2" charset="0"/>
              <a:cs typeface="Poppins" panose="00000500000000000000" pitchFamily="2" charset="0"/>
            </a:endParaRPr>
          </a:p>
          <a:p>
            <a:r>
              <a:rPr lang="en-GB" sz="2000" b="1" u="sng" dirty="0">
                <a:solidFill>
                  <a:srgbClr val="2A206F"/>
                </a:solidFill>
                <a:latin typeface="Poppins" panose="00000500000000000000" pitchFamily="2" charset="0"/>
                <a:cs typeface="Poppins" panose="00000500000000000000" pitchFamily="2" charset="0"/>
              </a:rPr>
              <a:t>News</a:t>
            </a:r>
          </a:p>
          <a:p>
            <a:pPr marL="342900" indent="-342900">
              <a:buFont typeface="Arial" panose="020B0604020202020204" pitchFamily="34" charset="0"/>
              <a:buChar char="•"/>
            </a:pPr>
            <a:r>
              <a:rPr lang="en-GB" sz="2000" dirty="0">
                <a:solidFill>
                  <a:srgbClr val="2A206F"/>
                </a:solidFill>
                <a:latin typeface="Poppins" panose="00000500000000000000" pitchFamily="2" charset="0"/>
                <a:cs typeface="Poppins" panose="00000500000000000000" pitchFamily="2" charset="0"/>
              </a:rPr>
              <a:t>SAP/PIM re-instated November 2024 - for top 5 grant rate countries </a:t>
            </a:r>
          </a:p>
          <a:p>
            <a:r>
              <a:rPr lang="en-GB" sz="2000" dirty="0">
                <a:solidFill>
                  <a:srgbClr val="2A206F"/>
                </a:solidFill>
                <a:latin typeface="Poppins" panose="00000500000000000000" pitchFamily="2" charset="0"/>
                <a:cs typeface="Poppins" panose="00000500000000000000" pitchFamily="2" charset="0"/>
              </a:rPr>
              <a:t>(Afghanistan, Eritrea, South Sudan, Sudan &amp; Syria). </a:t>
            </a:r>
          </a:p>
          <a:p>
            <a:pPr marL="285750" indent="-285750" algn="l" rtl="0">
              <a:buFont typeface="Arial" panose="020B0604020202020204" pitchFamily="34" charset="0"/>
              <a:buChar char="•"/>
            </a:pPr>
            <a:endParaRPr lang="en-US" sz="2000" dirty="0">
              <a:solidFill>
                <a:srgbClr val="2A206F"/>
              </a:solidFill>
              <a:latin typeface="Poppins"/>
              <a:cs typeface="Poppins"/>
            </a:endParaRPr>
          </a:p>
          <a:p>
            <a:pPr algn="l" rtl="0"/>
            <a:endParaRPr lang="en-US" sz="2000" dirty="0">
              <a:solidFill>
                <a:srgbClr val="2A206F"/>
              </a:solidFill>
              <a:latin typeface="Poppins"/>
              <a:cs typeface="Poppins"/>
            </a:endParaRPr>
          </a:p>
        </p:txBody>
      </p:sp>
      <p:sp>
        <p:nvSpPr>
          <p:cNvPr id="3" name="Rectangle 2">
            <a:extLst>
              <a:ext uri="{FF2B5EF4-FFF2-40B4-BE49-F238E27FC236}">
                <a16:creationId xmlns:a16="http://schemas.microsoft.com/office/drawing/2014/main" id="{E3794125-5984-1536-B614-E9826809A549}"/>
              </a:ext>
            </a:extLst>
          </p:cNvPr>
          <p:cNvSpPr/>
          <p:nvPr/>
        </p:nvSpPr>
        <p:spPr>
          <a:xfrm>
            <a:off x="457199" y="523220"/>
            <a:ext cx="7848601" cy="543580"/>
          </a:xfrm>
          <a:prstGeom prst="rect">
            <a:avLst/>
          </a:prstGeom>
          <a:solidFill>
            <a:srgbClr val="35A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8" name="TextBox 7">
            <a:extLst>
              <a:ext uri="{FF2B5EF4-FFF2-40B4-BE49-F238E27FC236}">
                <a16:creationId xmlns:a16="http://schemas.microsoft.com/office/drawing/2014/main" id="{FE0C4B3D-FBF4-B1ED-43F9-6A5824AAB071}"/>
              </a:ext>
            </a:extLst>
          </p:cNvPr>
          <p:cNvSpPr txBox="1"/>
          <p:nvPr/>
        </p:nvSpPr>
        <p:spPr>
          <a:xfrm>
            <a:off x="457200" y="543580"/>
            <a:ext cx="7772400" cy="523220"/>
          </a:xfrm>
          <a:prstGeom prst="rect">
            <a:avLst/>
          </a:prstGeom>
          <a:noFill/>
        </p:spPr>
        <p:txBody>
          <a:bodyPr wrap="square" rtlCol="0">
            <a:spAutoFit/>
          </a:bodyPr>
          <a:lstStyle/>
          <a:p>
            <a:r>
              <a:rPr lang="en-GB" sz="2800" dirty="0">
                <a:solidFill>
                  <a:schemeClr val="bg1"/>
                </a:solidFill>
                <a:effectLst/>
                <a:latin typeface="Poppins Medium" pitchFamily="2" charset="77"/>
                <a:cs typeface="Poppins Medium" pitchFamily="2" charset="77"/>
              </a:rPr>
              <a:t>UASC – what's on the horizon?</a:t>
            </a:r>
          </a:p>
        </p:txBody>
      </p:sp>
      <p:pic>
        <p:nvPicPr>
          <p:cNvPr id="2" name="Picture 1">
            <a:extLst>
              <a:ext uri="{FF2B5EF4-FFF2-40B4-BE49-F238E27FC236}">
                <a16:creationId xmlns:a16="http://schemas.microsoft.com/office/drawing/2014/main" id="{4FCBB9F3-4F07-4CD9-18B8-6A83C866F201}"/>
              </a:ext>
            </a:extLst>
          </p:cNvPr>
          <p:cNvPicPr>
            <a:picLocks noChangeAspect="1"/>
          </p:cNvPicPr>
          <p:nvPr/>
        </p:nvPicPr>
        <p:blipFill>
          <a:blip r:embed="rId3"/>
          <a:stretch>
            <a:fillRect/>
          </a:stretch>
        </p:blipFill>
        <p:spPr>
          <a:xfrm>
            <a:off x="9952173" y="5406267"/>
            <a:ext cx="2081899" cy="1048161"/>
          </a:xfrm>
          <a:prstGeom prst="rect">
            <a:avLst/>
          </a:prstGeom>
        </p:spPr>
      </p:pic>
    </p:spTree>
    <p:extLst>
      <p:ext uri="{BB962C8B-B14F-4D97-AF65-F5344CB8AC3E}">
        <p14:creationId xmlns:p14="http://schemas.microsoft.com/office/powerpoint/2010/main" val="426832786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006559-A56D-9893-5300-1FA564A98D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FC1FD3-E713-6311-F450-9B8F0256E41C}"/>
              </a:ext>
            </a:extLst>
          </p:cNvPr>
          <p:cNvSpPr>
            <a:spLocks noGrp="1"/>
          </p:cNvSpPr>
          <p:nvPr>
            <p:ph type="title"/>
          </p:nvPr>
        </p:nvSpPr>
        <p:spPr>
          <a:xfrm>
            <a:off x="381529" y="380050"/>
            <a:ext cx="14630400" cy="1497944"/>
          </a:xfrm>
        </p:spPr>
        <p:txBody>
          <a:bodyPr/>
          <a:lstStyle/>
          <a:p>
            <a:r>
              <a:rPr lang="en-US" dirty="0">
                <a:solidFill>
                  <a:srgbClr val="333333"/>
                </a:solidFill>
              </a:rPr>
              <a:t>Solutions and Recommendations</a:t>
            </a:r>
            <a:br>
              <a:rPr lang="en-US" b="0" dirty="0">
                <a:latin typeface="Calibri"/>
                <a:ea typeface="Calibri"/>
                <a:cs typeface="Calibri"/>
                <a:sym typeface="Calibri"/>
              </a:rPr>
            </a:br>
            <a:endParaRPr lang="en-GB" dirty="0"/>
          </a:p>
        </p:txBody>
      </p:sp>
      <p:sp>
        <p:nvSpPr>
          <p:cNvPr id="3" name="Text Placeholder 2">
            <a:extLst>
              <a:ext uri="{FF2B5EF4-FFF2-40B4-BE49-F238E27FC236}">
                <a16:creationId xmlns:a16="http://schemas.microsoft.com/office/drawing/2014/main" id="{6F3B45AA-9842-E8E5-BEA2-3E517C1939A7}"/>
              </a:ext>
            </a:extLst>
          </p:cNvPr>
          <p:cNvSpPr>
            <a:spLocks noGrp="1"/>
          </p:cNvSpPr>
          <p:nvPr>
            <p:ph type="body" idx="1"/>
          </p:nvPr>
        </p:nvSpPr>
        <p:spPr>
          <a:xfrm>
            <a:off x="286147" y="1600200"/>
            <a:ext cx="10972800" cy="5302190"/>
          </a:xfrm>
        </p:spPr>
        <p:txBody>
          <a:bodyPr/>
          <a:lstStyle/>
          <a:p>
            <a:pPr marL="0" indent="0">
              <a:spcBef>
                <a:spcPts val="0"/>
              </a:spcBef>
              <a:buClr>
                <a:srgbClr val="000000"/>
              </a:buClr>
              <a:buSzPts val="1220"/>
            </a:pPr>
            <a:r>
              <a:rPr lang="en-GB" b="1" dirty="0">
                <a:solidFill>
                  <a:srgbClr val="000000"/>
                </a:solidFill>
              </a:rPr>
              <a:t>Streamline application process</a:t>
            </a:r>
            <a:endParaRPr lang="en-GB" dirty="0">
              <a:latin typeface="Calibri"/>
              <a:ea typeface="Calibri"/>
              <a:cs typeface="Calibri"/>
              <a:sym typeface="Calibri"/>
            </a:endParaRPr>
          </a:p>
          <a:p>
            <a:pPr marL="457189" indent="-457189">
              <a:spcBef>
                <a:spcPts val="0"/>
              </a:spcBef>
              <a:buClr>
                <a:srgbClr val="000000"/>
              </a:buClr>
              <a:buSzPts val="1367"/>
              <a:buFont typeface="Arial" panose="020B0604020202020204" pitchFamily="34" charset="0"/>
              <a:buChar char="•"/>
            </a:pPr>
            <a:r>
              <a:rPr lang="en-GB" dirty="0">
                <a:solidFill>
                  <a:srgbClr val="000000"/>
                </a:solidFill>
              </a:rPr>
              <a:t>Implement clearer guidelines and simpler steps to make applications more user-friendly.</a:t>
            </a:r>
            <a:endParaRPr lang="en-GB" dirty="0">
              <a:latin typeface="Calibri"/>
              <a:ea typeface="Calibri"/>
              <a:cs typeface="Calibri"/>
              <a:sym typeface="Calibri"/>
            </a:endParaRPr>
          </a:p>
          <a:p>
            <a:pPr marL="0" indent="0">
              <a:spcBef>
                <a:spcPts val="0"/>
              </a:spcBef>
              <a:buClr>
                <a:srgbClr val="000000"/>
              </a:buClr>
              <a:buSzPts val="1220"/>
            </a:pPr>
            <a:r>
              <a:rPr lang="en-GB" b="1" dirty="0">
                <a:solidFill>
                  <a:srgbClr val="000000"/>
                </a:solidFill>
              </a:rPr>
              <a:t>Enhance technical infrastructure</a:t>
            </a:r>
            <a:endParaRPr lang="en-GB" dirty="0">
              <a:latin typeface="Calibri"/>
              <a:ea typeface="Calibri"/>
              <a:cs typeface="Calibri"/>
              <a:sym typeface="Calibri"/>
            </a:endParaRPr>
          </a:p>
          <a:p>
            <a:pPr marL="457189" indent="-457189">
              <a:spcBef>
                <a:spcPts val="0"/>
              </a:spcBef>
              <a:buClr>
                <a:srgbClr val="000000"/>
              </a:buClr>
              <a:buSzPts val="1367"/>
              <a:buFont typeface="Arial" panose="020B0604020202020204" pitchFamily="34" charset="0"/>
              <a:buChar char="•"/>
            </a:pPr>
            <a:r>
              <a:rPr lang="en-GB" dirty="0">
                <a:solidFill>
                  <a:srgbClr val="000000"/>
                </a:solidFill>
              </a:rPr>
              <a:t>Improve platform security and functionality to minimize outages and ensure data protection.</a:t>
            </a:r>
            <a:endParaRPr lang="en-GB" dirty="0">
              <a:latin typeface="Calibri"/>
              <a:ea typeface="Calibri"/>
              <a:cs typeface="Calibri"/>
              <a:sym typeface="Calibri"/>
            </a:endParaRPr>
          </a:p>
          <a:p>
            <a:pPr marL="0" indent="0">
              <a:spcBef>
                <a:spcPts val="0"/>
              </a:spcBef>
              <a:buClr>
                <a:srgbClr val="000000"/>
              </a:buClr>
              <a:buSzPts val="1220"/>
            </a:pPr>
            <a:r>
              <a:rPr lang="en-GB" b="1" dirty="0">
                <a:solidFill>
                  <a:srgbClr val="000000"/>
                </a:solidFill>
              </a:rPr>
              <a:t>Increase accessibility</a:t>
            </a:r>
            <a:endParaRPr lang="en-GB" dirty="0">
              <a:latin typeface="Calibri"/>
              <a:ea typeface="Calibri"/>
              <a:cs typeface="Calibri"/>
              <a:sym typeface="Calibri"/>
            </a:endParaRPr>
          </a:p>
          <a:p>
            <a:pPr marL="457189" indent="-457189">
              <a:spcBef>
                <a:spcPts val="0"/>
              </a:spcBef>
              <a:buClr>
                <a:srgbClr val="000000"/>
              </a:buClr>
              <a:buSzPts val="1367"/>
              <a:buFont typeface="Arial" panose="020B0604020202020204" pitchFamily="34" charset="0"/>
              <a:buChar char="•"/>
            </a:pPr>
            <a:r>
              <a:rPr lang="en-GB" dirty="0">
                <a:solidFill>
                  <a:srgbClr val="000000"/>
                </a:solidFill>
              </a:rPr>
              <a:t>Provide multilingual support and accessible design to serve a wider range of applicants.</a:t>
            </a:r>
            <a:endParaRPr lang="en-GB" dirty="0">
              <a:latin typeface="Calibri"/>
              <a:ea typeface="Calibri"/>
              <a:cs typeface="Calibri"/>
              <a:sym typeface="Calibri"/>
            </a:endParaRPr>
          </a:p>
          <a:p>
            <a:pPr marL="304792" indent="0"/>
            <a:endParaRPr lang="en-GB" b="0" i="0" u="none" strike="noStrike" cap="none" dirty="0">
              <a:solidFill>
                <a:schemeClr val="dk1"/>
              </a:solidFill>
              <a:latin typeface="Calibri"/>
              <a:ea typeface="Calibri"/>
              <a:cs typeface="Calibri"/>
              <a:sym typeface="Calibri"/>
            </a:endParaRPr>
          </a:p>
          <a:p>
            <a:pPr marL="304792" indent="0"/>
            <a:endParaRPr lang="en-GB" dirty="0">
              <a:latin typeface="Calibri"/>
              <a:ea typeface="Calibri"/>
              <a:cs typeface="Calibri"/>
              <a:sym typeface="Calibri"/>
            </a:endParaRPr>
          </a:p>
          <a:p>
            <a:endParaRPr lang="en-GB" dirty="0"/>
          </a:p>
        </p:txBody>
      </p:sp>
    </p:spTree>
    <p:extLst>
      <p:ext uri="{BB962C8B-B14F-4D97-AF65-F5344CB8AC3E}">
        <p14:creationId xmlns:p14="http://schemas.microsoft.com/office/powerpoint/2010/main" val="377280057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8D2D7-86D3-90C5-AF70-84A126E85824}"/>
              </a:ext>
            </a:extLst>
          </p:cNvPr>
          <p:cNvSpPr>
            <a:spLocks noGrp="1"/>
          </p:cNvSpPr>
          <p:nvPr>
            <p:ph type="title"/>
          </p:nvPr>
        </p:nvSpPr>
        <p:spPr/>
        <p:txBody>
          <a:bodyPr/>
          <a:lstStyle/>
          <a:p>
            <a:r>
              <a:rPr lang="en-GB" dirty="0"/>
              <a:t>Challenges</a:t>
            </a:r>
          </a:p>
        </p:txBody>
      </p:sp>
      <p:sp>
        <p:nvSpPr>
          <p:cNvPr id="3" name="Text Placeholder 2">
            <a:extLst>
              <a:ext uri="{FF2B5EF4-FFF2-40B4-BE49-F238E27FC236}">
                <a16:creationId xmlns:a16="http://schemas.microsoft.com/office/drawing/2014/main" id="{3F4A0875-93F2-9880-BE58-56F5D1292A93}"/>
              </a:ext>
            </a:extLst>
          </p:cNvPr>
          <p:cNvSpPr>
            <a:spLocks noGrp="1"/>
          </p:cNvSpPr>
          <p:nvPr>
            <p:ph type="body" idx="1"/>
          </p:nvPr>
        </p:nvSpPr>
        <p:spPr>
          <a:xfrm>
            <a:off x="286146" y="1600200"/>
            <a:ext cx="11318831" cy="1608295"/>
          </a:xfrm>
        </p:spPr>
        <p:txBody>
          <a:bodyPr/>
          <a:lstStyle/>
          <a:p>
            <a:endParaRPr lang="en-GB" dirty="0"/>
          </a:p>
          <a:p>
            <a:pPr algn="ctr"/>
            <a:r>
              <a:rPr lang="en-GB" dirty="0"/>
              <a:t>What other challenges or barriers have you or partner organisations</a:t>
            </a:r>
          </a:p>
          <a:p>
            <a:pPr algn="ctr"/>
            <a:r>
              <a:rPr lang="en-GB" dirty="0"/>
              <a:t>faced?</a:t>
            </a:r>
          </a:p>
        </p:txBody>
      </p:sp>
      <p:pic>
        <p:nvPicPr>
          <p:cNvPr id="4" name="Picture 2">
            <a:extLst>
              <a:ext uri="{FF2B5EF4-FFF2-40B4-BE49-F238E27FC236}">
                <a16:creationId xmlns:a16="http://schemas.microsoft.com/office/drawing/2014/main" id="{C084FDE8-89C7-FCAC-B70C-C2672A8A77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35798" y="275167"/>
            <a:ext cx="1612901" cy="1612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471163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70E1F-960E-4CE9-8527-88839AF292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B4CFC7-BA1B-96A1-208F-A84C73845BA8}"/>
              </a:ext>
            </a:extLst>
          </p:cNvPr>
          <p:cNvSpPr>
            <a:spLocks noGrp="1"/>
          </p:cNvSpPr>
          <p:nvPr>
            <p:ph type="title"/>
          </p:nvPr>
        </p:nvSpPr>
        <p:spPr/>
        <p:txBody>
          <a:bodyPr/>
          <a:lstStyle/>
          <a:p>
            <a:r>
              <a:rPr lang="en-GB" dirty="0"/>
              <a:t>Solutions</a:t>
            </a:r>
          </a:p>
        </p:txBody>
      </p:sp>
      <p:sp>
        <p:nvSpPr>
          <p:cNvPr id="3" name="Text Placeholder 2">
            <a:extLst>
              <a:ext uri="{FF2B5EF4-FFF2-40B4-BE49-F238E27FC236}">
                <a16:creationId xmlns:a16="http://schemas.microsoft.com/office/drawing/2014/main" id="{C1E7A15A-A25A-4BA0-8A9E-7E058B1B01ED}"/>
              </a:ext>
            </a:extLst>
          </p:cNvPr>
          <p:cNvSpPr>
            <a:spLocks noGrp="1"/>
          </p:cNvSpPr>
          <p:nvPr>
            <p:ph type="body" idx="1"/>
          </p:nvPr>
        </p:nvSpPr>
        <p:spPr>
          <a:xfrm>
            <a:off x="286146" y="1600200"/>
            <a:ext cx="11318831" cy="1544175"/>
          </a:xfrm>
        </p:spPr>
        <p:txBody>
          <a:bodyPr/>
          <a:lstStyle/>
          <a:p>
            <a:endParaRPr lang="en-GB" dirty="0"/>
          </a:p>
          <a:p>
            <a:pPr algn="ctr"/>
            <a:r>
              <a:rPr lang="en-GB" dirty="0"/>
              <a:t>What other systems or processes should be in place to enable the </a:t>
            </a:r>
            <a:r>
              <a:rPr lang="en-GB" dirty="0" err="1"/>
              <a:t>eVisa</a:t>
            </a:r>
            <a:r>
              <a:rPr lang="en-GB" dirty="0"/>
              <a:t> transition?</a:t>
            </a:r>
          </a:p>
        </p:txBody>
      </p:sp>
      <p:pic>
        <p:nvPicPr>
          <p:cNvPr id="4" name="Picture 2">
            <a:extLst>
              <a:ext uri="{FF2B5EF4-FFF2-40B4-BE49-F238E27FC236}">
                <a16:creationId xmlns:a16="http://schemas.microsoft.com/office/drawing/2014/main" id="{05E3AC8E-3911-E78C-92C1-3063D158C4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35798" y="275167"/>
            <a:ext cx="1612901" cy="1612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417948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D8976-A5A1-C9CE-21AA-7C050B55BC67}"/>
              </a:ext>
            </a:extLst>
          </p:cNvPr>
          <p:cNvSpPr>
            <a:spLocks noGrp="1"/>
          </p:cNvSpPr>
          <p:nvPr>
            <p:ph type="title"/>
          </p:nvPr>
        </p:nvSpPr>
        <p:spPr/>
        <p:txBody>
          <a:bodyPr/>
          <a:lstStyle/>
          <a:p>
            <a:r>
              <a:rPr lang="en-GB" dirty="0"/>
              <a:t>Next Steps</a:t>
            </a:r>
          </a:p>
        </p:txBody>
      </p:sp>
      <p:sp>
        <p:nvSpPr>
          <p:cNvPr id="3" name="Text Placeholder 2">
            <a:extLst>
              <a:ext uri="{FF2B5EF4-FFF2-40B4-BE49-F238E27FC236}">
                <a16:creationId xmlns:a16="http://schemas.microsoft.com/office/drawing/2014/main" id="{FF1E6C48-4BC1-8A50-BCAA-BB0E9D6FB32C}"/>
              </a:ext>
            </a:extLst>
          </p:cNvPr>
          <p:cNvSpPr>
            <a:spLocks noGrp="1"/>
          </p:cNvSpPr>
          <p:nvPr>
            <p:ph type="body" idx="1"/>
          </p:nvPr>
        </p:nvSpPr>
        <p:spPr>
          <a:xfrm>
            <a:off x="286146" y="1600200"/>
            <a:ext cx="11129999" cy="659189"/>
          </a:xfrm>
        </p:spPr>
        <p:txBody>
          <a:bodyPr/>
          <a:lstStyle/>
          <a:p>
            <a:r>
              <a:rPr lang="en-GB" dirty="0"/>
              <a:t>Consolidate feedback and share</a:t>
            </a:r>
          </a:p>
        </p:txBody>
      </p:sp>
    </p:spTree>
    <p:extLst>
      <p:ext uri="{BB962C8B-B14F-4D97-AF65-F5344CB8AC3E}">
        <p14:creationId xmlns:p14="http://schemas.microsoft.com/office/powerpoint/2010/main" val="101018080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bg object 16">
            <a:extLst>
              <a:ext uri="{FF2B5EF4-FFF2-40B4-BE49-F238E27FC236}">
                <a16:creationId xmlns:a16="http://schemas.microsoft.com/office/drawing/2014/main" id="{B8A42815-2363-2BD2-849B-4641C6C8157E}"/>
              </a:ext>
            </a:extLst>
          </p:cNvPr>
          <p:cNvSpPr/>
          <p:nvPr/>
        </p:nvSpPr>
        <p:spPr>
          <a:xfrm>
            <a:off x="0" y="3313"/>
            <a:ext cx="12193270" cy="6858000"/>
          </a:xfrm>
          <a:custGeom>
            <a:avLst/>
            <a:gdLst/>
            <a:ahLst/>
            <a:cxnLst/>
            <a:rect l="l" t="t" r="r" b="b"/>
            <a:pathLst>
              <a:path w="12193270" h="6858000">
                <a:moveTo>
                  <a:pt x="12193206" y="0"/>
                </a:moveTo>
                <a:lnTo>
                  <a:pt x="0" y="0"/>
                </a:lnTo>
                <a:lnTo>
                  <a:pt x="0" y="6858000"/>
                </a:lnTo>
                <a:lnTo>
                  <a:pt x="12193206" y="6858000"/>
                </a:lnTo>
                <a:lnTo>
                  <a:pt x="12193206" y="0"/>
                </a:lnTo>
                <a:close/>
              </a:path>
            </a:pathLst>
          </a:custGeom>
          <a:solidFill>
            <a:srgbClr val="FEF2D5"/>
          </a:solidFill>
        </p:spPr>
        <p:txBody>
          <a:bodyPr wrap="square" lIns="0" tIns="0" rIns="0" bIns="0" rtlCol="0"/>
          <a:lstStyle/>
          <a:p>
            <a:pPr algn="l" rtl="0"/>
            <a:endParaRPr dirty="0"/>
          </a:p>
        </p:txBody>
      </p:sp>
      <p:pic>
        <p:nvPicPr>
          <p:cNvPr id="12" name="Picture 11" descr="Shape, circle&#10;&#10;Description automatically generated">
            <a:extLst>
              <a:ext uri="{FF2B5EF4-FFF2-40B4-BE49-F238E27FC236}">
                <a16:creationId xmlns:a16="http://schemas.microsoft.com/office/drawing/2014/main" id="{5256A3BF-3041-E69F-557B-6E4EC071E4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61313"/>
          </a:xfrm>
          <a:prstGeom prst="rect">
            <a:avLst/>
          </a:prstGeom>
        </p:spPr>
      </p:pic>
      <p:pic>
        <p:nvPicPr>
          <p:cNvPr id="7" name="Picture 6" descr="A picture containing logo&#10;&#10;Description automatically generated">
            <a:extLst>
              <a:ext uri="{FF2B5EF4-FFF2-40B4-BE49-F238E27FC236}">
                <a16:creationId xmlns:a16="http://schemas.microsoft.com/office/drawing/2014/main" id="{6A533980-F2B7-3EEF-7609-D5EFD685CB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46" t="2655" r="4557" b="17699"/>
          <a:stretch/>
        </p:blipFill>
        <p:spPr>
          <a:xfrm>
            <a:off x="9296400" y="5638800"/>
            <a:ext cx="2478966" cy="780688"/>
          </a:xfrm>
          <a:prstGeom prst="rect">
            <a:avLst/>
          </a:prstGeom>
        </p:spPr>
      </p:pic>
      <p:sp>
        <p:nvSpPr>
          <p:cNvPr id="14" name="TextBox 13">
            <a:extLst>
              <a:ext uri="{FF2B5EF4-FFF2-40B4-BE49-F238E27FC236}">
                <a16:creationId xmlns:a16="http://schemas.microsoft.com/office/drawing/2014/main" id="{B649D9D1-281E-45D2-7AC2-5B41F41E833D}"/>
              </a:ext>
            </a:extLst>
          </p:cNvPr>
          <p:cNvSpPr txBox="1"/>
          <p:nvPr/>
        </p:nvSpPr>
        <p:spPr>
          <a:xfrm>
            <a:off x="381000" y="381000"/>
            <a:ext cx="10744200" cy="1129412"/>
          </a:xfrm>
          <a:prstGeom prst="rect">
            <a:avLst/>
          </a:prstGeom>
          <a:noFill/>
        </p:spPr>
        <p:txBody>
          <a:bodyPr wrap="square">
            <a:spAutoFit/>
          </a:bodyPr>
          <a:lstStyle/>
          <a:p>
            <a:pPr>
              <a:lnSpc>
                <a:spcPct val="107000"/>
              </a:lnSpc>
              <a:spcAft>
                <a:spcPts val="800"/>
              </a:spcAft>
            </a:pPr>
            <a:r>
              <a:rPr lang="en-GB" sz="3200" b="1" kern="100" dirty="0">
                <a:solidFill>
                  <a:srgbClr val="2A206F"/>
                </a:solidFill>
                <a:effectLst/>
                <a:latin typeface="Poppins" panose="00000500000000000000" pitchFamily="2" charset="0"/>
                <a:ea typeface="Aptos" panose="020B0004020202020204" pitchFamily="34" charset="0"/>
              </a:rPr>
              <a:t>How can we collectively ensure ESOL provision is recognised as a key part of belonging? </a:t>
            </a:r>
            <a:endParaRPr lang="en-GB" sz="3200" kern="100" dirty="0">
              <a:solidFill>
                <a:srgbClr val="2A206F"/>
              </a:solidFill>
              <a:effectLst/>
              <a:latin typeface="Poppins" panose="00000500000000000000" pitchFamily="2" charset="0"/>
              <a:ea typeface="Aptos" panose="020B0004020202020204" pitchFamily="34" charset="0"/>
            </a:endParaRPr>
          </a:p>
        </p:txBody>
      </p:sp>
      <p:sp>
        <p:nvSpPr>
          <p:cNvPr id="19" name="TextBox 18">
            <a:extLst>
              <a:ext uri="{FF2B5EF4-FFF2-40B4-BE49-F238E27FC236}">
                <a16:creationId xmlns:a16="http://schemas.microsoft.com/office/drawing/2014/main" id="{635C8456-1564-2527-239D-9E202ABA94B4}"/>
              </a:ext>
            </a:extLst>
          </p:cNvPr>
          <p:cNvSpPr txBox="1"/>
          <p:nvPr/>
        </p:nvSpPr>
        <p:spPr>
          <a:xfrm>
            <a:off x="426052" y="2347283"/>
            <a:ext cx="9175147" cy="1508105"/>
          </a:xfrm>
          <a:prstGeom prst="rect">
            <a:avLst/>
          </a:prstGeom>
          <a:noFill/>
        </p:spPr>
        <p:txBody>
          <a:bodyPr wrap="square" rtlCol="0">
            <a:spAutoFit/>
          </a:bodyPr>
          <a:lstStyle/>
          <a:p>
            <a:pPr algn="l" rtl="0"/>
            <a:r>
              <a:rPr lang="en-US" sz="2400" dirty="0">
                <a:solidFill>
                  <a:srgbClr val="5B4897"/>
                </a:solidFill>
                <a:latin typeface="Poppins" panose="00000500000000000000" pitchFamily="2" charset="0"/>
                <a:cs typeface="Poppins" panose="00000500000000000000" pitchFamily="2" charset="0"/>
              </a:rPr>
              <a:t>Emma Taylor, Migration Yorkshire, ESOL Regional Lead</a:t>
            </a:r>
          </a:p>
          <a:p>
            <a:pPr algn="l" rtl="0"/>
            <a:r>
              <a:rPr lang="en-US" sz="2400" dirty="0">
                <a:solidFill>
                  <a:srgbClr val="5B4897"/>
                </a:solidFill>
                <a:latin typeface="Poppins" panose="00000500000000000000" pitchFamily="2" charset="0"/>
                <a:cs typeface="Poppins" panose="00000500000000000000" pitchFamily="2" charset="0"/>
              </a:rPr>
              <a:t>Mary Begley, MESH </a:t>
            </a:r>
            <a:r>
              <a:rPr lang="en-GB" sz="2400" dirty="0">
                <a:solidFill>
                  <a:srgbClr val="5B4897"/>
                </a:solidFill>
                <a:effectLst/>
                <a:latin typeface="Poppins" panose="00000500000000000000" pitchFamily="2" charset="0"/>
                <a:ea typeface="Aptos" panose="020B0004020202020204" pitchFamily="34" charset="0"/>
                <a:cs typeface="Poppins" panose="00000500000000000000" pitchFamily="2" charset="0"/>
              </a:rPr>
              <a:t>Development Worker / Project Worker</a:t>
            </a:r>
          </a:p>
          <a:p>
            <a:pPr algn="l" rtl="0"/>
            <a:endParaRPr lang="en-US" sz="2200" dirty="0">
              <a:solidFill>
                <a:srgbClr val="5B4897"/>
              </a:solidFill>
              <a:latin typeface="Poppins" panose="00000500000000000000" pitchFamily="2" charset="0"/>
              <a:cs typeface="Poppins" panose="00000500000000000000" pitchFamily="2" charset="0"/>
            </a:endParaRPr>
          </a:p>
          <a:p>
            <a:pPr algn="l" rtl="0"/>
            <a:r>
              <a:rPr lang="en-US" sz="2200" dirty="0">
                <a:solidFill>
                  <a:srgbClr val="5B4897"/>
                </a:solidFill>
                <a:latin typeface="Poppins" panose="00000500000000000000" pitchFamily="2" charset="0"/>
                <a:cs typeface="Poppins" panose="00000500000000000000" pitchFamily="2" charset="0"/>
              </a:rPr>
              <a:t>27 November 2024</a:t>
            </a:r>
          </a:p>
        </p:txBody>
      </p:sp>
      <p:pic>
        <p:nvPicPr>
          <p:cNvPr id="2" name="Picture 1" descr="A group of people sitting in a room&#10;&#10;Description automatically generated with low confidence">
            <a:extLst>
              <a:ext uri="{FF2B5EF4-FFF2-40B4-BE49-F238E27FC236}">
                <a16:creationId xmlns:a16="http://schemas.microsoft.com/office/drawing/2014/main" id="{EC0DB512-4CE0-A396-DCA0-B4EB1A3292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5200" y="3266448"/>
            <a:ext cx="3807637" cy="3534892"/>
          </a:xfrm>
          <a:prstGeom prst="rect">
            <a:avLst/>
          </a:prstGeom>
        </p:spPr>
      </p:pic>
      <p:sp>
        <p:nvSpPr>
          <p:cNvPr id="4" name="TextBox 3">
            <a:extLst>
              <a:ext uri="{FF2B5EF4-FFF2-40B4-BE49-F238E27FC236}">
                <a16:creationId xmlns:a16="http://schemas.microsoft.com/office/drawing/2014/main" id="{8D2ABC00-CCC6-7ABF-767D-CDDCD8221747}"/>
              </a:ext>
            </a:extLst>
          </p:cNvPr>
          <p:cNvSpPr txBox="1"/>
          <p:nvPr/>
        </p:nvSpPr>
        <p:spPr>
          <a:xfrm>
            <a:off x="4516082" y="6240611"/>
            <a:ext cx="6098458" cy="246221"/>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ysClr val="windowText" lastClr="000000"/>
                </a:solidFill>
                <a:effectLst/>
                <a:uLnTx/>
                <a:uFillTx/>
                <a:latin typeface="Poppins" panose="00000500000000000000" pitchFamily="2" charset="0"/>
                <a:ea typeface="Calibri" panose="020F0502020204030204" pitchFamily="34" charset="0"/>
                <a:cs typeface="Poppins" panose="00000500000000000000" pitchFamily="2" charset="0"/>
              </a:rPr>
              <a:t>All Illustrations by </a:t>
            </a:r>
            <a:r>
              <a:rPr kumimoji="0" lang="en-GB" sz="1000" b="0" i="0" u="sng" strike="noStrike" kern="0" cap="none" spc="0" normalizeH="0" baseline="0" noProof="0" dirty="0">
                <a:ln>
                  <a:noFill/>
                </a:ln>
                <a:solidFill>
                  <a:srgbClr val="0563C1"/>
                </a:solidFill>
                <a:effectLst/>
                <a:uLnTx/>
                <a:uFillTx/>
                <a:latin typeface="Poppins" panose="00000500000000000000" pitchFamily="2" charset="0"/>
                <a:ea typeface="Calibri" panose="020F0502020204030204" pitchFamily="34" charset="0"/>
                <a:cs typeface="Poppins" panose="00000500000000000000" pitchFamily="2" charset="0"/>
                <a:hlinkClick r:id="rId5"/>
              </a:rPr>
              <a:t>Nick Ellwood</a:t>
            </a:r>
            <a:endParaRPr kumimoji="0" lang="en-GB" sz="1000" b="0" i="0" u="none" strike="noStrike" kern="0" cap="none" spc="0" normalizeH="0" baseline="0" noProof="0" dirty="0">
              <a:ln>
                <a:noFill/>
              </a:ln>
              <a:solidFill>
                <a:sysClr val="windowText" lastClr="000000"/>
              </a:solidFill>
              <a:effectLst/>
              <a:uLnTx/>
              <a:uFillTx/>
              <a:latin typeface="Poppins" panose="00000500000000000000" pitchFamily="2" charset="0"/>
              <a:ea typeface="Calibri" panose="020F0502020204030204" pitchFamily="34" charset="0"/>
              <a:cs typeface="Poppins" panose="00000500000000000000" pitchFamily="2"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A3BF278-4E44-6F81-F0AF-C83DD62C9EF0}"/>
              </a:ext>
            </a:extLst>
          </p:cNvPr>
          <p:cNvSpPr txBox="1"/>
          <p:nvPr/>
        </p:nvSpPr>
        <p:spPr>
          <a:xfrm>
            <a:off x="457200" y="440353"/>
            <a:ext cx="11125200" cy="1631409"/>
          </a:xfrm>
          <a:prstGeom prst="rect">
            <a:avLst/>
          </a:prstGeom>
          <a:noFill/>
        </p:spPr>
        <p:txBody>
          <a:bodyPr wrap="square" rtlCol="0">
            <a:spAutoFit/>
          </a:bodyPr>
          <a:lstStyle/>
          <a:p>
            <a:pPr>
              <a:lnSpc>
                <a:spcPct val="107000"/>
              </a:lnSpc>
              <a:spcAft>
                <a:spcPts val="800"/>
              </a:spcAft>
            </a:pPr>
            <a:r>
              <a:rPr lang="en-GB" sz="3200" b="1" kern="100" dirty="0">
                <a:solidFill>
                  <a:srgbClr val="5B4897"/>
                </a:solidFill>
                <a:effectLst/>
                <a:latin typeface="Poppins" panose="00000500000000000000" pitchFamily="2" charset="0"/>
                <a:ea typeface="Aptos" panose="020B0004020202020204" pitchFamily="34" charset="0"/>
              </a:rPr>
              <a:t>How can we collectively ensure ESOL provision is recognised as a key part of belonging?</a:t>
            </a:r>
          </a:p>
          <a:p>
            <a:pPr>
              <a:lnSpc>
                <a:spcPct val="107000"/>
              </a:lnSpc>
              <a:spcAft>
                <a:spcPts val="800"/>
              </a:spcAft>
            </a:pPr>
            <a:r>
              <a:rPr lang="en-GB" sz="2400" b="1" kern="100" dirty="0">
                <a:solidFill>
                  <a:srgbClr val="5B4897"/>
                </a:solidFill>
                <a:effectLst/>
                <a:latin typeface="Poppins" panose="00000500000000000000" pitchFamily="2" charset="0"/>
                <a:ea typeface="Aptos" panose="020B0004020202020204" pitchFamily="34" charset="0"/>
              </a:rPr>
              <a:t> 12.15 – 13.00</a:t>
            </a:r>
            <a:endParaRPr lang="en-GB" sz="2400" kern="100" dirty="0">
              <a:solidFill>
                <a:srgbClr val="5B4897"/>
              </a:solidFill>
              <a:effectLst/>
              <a:latin typeface="Poppins" panose="00000500000000000000" pitchFamily="2" charset="0"/>
              <a:ea typeface="Aptos" panose="020B0004020202020204" pitchFamily="34" charset="0"/>
            </a:endParaRPr>
          </a:p>
        </p:txBody>
      </p:sp>
      <p:sp>
        <p:nvSpPr>
          <p:cNvPr id="9" name="TextBox 8">
            <a:extLst>
              <a:ext uri="{FF2B5EF4-FFF2-40B4-BE49-F238E27FC236}">
                <a16:creationId xmlns:a16="http://schemas.microsoft.com/office/drawing/2014/main" id="{E2122C38-C418-B114-E76F-48DCE508E5D1}"/>
              </a:ext>
            </a:extLst>
          </p:cNvPr>
          <p:cNvSpPr txBox="1"/>
          <p:nvPr/>
        </p:nvSpPr>
        <p:spPr>
          <a:xfrm>
            <a:off x="322006" y="2385582"/>
            <a:ext cx="5791200" cy="4801314"/>
          </a:xfrm>
          <a:prstGeom prst="rect">
            <a:avLst/>
          </a:prstGeom>
          <a:noFill/>
        </p:spPr>
        <p:txBody>
          <a:bodyPr wrap="square" rtlCol="0">
            <a:spAutoFit/>
          </a:bodyPr>
          <a:lstStyle/>
          <a:p>
            <a:pPr marL="285750" indent="-285750" algn="l" rtl="0">
              <a:buFont typeface="Arial" panose="020B0604020202020204" pitchFamily="34" charset="0"/>
              <a:buChar char="•"/>
            </a:pPr>
            <a:r>
              <a:rPr lang="en-US" sz="2400" dirty="0">
                <a:solidFill>
                  <a:srgbClr val="2A206F"/>
                </a:solidFill>
                <a:latin typeface="Poppins" pitchFamily="2" charset="77"/>
                <a:cs typeface="Poppins" pitchFamily="2" charset="77"/>
              </a:rPr>
              <a:t>Mary – MESH Introduction</a:t>
            </a:r>
            <a:br>
              <a:rPr lang="en-US" sz="2400" dirty="0">
                <a:solidFill>
                  <a:srgbClr val="2A206F"/>
                </a:solidFill>
                <a:latin typeface="Poppins" pitchFamily="2" charset="77"/>
                <a:cs typeface="Poppins" pitchFamily="2" charset="77"/>
              </a:rPr>
            </a:br>
            <a:endParaRPr lang="en-US" sz="2400" dirty="0">
              <a:solidFill>
                <a:srgbClr val="2A206F"/>
              </a:solidFill>
              <a:latin typeface="Poppins" pitchFamily="2" charset="77"/>
              <a:cs typeface="Poppins" pitchFamily="2" charset="77"/>
            </a:endParaRPr>
          </a:p>
          <a:p>
            <a:pPr marL="285750" indent="-285750" algn="l" rtl="0">
              <a:buFont typeface="Arial" panose="020B0604020202020204" pitchFamily="34" charset="0"/>
              <a:buChar char="•"/>
            </a:pPr>
            <a:r>
              <a:rPr lang="en-US" sz="2400" dirty="0">
                <a:solidFill>
                  <a:srgbClr val="2A206F"/>
                </a:solidFill>
                <a:latin typeface="Poppins" pitchFamily="2" charset="77"/>
                <a:cs typeface="Poppins" pitchFamily="2" charset="77"/>
              </a:rPr>
              <a:t>Emma – Migration Yorkshire Introduction</a:t>
            </a:r>
            <a:br>
              <a:rPr lang="en-US" sz="2400" dirty="0">
                <a:solidFill>
                  <a:srgbClr val="2A206F"/>
                </a:solidFill>
                <a:latin typeface="Poppins" pitchFamily="2" charset="77"/>
                <a:cs typeface="Poppins" pitchFamily="2" charset="77"/>
              </a:rPr>
            </a:br>
            <a:endParaRPr lang="en-US" sz="2400" dirty="0">
              <a:solidFill>
                <a:srgbClr val="2A206F"/>
              </a:solidFill>
              <a:latin typeface="Poppins" pitchFamily="2" charset="77"/>
              <a:cs typeface="Poppins" pitchFamily="2" charset="77"/>
            </a:endParaRPr>
          </a:p>
          <a:p>
            <a:pPr marL="285750" indent="-285750" algn="l" rtl="0">
              <a:buFont typeface="Arial" panose="020B0604020202020204" pitchFamily="34" charset="0"/>
              <a:buChar char="•"/>
            </a:pPr>
            <a:r>
              <a:rPr lang="en-US" sz="2400" dirty="0">
                <a:solidFill>
                  <a:srgbClr val="2A206F"/>
                </a:solidFill>
                <a:latin typeface="Poppins" pitchFamily="2" charset="77"/>
                <a:cs typeface="Poppins" pitchFamily="2" charset="77"/>
              </a:rPr>
              <a:t>Belonging – Group Activity</a:t>
            </a:r>
          </a:p>
          <a:p>
            <a:pPr marL="285750" indent="-285750" algn="l" rtl="0">
              <a:buFont typeface="Arial" panose="020B0604020202020204" pitchFamily="34" charset="0"/>
              <a:buChar char="•"/>
            </a:pPr>
            <a:endParaRPr lang="en-US" sz="2400" dirty="0">
              <a:solidFill>
                <a:srgbClr val="2A206F"/>
              </a:solidFill>
              <a:latin typeface="Poppins" pitchFamily="2" charset="77"/>
              <a:cs typeface="Poppins" pitchFamily="2" charset="77"/>
            </a:endParaRPr>
          </a:p>
          <a:p>
            <a:pPr marL="285750" indent="-285750" algn="l" rtl="0">
              <a:buFont typeface="Arial" panose="020B0604020202020204" pitchFamily="34" charset="0"/>
              <a:buChar char="•"/>
            </a:pPr>
            <a:r>
              <a:rPr lang="en-US" sz="2400" dirty="0">
                <a:solidFill>
                  <a:srgbClr val="2A206F"/>
                </a:solidFill>
                <a:latin typeface="Poppins" pitchFamily="2" charset="77"/>
                <a:cs typeface="Poppins" pitchFamily="2" charset="77"/>
              </a:rPr>
              <a:t>Belonging – Context Setting</a:t>
            </a:r>
          </a:p>
          <a:p>
            <a:pPr marL="285750" indent="-285750" algn="l" rtl="0">
              <a:buFont typeface="Arial" panose="020B0604020202020204" pitchFamily="34" charset="0"/>
              <a:buChar char="•"/>
            </a:pPr>
            <a:endParaRPr lang="en-US" sz="2400" dirty="0">
              <a:solidFill>
                <a:srgbClr val="2A206F"/>
              </a:solidFill>
              <a:latin typeface="Poppins" pitchFamily="2" charset="77"/>
              <a:cs typeface="Poppins" pitchFamily="2" charset="77"/>
            </a:endParaRPr>
          </a:p>
          <a:p>
            <a:pPr marL="285750" indent="-285750" algn="l" rtl="0">
              <a:buFont typeface="Arial" panose="020B0604020202020204" pitchFamily="34" charset="0"/>
              <a:buChar char="•"/>
            </a:pPr>
            <a:r>
              <a:rPr lang="en-US" sz="2400" dirty="0">
                <a:solidFill>
                  <a:srgbClr val="2A206F"/>
                </a:solidFill>
                <a:latin typeface="Poppins" pitchFamily="2" charset="77"/>
                <a:cs typeface="Poppins" pitchFamily="2" charset="77"/>
              </a:rPr>
              <a:t>Regional Examples</a:t>
            </a:r>
          </a:p>
          <a:p>
            <a:pPr marL="285750" indent="-285750" algn="l" rtl="0">
              <a:buFont typeface="Arial" panose="020B0604020202020204" pitchFamily="34" charset="0"/>
              <a:buChar char="•"/>
            </a:pPr>
            <a:endParaRPr lang="en-US" sz="2400" dirty="0">
              <a:solidFill>
                <a:srgbClr val="2A206F"/>
              </a:solidFill>
              <a:latin typeface="Poppins" pitchFamily="2" charset="77"/>
              <a:cs typeface="Poppins" pitchFamily="2" charset="77"/>
            </a:endParaRPr>
          </a:p>
          <a:p>
            <a:pPr marL="285750" indent="-285750" algn="l" rtl="0">
              <a:buFont typeface="Arial" panose="020B0604020202020204" pitchFamily="34" charset="0"/>
              <a:buChar char="•"/>
            </a:pPr>
            <a:r>
              <a:rPr lang="en-US" sz="2400" dirty="0">
                <a:solidFill>
                  <a:srgbClr val="2A206F"/>
                </a:solidFill>
                <a:latin typeface="Poppins" pitchFamily="2" charset="77"/>
                <a:cs typeface="Poppins" pitchFamily="2" charset="77"/>
              </a:rPr>
              <a:t>Your influence</a:t>
            </a:r>
          </a:p>
          <a:p>
            <a:pPr marL="285750" indent="-285750" algn="l" rtl="0">
              <a:buFont typeface="Arial" panose="020B0604020202020204" pitchFamily="34" charset="0"/>
              <a:buChar char="•"/>
            </a:pPr>
            <a:endParaRPr lang="en-US" dirty="0">
              <a:solidFill>
                <a:srgbClr val="2A206F"/>
              </a:solidFill>
              <a:latin typeface="Poppins" pitchFamily="2" charset="77"/>
              <a:cs typeface="Poppins" pitchFamily="2" charset="77"/>
            </a:endParaRPr>
          </a:p>
        </p:txBody>
      </p:sp>
      <p:pic>
        <p:nvPicPr>
          <p:cNvPr id="5" name="Picture 4" descr="A picture containing text&#10;&#10;Description automatically generated">
            <a:extLst>
              <a:ext uri="{FF2B5EF4-FFF2-40B4-BE49-F238E27FC236}">
                <a16:creationId xmlns:a16="http://schemas.microsoft.com/office/drawing/2014/main" id="{99682DF5-8C3C-3775-EF04-97031ABE5C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48400" y="2139077"/>
            <a:ext cx="5746366" cy="4267200"/>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g2b1ecbb3d53_0_65"/>
          <p:cNvSpPr txBox="1"/>
          <p:nvPr/>
        </p:nvSpPr>
        <p:spPr>
          <a:xfrm>
            <a:off x="0" y="-36335"/>
            <a:ext cx="12192000" cy="958400"/>
          </a:xfrm>
          <a:prstGeom prst="rect">
            <a:avLst/>
          </a:prstGeom>
          <a:solidFill>
            <a:srgbClr val="4A86E8"/>
          </a:solidFill>
          <a:ln>
            <a:noFill/>
          </a:ln>
        </p:spPr>
        <p:txBody>
          <a:bodyPr spcFirstLastPara="1" wrap="square" lIns="121900" tIns="121900" rIns="121900" bIns="121900" anchor="t" anchorCtr="0">
            <a:noAutofit/>
          </a:bodyPr>
          <a:lstStyle/>
          <a:p>
            <a:pPr algn="l" rtl="0">
              <a:buClr>
                <a:schemeClr val="dk1"/>
              </a:buClr>
              <a:buSzPts val="3400"/>
            </a:pPr>
            <a:r>
              <a:rPr lang="en" sz="4533" b="1">
                <a:solidFill>
                  <a:schemeClr val="lt1"/>
                </a:solidFill>
                <a:latin typeface="Arial"/>
                <a:ea typeface="Arial"/>
                <a:cs typeface="Arial"/>
                <a:sym typeface="Arial"/>
              </a:rPr>
              <a:t>MESH Website Update </a:t>
            </a:r>
            <a:endParaRPr sz="4533" b="1">
              <a:solidFill>
                <a:srgbClr val="FFFFFF"/>
              </a:solidFill>
              <a:latin typeface="Arial"/>
              <a:ea typeface="Arial"/>
              <a:cs typeface="Arial"/>
              <a:sym typeface="Arial"/>
            </a:endParaRPr>
          </a:p>
        </p:txBody>
      </p:sp>
      <p:grpSp>
        <p:nvGrpSpPr>
          <p:cNvPr id="252" name="Google Shape;252;g2b1ecbb3d53_0_65"/>
          <p:cNvGrpSpPr/>
          <p:nvPr/>
        </p:nvGrpSpPr>
        <p:grpSpPr>
          <a:xfrm>
            <a:off x="111334" y="6004316"/>
            <a:ext cx="3340233" cy="853688"/>
            <a:chOff x="109975" y="4477512"/>
            <a:chExt cx="2505175" cy="640266"/>
          </a:xfrm>
        </p:grpSpPr>
        <p:pic>
          <p:nvPicPr>
            <p:cNvPr id="253" name="Google Shape;253;g2b1ecbb3d53_0_65"/>
            <p:cNvPicPr preferRelativeResize="0"/>
            <p:nvPr/>
          </p:nvPicPr>
          <p:blipFill rotWithShape="1">
            <a:blip r:embed="rId3">
              <a:alphaModFix/>
            </a:blip>
            <a:srcRect/>
            <a:stretch/>
          </p:blipFill>
          <p:spPr>
            <a:xfrm>
              <a:off x="1341250" y="4636382"/>
              <a:ext cx="1273900" cy="481396"/>
            </a:xfrm>
            <a:prstGeom prst="rect">
              <a:avLst/>
            </a:prstGeom>
            <a:noFill/>
            <a:ln>
              <a:noFill/>
            </a:ln>
          </p:spPr>
        </p:pic>
        <p:pic>
          <p:nvPicPr>
            <p:cNvPr id="254" name="Google Shape;254;g2b1ecbb3d53_0_65"/>
            <p:cNvPicPr preferRelativeResize="0"/>
            <p:nvPr/>
          </p:nvPicPr>
          <p:blipFill rotWithShape="1">
            <a:blip r:embed="rId4">
              <a:alphaModFix/>
            </a:blip>
            <a:srcRect/>
            <a:stretch/>
          </p:blipFill>
          <p:spPr>
            <a:xfrm>
              <a:off x="109975" y="4477512"/>
              <a:ext cx="1021324" cy="622150"/>
            </a:xfrm>
            <a:prstGeom prst="rect">
              <a:avLst/>
            </a:prstGeom>
            <a:noFill/>
            <a:ln>
              <a:noFill/>
            </a:ln>
          </p:spPr>
        </p:pic>
      </p:grpSp>
      <p:pic>
        <p:nvPicPr>
          <p:cNvPr id="255" name="Google Shape;255;g2b1ecbb3d53_0_65">
            <a:hlinkClick r:id="rId5"/>
          </p:cNvPr>
          <p:cNvPicPr preferRelativeResize="0"/>
          <p:nvPr/>
        </p:nvPicPr>
        <p:blipFill rotWithShape="1">
          <a:blip r:embed="rId6">
            <a:alphaModFix/>
          </a:blip>
          <a:srcRect t="14235" r="941" b="5475"/>
          <a:stretch/>
        </p:blipFill>
        <p:spPr>
          <a:xfrm>
            <a:off x="6193867" y="1421367"/>
            <a:ext cx="5411200" cy="2338800"/>
          </a:xfrm>
          <a:prstGeom prst="round2DiagRect">
            <a:avLst>
              <a:gd name="adj1" fmla="val 16667"/>
              <a:gd name="adj2" fmla="val 0"/>
            </a:avLst>
          </a:prstGeom>
          <a:noFill/>
          <a:ln w="76200" cap="flat" cmpd="sng">
            <a:solidFill>
              <a:srgbClr val="FF0000"/>
            </a:solidFill>
            <a:prstDash val="solid"/>
            <a:round/>
            <a:headEnd type="none" w="sm" len="sm"/>
            <a:tailEnd type="none" w="sm" len="sm"/>
          </a:ln>
          <a:effectLst>
            <a:outerShdw blurRad="57150" dist="19050" dir="5400000" algn="bl" rotWithShape="0">
              <a:srgbClr val="B7B7B7">
                <a:alpha val="49019"/>
              </a:srgbClr>
            </a:outerShdw>
          </a:effectLst>
        </p:spPr>
      </p:pic>
      <p:pic>
        <p:nvPicPr>
          <p:cNvPr id="256" name="Google Shape;256;g2b1ecbb3d53_0_65">
            <a:hlinkClick r:id="rId7"/>
          </p:cNvPr>
          <p:cNvPicPr preferRelativeResize="0"/>
          <p:nvPr/>
        </p:nvPicPr>
        <p:blipFill rotWithShape="1">
          <a:blip r:embed="rId8">
            <a:alphaModFix/>
          </a:blip>
          <a:srcRect t="4949" r="1612" b="4902"/>
          <a:stretch/>
        </p:blipFill>
        <p:spPr>
          <a:xfrm>
            <a:off x="734867" y="1421368"/>
            <a:ext cx="4909200" cy="2530000"/>
          </a:xfrm>
          <a:prstGeom prst="round2DiagRect">
            <a:avLst>
              <a:gd name="adj1" fmla="val 16667"/>
              <a:gd name="adj2" fmla="val 0"/>
            </a:avLst>
          </a:prstGeom>
          <a:noFill/>
          <a:ln w="76200" cap="flat" cmpd="sng">
            <a:solidFill>
              <a:srgbClr val="FF0000"/>
            </a:solidFill>
            <a:prstDash val="solid"/>
            <a:round/>
            <a:headEnd type="none" w="sm" len="sm"/>
            <a:tailEnd type="none" w="sm" len="sm"/>
          </a:ln>
        </p:spPr>
      </p:pic>
      <p:pic>
        <p:nvPicPr>
          <p:cNvPr id="257" name="Google Shape;257;g2b1ecbb3d53_0_65">
            <a:hlinkClick r:id="rId9"/>
          </p:cNvPr>
          <p:cNvPicPr preferRelativeResize="0"/>
          <p:nvPr/>
        </p:nvPicPr>
        <p:blipFill rotWithShape="1">
          <a:blip r:embed="rId10">
            <a:alphaModFix/>
          </a:blip>
          <a:srcRect t="4477" b="5440"/>
          <a:stretch/>
        </p:blipFill>
        <p:spPr>
          <a:xfrm>
            <a:off x="4047800" y="3657400"/>
            <a:ext cx="4909200" cy="2487600"/>
          </a:xfrm>
          <a:prstGeom prst="round2DiagRect">
            <a:avLst>
              <a:gd name="adj1" fmla="val 16667"/>
              <a:gd name="adj2" fmla="val 0"/>
            </a:avLst>
          </a:prstGeom>
          <a:noFill/>
          <a:ln w="76200" cap="flat" cmpd="sng">
            <a:solidFill>
              <a:srgbClr val="FF0000"/>
            </a:solidFill>
            <a:prstDash val="solid"/>
            <a:round/>
            <a:headEnd type="none" w="sm" len="sm"/>
            <a:tailEnd type="none" w="sm" len="sm"/>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455767" y="1"/>
            <a:ext cx="14480299" cy="6669401"/>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59" name="Google Shape;59;p14"/>
          <p:cNvPicPr preferRelativeResize="0"/>
          <p:nvPr/>
        </p:nvPicPr>
        <p:blipFill>
          <a:blip r:embed="rId3">
            <a:alphaModFix/>
          </a:blip>
          <a:stretch>
            <a:fillRect/>
          </a:stretch>
        </p:blipFill>
        <p:spPr>
          <a:xfrm>
            <a:off x="203200" y="488351"/>
            <a:ext cx="11785605" cy="5881293"/>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pic>
        <p:nvPicPr>
          <p:cNvPr id="64" name="Google Shape;64;p15"/>
          <p:cNvPicPr preferRelativeResize="0"/>
          <p:nvPr/>
        </p:nvPicPr>
        <p:blipFill>
          <a:blip r:embed="rId3">
            <a:alphaModFix/>
          </a:blip>
          <a:stretch>
            <a:fillRect/>
          </a:stretch>
        </p:blipFill>
        <p:spPr>
          <a:xfrm>
            <a:off x="168200" y="203200"/>
            <a:ext cx="11628768" cy="64516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00D26B1-3BEB-FCCE-EC23-2C526CAC682E}"/>
              </a:ext>
            </a:extLst>
          </p:cNvPr>
          <p:cNvSpPr/>
          <p:nvPr/>
        </p:nvSpPr>
        <p:spPr>
          <a:xfrm>
            <a:off x="457200" y="543540"/>
            <a:ext cx="7772400" cy="675660"/>
          </a:xfrm>
          <a:prstGeom prst="rect">
            <a:avLst/>
          </a:prstGeom>
          <a:solidFill>
            <a:srgbClr val="2E8A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 name="TextBox 3">
            <a:extLst>
              <a:ext uri="{FF2B5EF4-FFF2-40B4-BE49-F238E27FC236}">
                <a16:creationId xmlns:a16="http://schemas.microsoft.com/office/drawing/2014/main" id="{9E2E97DA-A0DB-3D92-C382-60816A1DD165}"/>
              </a:ext>
            </a:extLst>
          </p:cNvPr>
          <p:cNvSpPr txBox="1"/>
          <p:nvPr/>
        </p:nvSpPr>
        <p:spPr>
          <a:xfrm>
            <a:off x="457200" y="543580"/>
            <a:ext cx="7772400" cy="523220"/>
          </a:xfrm>
          <a:prstGeom prst="rect">
            <a:avLst/>
          </a:prstGeom>
          <a:noFill/>
        </p:spPr>
        <p:txBody>
          <a:bodyPr wrap="square" lIns="91440" tIns="45720" rIns="91440" bIns="45720" rtlCol="0" anchor="t">
            <a:spAutoFit/>
          </a:bodyPr>
          <a:lstStyle/>
          <a:p>
            <a:r>
              <a:rPr lang="en-GB" sz="2800" dirty="0">
                <a:solidFill>
                  <a:schemeClr val="bg1"/>
                </a:solidFill>
                <a:latin typeface="Poppins Medium" pitchFamily="2" charset="77"/>
                <a:cs typeface="Poppins Medium" pitchFamily="2" charset="77"/>
              </a:rPr>
              <a:t>Resettlement updates – since we last met</a:t>
            </a:r>
            <a:endParaRPr lang="en-US" sz="2800" dirty="0">
              <a:solidFill>
                <a:schemeClr val="bg1"/>
              </a:solidFill>
              <a:latin typeface="Poppins Medium" pitchFamily="2" charset="77"/>
              <a:cs typeface="Poppins Medium" pitchFamily="2" charset="77"/>
            </a:endParaRPr>
          </a:p>
        </p:txBody>
      </p:sp>
      <p:sp>
        <p:nvSpPr>
          <p:cNvPr id="5" name="TextBox 4">
            <a:extLst>
              <a:ext uri="{FF2B5EF4-FFF2-40B4-BE49-F238E27FC236}">
                <a16:creationId xmlns:a16="http://schemas.microsoft.com/office/drawing/2014/main" id="{79B2B356-B44A-512F-31F2-6AE8C414D7C7}"/>
              </a:ext>
            </a:extLst>
          </p:cNvPr>
          <p:cNvSpPr txBox="1"/>
          <p:nvPr/>
        </p:nvSpPr>
        <p:spPr>
          <a:xfrm>
            <a:off x="457200" y="1465403"/>
            <a:ext cx="11277600" cy="5016758"/>
          </a:xfrm>
          <a:prstGeom prst="rect">
            <a:avLst/>
          </a:prstGeom>
          <a:noFill/>
        </p:spPr>
        <p:txBody>
          <a:bodyPr wrap="square" lIns="91440" tIns="45720" rIns="91440" bIns="45720" rtlCol="0" anchor="t">
            <a:spAutoFit/>
          </a:bodyPr>
          <a:lstStyle/>
          <a:p>
            <a:pPr marL="285750" indent="-285750" algn="l" rtl="0">
              <a:buFont typeface="Arial" panose="020B0604020202020204" pitchFamily="34" charset="0"/>
              <a:buChar char="•"/>
            </a:pPr>
            <a:r>
              <a:rPr lang="en-US" sz="2000" b="1" dirty="0">
                <a:solidFill>
                  <a:srgbClr val="2A206F"/>
                </a:solidFill>
                <a:latin typeface="Poppins" panose="00000500000000000000" pitchFamily="2" charset="0"/>
                <a:cs typeface="Poppins" panose="00000500000000000000" pitchFamily="2" charset="0"/>
              </a:rPr>
              <a:t>August 2023 closure of Afghan bridging hotels</a:t>
            </a:r>
            <a:r>
              <a:rPr lang="en-US" sz="2000" dirty="0">
                <a:solidFill>
                  <a:srgbClr val="2A206F"/>
                </a:solidFill>
                <a:latin typeface="Poppins" panose="00000500000000000000" pitchFamily="2" charset="0"/>
                <a:cs typeface="Poppins" panose="00000500000000000000" pitchFamily="2" charset="0"/>
              </a:rPr>
              <a:t> – positive collaborative working and no street homelessness in Y&amp;H</a:t>
            </a:r>
          </a:p>
          <a:p>
            <a:pPr marL="285750" indent="-285750" algn="l">
              <a:buFont typeface="Arial" panose="020B0604020202020204" pitchFamily="34" charset="0"/>
              <a:buChar char="•"/>
            </a:pPr>
            <a:endParaRPr lang="en-US" sz="2000" b="1" dirty="0">
              <a:solidFill>
                <a:srgbClr val="2A206F"/>
              </a:solidFill>
              <a:latin typeface="Poppins" panose="00000500000000000000" pitchFamily="2" charset="0"/>
              <a:cs typeface="Poppins" panose="00000500000000000000" pitchFamily="2" charset="0"/>
            </a:endParaRPr>
          </a:p>
          <a:p>
            <a:pPr marL="285750" indent="-285750" algn="l">
              <a:buFont typeface="Arial" panose="020B0604020202020204" pitchFamily="34" charset="0"/>
              <a:buChar char="•"/>
            </a:pPr>
            <a:r>
              <a:rPr lang="en-US" sz="2000" b="1" dirty="0">
                <a:solidFill>
                  <a:srgbClr val="2A206F"/>
                </a:solidFill>
                <a:latin typeface="Poppins" panose="00000500000000000000" pitchFamily="2" charset="0"/>
                <a:cs typeface="Poppins" panose="00000500000000000000" pitchFamily="2" charset="0"/>
              </a:rPr>
              <a:t>Ministry of </a:t>
            </a:r>
            <a:r>
              <a:rPr lang="en-US" sz="2000" b="1" dirty="0" err="1">
                <a:solidFill>
                  <a:srgbClr val="2A206F"/>
                </a:solidFill>
                <a:latin typeface="Poppins" panose="00000500000000000000" pitchFamily="2" charset="0"/>
                <a:cs typeface="Poppins" panose="00000500000000000000" pitchFamily="2" charset="0"/>
              </a:rPr>
              <a:t>Defence</a:t>
            </a:r>
            <a:r>
              <a:rPr lang="en-US" sz="2000" dirty="0">
                <a:solidFill>
                  <a:srgbClr val="2A206F"/>
                </a:solidFill>
                <a:latin typeface="Poppins" panose="00000500000000000000" pitchFamily="2" charset="0"/>
                <a:cs typeface="Poppins" panose="00000500000000000000" pitchFamily="2" charset="0"/>
              </a:rPr>
              <a:t> involvement for the ARAP cohort. One </a:t>
            </a:r>
            <a:r>
              <a:rPr lang="en-US" sz="2000" b="1" dirty="0">
                <a:solidFill>
                  <a:srgbClr val="2A206F"/>
                </a:solidFill>
                <a:latin typeface="Poppins" panose="00000500000000000000" pitchFamily="2" charset="0"/>
                <a:cs typeface="Poppins" panose="00000500000000000000" pitchFamily="2" charset="0"/>
              </a:rPr>
              <a:t>Transitional SFA</a:t>
            </a:r>
            <a:r>
              <a:rPr lang="en-US" sz="2000" dirty="0">
                <a:solidFill>
                  <a:srgbClr val="2A206F"/>
                </a:solidFill>
                <a:latin typeface="Poppins" panose="00000500000000000000" pitchFamily="2" charset="0"/>
                <a:cs typeface="Poppins" panose="00000500000000000000" pitchFamily="2" charset="0"/>
              </a:rPr>
              <a:t> site in Y&amp;H run by LA and wraparound provided by Refugee Council</a:t>
            </a:r>
            <a:endParaRPr lang="en-US" sz="2000" dirty="0">
              <a:solidFill>
                <a:srgbClr val="000000"/>
              </a:solidFill>
              <a:latin typeface="Poppins" panose="00000500000000000000" pitchFamily="2" charset="0"/>
              <a:cs typeface="Poppins" panose="00000500000000000000" pitchFamily="2" charset="0"/>
            </a:endParaRPr>
          </a:p>
          <a:p>
            <a:pPr marL="285750" indent="-285750" algn="l">
              <a:buFont typeface="Arial" panose="020B0604020202020204" pitchFamily="34" charset="0"/>
              <a:buChar char="•"/>
            </a:pPr>
            <a:endParaRPr lang="en-US" sz="2000" b="1" dirty="0">
              <a:solidFill>
                <a:srgbClr val="2A206F"/>
              </a:solidFill>
              <a:latin typeface="Poppins" panose="00000500000000000000" pitchFamily="2" charset="0"/>
              <a:cs typeface="Poppins" panose="00000500000000000000" pitchFamily="2" charset="0"/>
            </a:endParaRPr>
          </a:p>
          <a:p>
            <a:pPr marL="285750" indent="-285750" algn="l">
              <a:buFont typeface="Arial" panose="020B0604020202020204" pitchFamily="34" charset="0"/>
              <a:buChar char="•"/>
            </a:pPr>
            <a:r>
              <a:rPr lang="en-US" sz="2000" b="1" dirty="0">
                <a:solidFill>
                  <a:srgbClr val="2A206F"/>
                </a:solidFill>
                <a:latin typeface="Poppins" panose="00000500000000000000" pitchFamily="2" charset="0"/>
                <a:cs typeface="Poppins" panose="00000500000000000000" pitchFamily="2" charset="0"/>
              </a:rPr>
              <a:t>Serviced Accommodation</a:t>
            </a:r>
            <a:r>
              <a:rPr lang="en-US" sz="2000" dirty="0">
                <a:solidFill>
                  <a:srgbClr val="2A206F"/>
                </a:solidFill>
                <a:latin typeface="Poppins" panose="00000500000000000000" pitchFamily="2" charset="0"/>
                <a:cs typeface="Poppins" panose="00000500000000000000" pitchFamily="2" charset="0"/>
              </a:rPr>
              <a:t> (temporary housing for ACRS) – one site in Y&amp;H run by the LA</a:t>
            </a:r>
            <a:endParaRPr lang="en-US" sz="2000" dirty="0">
              <a:solidFill>
                <a:srgbClr val="000000"/>
              </a:solidFill>
              <a:latin typeface="Poppins" panose="00000500000000000000" pitchFamily="2" charset="0"/>
              <a:cs typeface="Poppins" panose="00000500000000000000" pitchFamily="2" charset="0"/>
            </a:endParaRPr>
          </a:p>
          <a:p>
            <a:pPr algn="l"/>
            <a:endParaRPr lang="en-US" sz="2000" dirty="0">
              <a:solidFill>
                <a:srgbClr val="2A206F"/>
              </a:solidFill>
              <a:latin typeface="Poppins" panose="00000500000000000000" pitchFamily="2" charset="0"/>
              <a:cs typeface="Poppins" panose="00000500000000000000" pitchFamily="2" charset="0"/>
            </a:endParaRPr>
          </a:p>
          <a:p>
            <a:pPr algn="l" rtl="0">
              <a:buFont typeface="Arial,Sans-Serif" panose="020B0604020202020204" pitchFamily="34" charset="0"/>
              <a:buChar char="•"/>
            </a:pPr>
            <a:r>
              <a:rPr lang="en-US" sz="2000" dirty="0">
                <a:solidFill>
                  <a:srgbClr val="2A206F"/>
                </a:solidFill>
                <a:latin typeface="Poppins" panose="00000500000000000000" pitchFamily="2" charset="0"/>
                <a:cs typeface="Poppins" panose="00000500000000000000" pitchFamily="2" charset="0"/>
              </a:rPr>
              <a:t>   Range of properties used for </a:t>
            </a:r>
            <a:r>
              <a:rPr lang="en-US" sz="2000" b="1" dirty="0">
                <a:solidFill>
                  <a:srgbClr val="2A206F"/>
                </a:solidFill>
                <a:latin typeface="Poppins" panose="00000500000000000000" pitchFamily="2" charset="0"/>
                <a:cs typeface="Poppins" panose="00000500000000000000" pitchFamily="2" charset="0"/>
              </a:rPr>
              <a:t>settled accommodation</a:t>
            </a:r>
            <a:r>
              <a:rPr lang="en-US" sz="2000" dirty="0">
                <a:solidFill>
                  <a:srgbClr val="2A206F"/>
                </a:solidFill>
                <a:latin typeface="Poppins" panose="00000500000000000000" pitchFamily="2" charset="0"/>
                <a:cs typeface="Poppins" panose="00000500000000000000" pitchFamily="2" charset="0"/>
              </a:rPr>
              <a:t> including Private Rented, SFA,  Mears, Local Authority Housing Fund (LAHF) and other Social Housing</a:t>
            </a:r>
            <a:endParaRPr lang="en-US" sz="2000" dirty="0">
              <a:latin typeface="Poppins" panose="00000500000000000000" pitchFamily="2" charset="0"/>
              <a:cs typeface="Poppins" panose="00000500000000000000" pitchFamily="2" charset="0"/>
            </a:endParaRPr>
          </a:p>
          <a:p>
            <a:pPr algn="l">
              <a:buFont typeface="Arial,Sans-Serif" panose="020B0604020202020204" pitchFamily="34" charset="0"/>
              <a:buChar char="•"/>
            </a:pPr>
            <a:endParaRPr lang="en-US" sz="2000" dirty="0">
              <a:solidFill>
                <a:srgbClr val="2A206F"/>
              </a:solidFill>
              <a:latin typeface="Poppins" panose="00000500000000000000" pitchFamily="2" charset="0"/>
              <a:cs typeface="Poppins" panose="00000500000000000000" pitchFamily="2" charset="0"/>
            </a:endParaRPr>
          </a:p>
          <a:p>
            <a:pPr algn="l">
              <a:buFont typeface="Arial,Sans-Serif" panose="020B0604020202020204" pitchFamily="34" charset="0"/>
              <a:buChar char="•"/>
            </a:pPr>
            <a:r>
              <a:rPr lang="en-US" sz="2000" dirty="0">
                <a:solidFill>
                  <a:srgbClr val="2A206F"/>
                </a:solidFill>
                <a:latin typeface="Poppins" panose="00000500000000000000" pitchFamily="2" charset="0"/>
                <a:cs typeface="Poppins" panose="00000500000000000000" pitchFamily="2" charset="0"/>
              </a:rPr>
              <a:t>  </a:t>
            </a:r>
            <a:r>
              <a:rPr lang="en-US" sz="2000" b="1" dirty="0">
                <a:solidFill>
                  <a:srgbClr val="2A206F"/>
                </a:solidFill>
                <a:latin typeface="Poppins" panose="00000500000000000000" pitchFamily="2" charset="0"/>
                <a:cs typeface="Poppins" panose="00000500000000000000" pitchFamily="2" charset="0"/>
              </a:rPr>
              <a:t> United Kingdom Resettlement Scheme (UKRS)</a:t>
            </a:r>
            <a:r>
              <a:rPr lang="en-US" sz="2000" dirty="0">
                <a:solidFill>
                  <a:srgbClr val="2A206F"/>
                </a:solidFill>
                <a:latin typeface="Poppins" panose="00000500000000000000" pitchFamily="2" charset="0"/>
                <a:cs typeface="Poppins" panose="00000500000000000000" pitchFamily="2" charset="0"/>
              </a:rPr>
              <a:t> continues, with the Home Office </a:t>
            </a:r>
            <a:endParaRPr lang="en-US" sz="2000" dirty="0">
              <a:solidFill>
                <a:srgbClr val="000000"/>
              </a:solidFill>
              <a:latin typeface="Poppins" panose="00000500000000000000" pitchFamily="2" charset="0"/>
              <a:cs typeface="Poppins" panose="00000500000000000000" pitchFamily="2" charset="0"/>
            </a:endParaRPr>
          </a:p>
          <a:p>
            <a:pPr algn="l"/>
            <a:r>
              <a:rPr lang="en-US" sz="2000" dirty="0">
                <a:solidFill>
                  <a:srgbClr val="2A206F"/>
                </a:solidFill>
                <a:latin typeface="Poppins" panose="00000500000000000000" pitchFamily="2" charset="0"/>
                <a:cs typeface="Poppins" panose="00000500000000000000" pitchFamily="2" charset="0"/>
              </a:rPr>
              <a:t>    accepting 500 new referrals from UNHCR for the 2024/25 year</a:t>
            </a:r>
            <a:endParaRPr lang="en-US" sz="2000" dirty="0">
              <a:latin typeface="Poppins" panose="00000500000000000000" pitchFamily="2" charset="0"/>
              <a:cs typeface="Poppins" panose="00000500000000000000" pitchFamily="2" charset="0"/>
            </a:endParaRPr>
          </a:p>
          <a:p>
            <a:pPr algn="l"/>
            <a:endParaRPr lang="en-US" sz="2000" dirty="0">
              <a:solidFill>
                <a:srgbClr val="2A206F"/>
              </a:solidFill>
              <a:latin typeface="Poppins" panose="00000500000000000000" pitchFamily="2" charset="0"/>
              <a:cs typeface="Poppins" panose="00000500000000000000" pitchFamily="2" charset="0"/>
            </a:endParaRPr>
          </a:p>
          <a:p>
            <a:pPr algn="l">
              <a:buFont typeface="Arial,Sans-Serif" panose="020B0604020202020204" pitchFamily="34" charset="0"/>
              <a:buChar char="•"/>
            </a:pPr>
            <a:r>
              <a:rPr lang="en-US" sz="2000" dirty="0">
                <a:solidFill>
                  <a:srgbClr val="2A206F"/>
                </a:solidFill>
                <a:latin typeface="Poppins" panose="00000500000000000000" pitchFamily="2" charset="0"/>
                <a:cs typeface="Poppins" panose="00000500000000000000" pitchFamily="2" charset="0"/>
              </a:rPr>
              <a:t>   </a:t>
            </a:r>
            <a:r>
              <a:rPr lang="en-US" sz="2000" b="1" dirty="0">
                <a:solidFill>
                  <a:srgbClr val="2A206F"/>
                </a:solidFill>
                <a:latin typeface="Poppins" panose="00000500000000000000" pitchFamily="2" charset="0"/>
                <a:cs typeface="Poppins" panose="00000500000000000000" pitchFamily="2" charset="0"/>
              </a:rPr>
              <a:t>Lebanon </a:t>
            </a:r>
            <a:r>
              <a:rPr lang="en-US" sz="2000" dirty="0">
                <a:solidFill>
                  <a:srgbClr val="2A206F"/>
                </a:solidFill>
                <a:latin typeface="Poppins" panose="00000500000000000000" pitchFamily="2" charset="0"/>
                <a:cs typeface="Poppins" panose="00000500000000000000" pitchFamily="2" charset="0"/>
              </a:rPr>
              <a:t>– Syrian families in Lebanon resettled into Y&amp;H (and nationally)</a:t>
            </a:r>
          </a:p>
        </p:txBody>
      </p:sp>
    </p:spTree>
    <p:extLst>
      <p:ext uri="{BB962C8B-B14F-4D97-AF65-F5344CB8AC3E}">
        <p14:creationId xmlns:p14="http://schemas.microsoft.com/office/powerpoint/2010/main" val="37837520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pic>
        <p:nvPicPr>
          <p:cNvPr id="69" name="Google Shape;69;p16"/>
          <p:cNvPicPr preferRelativeResize="0"/>
          <p:nvPr/>
        </p:nvPicPr>
        <p:blipFill>
          <a:blip r:embed="rId3">
            <a:alphaModFix/>
          </a:blip>
          <a:stretch>
            <a:fillRect/>
          </a:stretch>
        </p:blipFill>
        <p:spPr>
          <a:xfrm>
            <a:off x="203201" y="203201"/>
            <a:ext cx="11785601" cy="6287679"/>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7"/>
          <p:cNvSpPr txBox="1">
            <a:spLocks noGrp="1"/>
          </p:cNvSpPr>
          <p:nvPr>
            <p:ph type="ctrTitle"/>
          </p:nvPr>
        </p:nvSpPr>
        <p:spPr>
          <a:xfrm>
            <a:off x="415611" y="992767"/>
            <a:ext cx="11360800" cy="2736800"/>
          </a:xfrm>
          <a:prstGeom prst="rect">
            <a:avLst/>
          </a:prstGeom>
        </p:spPr>
        <p:txBody>
          <a:bodyPr spcFirstLastPara="1" wrap="square" lIns="121900" tIns="121900" rIns="121900" bIns="121900" anchor="b" anchorCtr="0">
            <a:normAutofit/>
          </a:bodyPr>
          <a:lstStyle/>
          <a:p>
            <a:pPr rtl="0"/>
            <a:endParaRPr/>
          </a:p>
        </p:txBody>
      </p:sp>
      <p:sp>
        <p:nvSpPr>
          <p:cNvPr id="75" name="Google Shape;75;p17"/>
          <p:cNvSpPr txBox="1">
            <a:spLocks noGrp="1"/>
          </p:cNvSpPr>
          <p:nvPr>
            <p:ph type="subTitle" idx="1"/>
          </p:nvPr>
        </p:nvSpPr>
        <p:spPr>
          <a:xfrm>
            <a:off x="415600" y="3778833"/>
            <a:ext cx="11360800" cy="1056800"/>
          </a:xfrm>
          <a:prstGeom prst="rect">
            <a:avLst/>
          </a:prstGeom>
        </p:spPr>
        <p:txBody>
          <a:bodyPr spcFirstLastPara="1" wrap="square" lIns="121900" tIns="121900" rIns="121900" bIns="121900" anchor="t" anchorCtr="0">
            <a:normAutofit/>
          </a:bodyPr>
          <a:lstStyle/>
          <a:p>
            <a:pPr rtl="0"/>
            <a:endParaRPr/>
          </a:p>
        </p:txBody>
      </p:sp>
      <p:pic>
        <p:nvPicPr>
          <p:cNvPr id="76" name="Google Shape;76;p17"/>
          <p:cNvPicPr preferRelativeResize="0"/>
          <p:nvPr/>
        </p:nvPicPr>
        <p:blipFill>
          <a:blip r:embed="rId3">
            <a:alphaModFix/>
          </a:blip>
          <a:stretch>
            <a:fillRect/>
          </a:stretch>
        </p:blipFill>
        <p:spPr>
          <a:xfrm>
            <a:off x="1" y="35719"/>
            <a:ext cx="12192004" cy="6786564"/>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pic>
        <p:nvPicPr>
          <p:cNvPr id="81" name="Google Shape;81;p18"/>
          <p:cNvPicPr preferRelativeResize="0"/>
          <p:nvPr/>
        </p:nvPicPr>
        <p:blipFill rotWithShape="1">
          <a:blip r:embed="rId3">
            <a:alphaModFix/>
          </a:blip>
          <a:srcRect b="26248"/>
          <a:stretch/>
        </p:blipFill>
        <p:spPr>
          <a:xfrm>
            <a:off x="6637733" y="2189101"/>
            <a:ext cx="5877136" cy="5779367"/>
          </a:xfrm>
          <a:prstGeom prst="rect">
            <a:avLst/>
          </a:prstGeom>
          <a:noFill/>
          <a:ln>
            <a:noFill/>
          </a:ln>
        </p:spPr>
      </p:pic>
      <p:pic>
        <p:nvPicPr>
          <p:cNvPr id="82" name="Google Shape;82;p18"/>
          <p:cNvPicPr preferRelativeResize="0"/>
          <p:nvPr/>
        </p:nvPicPr>
        <p:blipFill rotWithShape="1">
          <a:blip r:embed="rId4">
            <a:alphaModFix/>
          </a:blip>
          <a:srcRect r="-15167"/>
          <a:stretch/>
        </p:blipFill>
        <p:spPr>
          <a:xfrm>
            <a:off x="6694400" y="-960268"/>
            <a:ext cx="6676368" cy="5007232"/>
          </a:xfrm>
          <a:prstGeom prst="rect">
            <a:avLst/>
          </a:prstGeom>
          <a:noFill/>
          <a:ln>
            <a:noFill/>
          </a:ln>
        </p:spPr>
      </p:pic>
      <p:pic>
        <p:nvPicPr>
          <p:cNvPr id="83" name="Google Shape;83;p18"/>
          <p:cNvPicPr preferRelativeResize="0"/>
          <p:nvPr/>
        </p:nvPicPr>
        <p:blipFill>
          <a:blip r:embed="rId5">
            <a:alphaModFix/>
          </a:blip>
          <a:stretch>
            <a:fillRect/>
          </a:stretch>
        </p:blipFill>
        <p:spPr>
          <a:xfrm>
            <a:off x="18033" y="-933331"/>
            <a:ext cx="6676368" cy="8901797"/>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9"/>
          <p:cNvSpPr txBox="1">
            <a:spLocks noGrp="1"/>
          </p:cNvSpPr>
          <p:nvPr>
            <p:ph type="ctrTitle"/>
          </p:nvPr>
        </p:nvSpPr>
        <p:spPr>
          <a:xfrm>
            <a:off x="415611" y="992767"/>
            <a:ext cx="11360800" cy="2736800"/>
          </a:xfrm>
          <a:prstGeom prst="rect">
            <a:avLst/>
          </a:prstGeom>
        </p:spPr>
        <p:txBody>
          <a:bodyPr spcFirstLastPara="1" wrap="square" lIns="121900" tIns="121900" rIns="121900" bIns="121900" anchor="b" anchorCtr="0">
            <a:normAutofit/>
          </a:bodyPr>
          <a:lstStyle/>
          <a:p>
            <a:pPr rtl="0"/>
            <a:endParaRPr/>
          </a:p>
        </p:txBody>
      </p:sp>
      <p:sp>
        <p:nvSpPr>
          <p:cNvPr id="89" name="Google Shape;89;p19"/>
          <p:cNvSpPr txBox="1">
            <a:spLocks noGrp="1"/>
          </p:cNvSpPr>
          <p:nvPr>
            <p:ph type="subTitle" idx="1"/>
          </p:nvPr>
        </p:nvSpPr>
        <p:spPr>
          <a:xfrm>
            <a:off x="415600" y="3778833"/>
            <a:ext cx="11360800" cy="1056800"/>
          </a:xfrm>
          <a:prstGeom prst="rect">
            <a:avLst/>
          </a:prstGeom>
        </p:spPr>
        <p:txBody>
          <a:bodyPr spcFirstLastPara="1" wrap="square" lIns="121900" tIns="121900" rIns="121900" bIns="121900" anchor="t" anchorCtr="0">
            <a:normAutofit/>
          </a:bodyPr>
          <a:lstStyle/>
          <a:p>
            <a:pPr rtl="0"/>
            <a:endParaRPr/>
          </a:p>
        </p:txBody>
      </p:sp>
      <p:pic>
        <p:nvPicPr>
          <p:cNvPr id="90" name="Google Shape;90;p19"/>
          <p:cNvPicPr preferRelativeResize="0"/>
          <p:nvPr/>
        </p:nvPicPr>
        <p:blipFill>
          <a:blip r:embed="rId3">
            <a:alphaModFix/>
          </a:blip>
          <a:stretch>
            <a:fillRect/>
          </a:stretch>
        </p:blipFill>
        <p:spPr>
          <a:xfrm>
            <a:off x="1" y="35719"/>
            <a:ext cx="12192004" cy="6786564"/>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Google Shape;95;p20"/>
          <p:cNvPicPr preferRelativeResize="0"/>
          <p:nvPr/>
        </p:nvPicPr>
        <p:blipFill rotWithShape="1">
          <a:blip r:embed="rId3">
            <a:alphaModFix/>
          </a:blip>
          <a:srcRect l="4933" b="10305"/>
          <a:stretch/>
        </p:blipFill>
        <p:spPr>
          <a:xfrm>
            <a:off x="449434" y="272967"/>
            <a:ext cx="11372633" cy="5972867"/>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Google Shape;100;p21"/>
          <p:cNvPicPr preferRelativeResize="0"/>
          <p:nvPr/>
        </p:nvPicPr>
        <p:blipFill rotWithShape="1">
          <a:blip r:embed="rId3">
            <a:alphaModFix/>
          </a:blip>
          <a:srcRect l="3128"/>
          <a:stretch/>
        </p:blipFill>
        <p:spPr>
          <a:xfrm>
            <a:off x="362501" y="101601"/>
            <a:ext cx="11227729" cy="6451599"/>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5" name="Google Shape;105;p22"/>
          <p:cNvPicPr preferRelativeResize="0"/>
          <p:nvPr/>
        </p:nvPicPr>
        <p:blipFill rotWithShape="1">
          <a:blip r:embed="rId3">
            <a:alphaModFix/>
          </a:blip>
          <a:srcRect l="5258"/>
          <a:stretch/>
        </p:blipFill>
        <p:spPr>
          <a:xfrm>
            <a:off x="641467" y="227266"/>
            <a:ext cx="10525068" cy="6249135"/>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Google Shape;110;p23">
            <a:hlinkClick r:id="rId3"/>
          </p:cNvPr>
          <p:cNvPicPr preferRelativeResize="0"/>
          <p:nvPr/>
        </p:nvPicPr>
        <p:blipFill>
          <a:blip r:embed="rId4">
            <a:alphaModFix/>
          </a:blip>
          <a:stretch>
            <a:fillRect/>
          </a:stretch>
        </p:blipFill>
        <p:spPr>
          <a:xfrm>
            <a:off x="203201" y="203200"/>
            <a:ext cx="8602132" cy="6451600"/>
          </a:xfrm>
          <a:prstGeom prst="rect">
            <a:avLst/>
          </a:prstGeom>
          <a:noFill/>
          <a:ln>
            <a:noFill/>
          </a:ln>
        </p:spPr>
      </p:pic>
      <p:sp>
        <p:nvSpPr>
          <p:cNvPr id="111" name="Google Shape;111;p23"/>
          <p:cNvSpPr txBox="1"/>
          <p:nvPr/>
        </p:nvSpPr>
        <p:spPr>
          <a:xfrm>
            <a:off x="8911500" y="1939200"/>
            <a:ext cx="3115200" cy="2979600"/>
          </a:xfrm>
          <a:prstGeom prst="rect">
            <a:avLst/>
          </a:prstGeom>
          <a:noFill/>
          <a:ln>
            <a:noFill/>
          </a:ln>
        </p:spPr>
        <p:txBody>
          <a:bodyPr spcFirstLastPara="1" wrap="square" lIns="121900" tIns="121900" rIns="121900" bIns="121900" anchor="t" anchorCtr="0">
            <a:noAutofit/>
          </a:bodyPr>
          <a:lstStyle/>
          <a:p>
            <a:pPr algn="l" rtl="0"/>
            <a:r>
              <a:rPr lang="en-GB" sz="4133" b="1">
                <a:solidFill>
                  <a:schemeClr val="dk1"/>
                </a:solidFill>
              </a:rPr>
              <a:t>Ammar’s experience on the project</a:t>
            </a:r>
            <a:endParaRPr sz="4133" b="1">
              <a:solidFill>
                <a:schemeClr val="dk1"/>
              </a:solidFil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A3BF278-4E44-6F81-F0AF-C83DD62C9EF0}"/>
              </a:ext>
            </a:extLst>
          </p:cNvPr>
          <p:cNvSpPr txBox="1"/>
          <p:nvPr/>
        </p:nvSpPr>
        <p:spPr>
          <a:xfrm>
            <a:off x="78812" y="533400"/>
            <a:ext cx="4990707" cy="1616203"/>
          </a:xfrm>
          <a:prstGeom prst="rect">
            <a:avLst/>
          </a:prstGeom>
        </p:spPr>
        <p:txBody>
          <a:bodyPr vert="horz" lIns="91440" tIns="45720" rIns="91440" bIns="45720" rtlCol="0" anchor="b">
            <a:normAutofit/>
          </a:bodyPr>
          <a:lstStyle/>
          <a:p>
            <a:pPr algn="l" rtl="0">
              <a:lnSpc>
                <a:spcPct val="90000"/>
              </a:lnSpc>
              <a:spcBef>
                <a:spcPct val="0"/>
              </a:spcBef>
              <a:spcAft>
                <a:spcPts val="600"/>
              </a:spcAft>
            </a:pPr>
            <a:r>
              <a:rPr lang="en-US" sz="3000" kern="1200" dirty="0">
                <a:solidFill>
                  <a:schemeClr val="tx1"/>
                </a:solidFill>
                <a:effectLst/>
                <a:latin typeface="Poppins" panose="00000500000000000000" pitchFamily="2" charset="0"/>
                <a:ea typeface="+mj-ea"/>
                <a:cs typeface="Poppins" panose="00000500000000000000" pitchFamily="2" charset="0"/>
              </a:rPr>
              <a:t>Migration Yorkshire </a:t>
            </a:r>
            <a:r>
              <a:rPr lang="en-US" sz="3000" kern="1200" dirty="0">
                <a:solidFill>
                  <a:schemeClr val="tx1"/>
                </a:solidFill>
                <a:effectLst/>
                <a:latin typeface="Poppins" panose="00000500000000000000" pitchFamily="2" charset="0"/>
                <a:ea typeface="+mj-ea"/>
                <a:cs typeface="Poppins" panose="00000500000000000000" pitchFamily="2" charset="0"/>
                <a:hlinkClick r:id="rId2"/>
              </a:rPr>
              <a:t>emma.taylor@migrationyorkshire.org.uk</a:t>
            </a:r>
            <a:r>
              <a:rPr lang="en-US" sz="3000" kern="1200" dirty="0">
                <a:solidFill>
                  <a:schemeClr val="tx1"/>
                </a:solidFill>
                <a:effectLst/>
                <a:latin typeface="Poppins" panose="00000500000000000000" pitchFamily="2" charset="0"/>
                <a:ea typeface="+mj-ea"/>
                <a:cs typeface="Poppins" panose="00000500000000000000" pitchFamily="2" charset="0"/>
              </a:rPr>
              <a:t> </a:t>
            </a:r>
          </a:p>
        </p:txBody>
      </p:sp>
      <p:sp>
        <p:nvSpPr>
          <p:cNvPr id="9" name="TextBox 8">
            <a:extLst>
              <a:ext uri="{FF2B5EF4-FFF2-40B4-BE49-F238E27FC236}">
                <a16:creationId xmlns:a16="http://schemas.microsoft.com/office/drawing/2014/main" id="{E2122C38-C418-B114-E76F-48DCE508E5D1}"/>
              </a:ext>
            </a:extLst>
          </p:cNvPr>
          <p:cNvSpPr txBox="1"/>
          <p:nvPr/>
        </p:nvSpPr>
        <p:spPr>
          <a:xfrm>
            <a:off x="876693" y="2533476"/>
            <a:ext cx="3455821" cy="3447832"/>
          </a:xfrm>
          <a:prstGeom prst="rect">
            <a:avLst/>
          </a:prstGeom>
        </p:spPr>
        <p:txBody>
          <a:bodyPr vert="horz" lIns="91440" tIns="45720" rIns="91440" bIns="45720" rtlCol="0" anchor="t">
            <a:normAutofit lnSpcReduction="10000"/>
          </a:bodyPr>
          <a:lstStyle/>
          <a:p>
            <a:pPr marL="285750" indent="-228600" algn="l" rtl="0">
              <a:lnSpc>
                <a:spcPct val="90000"/>
              </a:lnSpc>
              <a:spcAft>
                <a:spcPts val="600"/>
              </a:spcAft>
              <a:buFont typeface="Arial" panose="020B0604020202020204" pitchFamily="34" charset="0"/>
              <a:buChar char="•"/>
            </a:pPr>
            <a:r>
              <a:rPr lang="en-US" sz="1700" kern="1200" dirty="0">
                <a:solidFill>
                  <a:schemeClr val="tx1"/>
                </a:solidFill>
                <a:latin typeface="Poppins" panose="00000500000000000000" pitchFamily="2" charset="0"/>
                <a:ea typeface="+mn-ea"/>
                <a:cs typeface="Poppins" panose="00000500000000000000" pitchFamily="2" charset="0"/>
              </a:rPr>
              <a:t>Role of ESOL Regional Coordinator</a:t>
            </a:r>
          </a:p>
          <a:p>
            <a:pPr marL="285750" indent="-228600" algn="l" rtl="0">
              <a:lnSpc>
                <a:spcPct val="90000"/>
              </a:lnSpc>
              <a:spcAft>
                <a:spcPts val="600"/>
              </a:spcAft>
              <a:buFont typeface="Arial" panose="020B0604020202020204" pitchFamily="34" charset="0"/>
              <a:buChar char="•"/>
            </a:pPr>
            <a:endParaRPr lang="en-US" sz="1700" kern="1200" dirty="0">
              <a:solidFill>
                <a:schemeClr val="tx1"/>
              </a:solidFill>
              <a:latin typeface="Poppins" panose="00000500000000000000" pitchFamily="2" charset="0"/>
              <a:ea typeface="+mn-ea"/>
              <a:cs typeface="Poppins" panose="00000500000000000000" pitchFamily="2" charset="0"/>
            </a:endParaRPr>
          </a:p>
          <a:p>
            <a:pPr marL="285750" indent="-228600" algn="l" rtl="0">
              <a:lnSpc>
                <a:spcPct val="90000"/>
              </a:lnSpc>
              <a:spcAft>
                <a:spcPts val="600"/>
              </a:spcAft>
              <a:buFont typeface="Arial" panose="020B0604020202020204" pitchFamily="34" charset="0"/>
              <a:buChar char="•"/>
            </a:pPr>
            <a:r>
              <a:rPr lang="en-US" sz="1700" kern="1200" dirty="0">
                <a:solidFill>
                  <a:schemeClr val="tx1"/>
                </a:solidFill>
                <a:latin typeface="Poppins" panose="00000500000000000000" pitchFamily="2" charset="0"/>
                <a:ea typeface="+mn-ea"/>
                <a:cs typeface="Poppins" panose="00000500000000000000" pitchFamily="2" charset="0"/>
                <a:hlinkClick r:id="rId3"/>
              </a:rPr>
              <a:t>ESOL for refugees: a toolkit for commissioners and practitioners | Migration Yorkshire</a:t>
            </a:r>
            <a:endParaRPr lang="en-US" sz="1700" kern="1200" dirty="0">
              <a:solidFill>
                <a:schemeClr val="tx1"/>
              </a:solidFill>
              <a:latin typeface="Poppins" panose="00000500000000000000" pitchFamily="2" charset="0"/>
              <a:ea typeface="+mn-ea"/>
              <a:cs typeface="Poppins" panose="00000500000000000000" pitchFamily="2" charset="0"/>
            </a:endParaRPr>
          </a:p>
          <a:p>
            <a:pPr marL="285750" indent="-228600" algn="l" rtl="0">
              <a:lnSpc>
                <a:spcPct val="90000"/>
              </a:lnSpc>
              <a:spcAft>
                <a:spcPts val="600"/>
              </a:spcAft>
              <a:buFont typeface="Arial" panose="020B0604020202020204" pitchFamily="34" charset="0"/>
              <a:buChar char="•"/>
            </a:pPr>
            <a:endParaRPr lang="en-US" sz="1700" kern="1200" dirty="0">
              <a:solidFill>
                <a:schemeClr val="tx1"/>
              </a:solidFill>
              <a:latin typeface="Poppins" panose="00000500000000000000" pitchFamily="2" charset="0"/>
              <a:ea typeface="+mn-ea"/>
              <a:cs typeface="Poppins" panose="00000500000000000000" pitchFamily="2" charset="0"/>
            </a:endParaRPr>
          </a:p>
          <a:p>
            <a:pPr marL="285750" indent="-228600" algn="l" rtl="0">
              <a:lnSpc>
                <a:spcPct val="90000"/>
              </a:lnSpc>
              <a:spcAft>
                <a:spcPts val="600"/>
              </a:spcAft>
              <a:buFont typeface="Arial" panose="020B0604020202020204" pitchFamily="34" charset="0"/>
              <a:buChar char="•"/>
            </a:pPr>
            <a:r>
              <a:rPr lang="en-US" sz="1700" kern="1200" dirty="0">
                <a:solidFill>
                  <a:schemeClr val="tx1"/>
                </a:solidFill>
                <a:latin typeface="Poppins" panose="00000500000000000000" pitchFamily="2" charset="0"/>
                <a:ea typeface="+mn-ea"/>
                <a:cs typeface="Poppins" panose="00000500000000000000" pitchFamily="2" charset="0"/>
                <a:hlinkClick r:id="rId4"/>
              </a:rPr>
              <a:t>ESOL Needs Analysis and Placement for Refugee Learners: a toolkit for providers | Migration Yorkshire</a:t>
            </a:r>
            <a:br>
              <a:rPr lang="en-US" sz="1700" kern="1200" dirty="0">
                <a:solidFill>
                  <a:schemeClr val="tx1"/>
                </a:solidFill>
                <a:latin typeface="Poppins" panose="00000500000000000000" pitchFamily="2" charset="0"/>
                <a:ea typeface="+mn-ea"/>
                <a:cs typeface="Poppins" panose="00000500000000000000" pitchFamily="2" charset="0"/>
              </a:rPr>
            </a:br>
            <a:endParaRPr lang="en-US" sz="1700" kern="1200" dirty="0">
              <a:solidFill>
                <a:schemeClr val="tx1"/>
              </a:solidFill>
              <a:latin typeface="Poppins" panose="00000500000000000000" pitchFamily="2" charset="0"/>
              <a:ea typeface="+mn-ea"/>
              <a:cs typeface="Poppins" panose="00000500000000000000" pitchFamily="2" charset="0"/>
            </a:endParaRPr>
          </a:p>
        </p:txBody>
      </p:sp>
      <p:pic>
        <p:nvPicPr>
          <p:cNvPr id="2" name="Picture 1" descr="A picture containing text, businesscard&#10;&#10;Description automatically generated">
            <a:extLst>
              <a:ext uri="{FF2B5EF4-FFF2-40B4-BE49-F238E27FC236}">
                <a16:creationId xmlns:a16="http://schemas.microsoft.com/office/drawing/2014/main" id="{D4F57B3E-7632-2ADF-CDED-1F918A3A26FC}"/>
              </a:ext>
            </a:extLst>
          </p:cNvPr>
          <p:cNvPicPr>
            <a:picLocks noChangeAspect="1"/>
          </p:cNvPicPr>
          <p:nvPr/>
        </p:nvPicPr>
        <p:blipFill>
          <a:blip r:embed="rId5" cstate="print">
            <a:extLst>
              <a:ext uri="{28A0092B-C50C-407E-A947-70E740481C1C}">
                <a14:useLocalDpi xmlns:a14="http://schemas.microsoft.com/office/drawing/2010/main" val="0"/>
              </a:ext>
            </a:extLst>
          </a:blip>
          <a:srcRect l="18928" r="2" b="2"/>
          <a:stretch/>
        </p:blipFill>
        <p:spPr>
          <a:xfrm>
            <a:off x="5086726" y="10"/>
            <a:ext cx="7105273" cy="6857990"/>
          </a:xfrm>
          <a:prstGeom prst="rect">
            <a:avLst/>
          </a:prstGeom>
        </p:spPr>
      </p:pic>
    </p:spTree>
    <p:extLst>
      <p:ext uri="{BB962C8B-B14F-4D97-AF65-F5344CB8AC3E}">
        <p14:creationId xmlns:p14="http://schemas.microsoft.com/office/powerpoint/2010/main" val="426005734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ABDAAE-0490-5B6E-747E-D546E52BCD33}"/>
              </a:ext>
            </a:extLst>
          </p:cNvPr>
          <p:cNvPicPr>
            <a:picLocks noChangeAspect="1"/>
          </p:cNvPicPr>
          <p:nvPr/>
        </p:nvPicPr>
        <p:blipFill>
          <a:blip r:embed="rId2"/>
          <a:stretch>
            <a:fillRect/>
          </a:stretch>
        </p:blipFill>
        <p:spPr>
          <a:xfrm>
            <a:off x="7918726" y="151951"/>
            <a:ext cx="4023709" cy="5182049"/>
          </a:xfrm>
          <a:prstGeom prst="rect">
            <a:avLst/>
          </a:prstGeom>
        </p:spPr>
      </p:pic>
      <p:sp>
        <p:nvSpPr>
          <p:cNvPr id="8" name="Cloud 7">
            <a:extLst>
              <a:ext uri="{FF2B5EF4-FFF2-40B4-BE49-F238E27FC236}">
                <a16:creationId xmlns:a16="http://schemas.microsoft.com/office/drawing/2014/main" id="{46DA1239-2BAF-47EB-9110-5A9CABD2BEB9}"/>
              </a:ext>
            </a:extLst>
          </p:cNvPr>
          <p:cNvSpPr/>
          <p:nvPr/>
        </p:nvSpPr>
        <p:spPr>
          <a:xfrm>
            <a:off x="2261419" y="1569106"/>
            <a:ext cx="3810000" cy="2438400"/>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latin typeface="Poppins" panose="00000500000000000000" pitchFamily="2" charset="0"/>
                <a:cs typeface="Poppins" panose="00000500000000000000" pitchFamily="2" charset="0"/>
              </a:rPr>
              <a:t>Belonging</a:t>
            </a:r>
          </a:p>
        </p:txBody>
      </p:sp>
      <p:sp>
        <p:nvSpPr>
          <p:cNvPr id="10" name="TextBox 9">
            <a:extLst>
              <a:ext uri="{FF2B5EF4-FFF2-40B4-BE49-F238E27FC236}">
                <a16:creationId xmlns:a16="http://schemas.microsoft.com/office/drawing/2014/main" id="{BA4EE5E0-02D9-2B33-F4BB-C4708693DB5D}"/>
              </a:ext>
            </a:extLst>
          </p:cNvPr>
          <p:cNvSpPr txBox="1"/>
          <p:nvPr/>
        </p:nvSpPr>
        <p:spPr>
          <a:xfrm>
            <a:off x="685800" y="5334000"/>
            <a:ext cx="8305800" cy="1077218"/>
          </a:xfrm>
          <a:prstGeom prst="rect">
            <a:avLst/>
          </a:prstGeom>
          <a:noFill/>
        </p:spPr>
        <p:txBody>
          <a:bodyPr wrap="square" rtlCol="0">
            <a:spAutoFit/>
          </a:bodyPr>
          <a:lstStyle/>
          <a:p>
            <a:r>
              <a:rPr lang="en-GB" sz="3200" dirty="0">
                <a:solidFill>
                  <a:srgbClr val="2A206F"/>
                </a:solidFill>
                <a:latin typeface="Poppins" panose="00000500000000000000" pitchFamily="2" charset="0"/>
                <a:cs typeface="Poppins" panose="00000500000000000000" pitchFamily="2" charset="0"/>
              </a:rPr>
              <a:t>Belonging. What do you need to feel like you belong in a community?</a:t>
            </a:r>
          </a:p>
        </p:txBody>
      </p:sp>
    </p:spTree>
    <p:extLst>
      <p:ext uri="{BB962C8B-B14F-4D97-AF65-F5344CB8AC3E}">
        <p14:creationId xmlns:p14="http://schemas.microsoft.com/office/powerpoint/2010/main" val="19986203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LBU 2018">
      <a:dk1>
        <a:srgbClr val="000000"/>
      </a:dk1>
      <a:lt1>
        <a:srgbClr val="FFFFFF"/>
      </a:lt1>
      <a:dk2>
        <a:srgbClr val="666666"/>
      </a:dk2>
      <a:lt2>
        <a:srgbClr val="CCCCCC"/>
      </a:lt2>
      <a:accent1>
        <a:srgbClr val="753BBD"/>
      </a:accent1>
      <a:accent2>
        <a:srgbClr val="9161CA"/>
      </a:accent2>
      <a:accent3>
        <a:srgbClr val="AC89D7"/>
      </a:accent3>
      <a:accent4>
        <a:srgbClr val="C8B1E5"/>
      </a:accent4>
      <a:accent5>
        <a:srgbClr val="FCE300"/>
      </a:accent5>
      <a:accent6>
        <a:srgbClr val="05C3DE"/>
      </a:accent6>
      <a:hlink>
        <a:srgbClr val="FF585D"/>
      </a:hlink>
      <a:folHlink>
        <a:srgbClr val="00C38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03f6196-140b-4265-87d4-ccf08c1b02fd">
      <Terms xmlns="http://schemas.microsoft.com/office/infopath/2007/PartnerControls"/>
    </lcf76f155ced4ddcb4097134ff3c332f>
    <TaxCatchAll xmlns="ac5c2849-74a1-46d7-ad44-587ab7d0a8b9"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AA3EBACD332CE4D98F88C8089AA6595" ma:contentTypeVersion="19" ma:contentTypeDescription="Create a new document." ma:contentTypeScope="" ma:versionID="62ddf7dfdd4d7c88e5bb91b57490e133">
  <xsd:schema xmlns:xsd="http://www.w3.org/2001/XMLSchema" xmlns:xs="http://www.w3.org/2001/XMLSchema" xmlns:p="http://schemas.microsoft.com/office/2006/metadata/properties" xmlns:ns2="ac5c2849-74a1-46d7-ad44-587ab7d0a8b9" xmlns:ns3="d03f6196-140b-4265-87d4-ccf08c1b02fd" targetNamespace="http://schemas.microsoft.com/office/2006/metadata/properties" ma:root="true" ma:fieldsID="e41e9634ee140da3fd9496809553d6aa" ns2:_="" ns3:_="">
    <xsd:import namespace="ac5c2849-74a1-46d7-ad44-587ab7d0a8b9"/>
    <xsd:import namespace="d03f6196-140b-4265-87d4-ccf08c1b02f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LengthInSecond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Location" minOccurs="0"/>
                <xsd:element ref="ns3:lcf76f155ced4ddcb4097134ff3c332f" minOccurs="0"/>
                <xsd:element ref="ns2:TaxCatchAll" minOccurs="0"/>
                <xsd:element ref="ns3:MediaServiceDocTags"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5c2849-74a1-46d7-ad44-587ab7d0a8b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2a0aa6c-d3d0-4970-bed1-9c1091e349b8}" ma:internalName="TaxCatchAll" ma:showField="CatchAllData" ma:web="ac5c2849-74a1-46d7-ad44-587ab7d0a8b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03f6196-140b-4265-87d4-ccf08c1b02fd"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490830b-6321-4205-8fd0-8a030ac599f7" ma:termSetId="09814cd3-568e-fe90-9814-8d621ff8fb84" ma:anchorId="fba54fb3-c3e1-fe81-a776-ca4b69148c4d" ma:open="true" ma:isKeyword="false">
      <xsd:complexType>
        <xsd:sequence>
          <xsd:element ref="pc:Terms" minOccurs="0" maxOccurs="1"/>
        </xsd:sequence>
      </xsd:complexType>
    </xsd:element>
    <xsd:element name="MediaServiceDocTags" ma:index="24" nillable="true" ma:displayName="MediaServiceDocTags" ma:hidden="true" ma:internalName="MediaServiceDocTag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B519B10-CC1C-4ACB-86A0-13C693290370}">
  <ds:schemaRefs>
    <ds:schemaRef ds:uri="ac5c2849-74a1-46d7-ad44-587ab7d0a8b9"/>
    <ds:schemaRef ds:uri="d03f6196-140b-4265-87d4-ccf08c1b02f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50F6FB1-687C-4B51-A3BF-34A6113CCD40}">
  <ds:schemaRefs>
    <ds:schemaRef ds:uri="ac5c2849-74a1-46d7-ad44-587ab7d0a8b9"/>
    <ds:schemaRef ds:uri="d03f6196-140b-4265-87d4-ccf08c1b02f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050BA1E-ABAC-4681-9061-9D982A8DF98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58</TotalTime>
  <Words>9100</Words>
  <Application>Microsoft Office PowerPoint</Application>
  <PresentationFormat>Widescreen</PresentationFormat>
  <Paragraphs>1067</Paragraphs>
  <Slides>149</Slides>
  <Notes>50</Notes>
  <HiddenSlides>0</HiddenSlides>
  <MMClips>0</MMClips>
  <ScaleCrop>false</ScaleCrop>
  <HeadingPairs>
    <vt:vector size="6" baseType="variant">
      <vt:variant>
        <vt:lpstr>Fonts Used</vt:lpstr>
      </vt:variant>
      <vt:variant>
        <vt:i4>20</vt:i4>
      </vt:variant>
      <vt:variant>
        <vt:lpstr>Theme</vt:lpstr>
      </vt:variant>
      <vt:variant>
        <vt:i4>3</vt:i4>
      </vt:variant>
      <vt:variant>
        <vt:lpstr>Slide Titles</vt:lpstr>
      </vt:variant>
      <vt:variant>
        <vt:i4>149</vt:i4>
      </vt:variant>
    </vt:vector>
  </HeadingPairs>
  <TitlesOfParts>
    <vt:vector size="172" baseType="lpstr">
      <vt:lpstr>Aptos</vt:lpstr>
      <vt:lpstr>Aptos Display</vt:lpstr>
      <vt:lpstr>Arial</vt:lpstr>
      <vt:lpstr>Arial,Sans-Serif</vt:lpstr>
      <vt:lpstr>caecilia-sans-text</vt:lpstr>
      <vt:lpstr>Calibri</vt:lpstr>
      <vt:lpstr>Calibri Light</vt:lpstr>
      <vt:lpstr>GillSans</vt:lpstr>
      <vt:lpstr>Montserrat</vt:lpstr>
      <vt:lpstr>Montserrat Black</vt:lpstr>
      <vt:lpstr>Open Sans</vt:lpstr>
      <vt:lpstr>Poppins</vt:lpstr>
      <vt:lpstr>Poppins Medium</vt:lpstr>
      <vt:lpstr>Poppins-Medium</vt:lpstr>
      <vt:lpstr>Segoe UI</vt:lpstr>
      <vt:lpstr>Symbol</vt:lpstr>
      <vt:lpstr>Tahoma</vt:lpstr>
      <vt:lpstr>Times New Roman</vt:lpstr>
      <vt:lpstr>ui-sans-serif</vt:lpstr>
      <vt:lpstr>Wingdings</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Research into migrant experiences of antisocial behaviour victimization – early findings</vt:lpstr>
      <vt:lpstr>Defining antisocial behaviour</vt:lpstr>
      <vt:lpstr>Defining antisocial behaviour</vt:lpstr>
      <vt:lpstr>Migrant experiences of antisocial behaviour</vt:lpstr>
      <vt:lpstr>Research</vt:lpstr>
      <vt:lpstr>Understandings of ASB</vt:lpstr>
      <vt:lpstr>Experiences of ASB (1 of 3)</vt:lpstr>
      <vt:lpstr>Experiences of ASB (2 of 3)</vt:lpstr>
      <vt:lpstr>Experiences of ASB (3 of 3)</vt:lpstr>
      <vt:lpstr>Impact of ASB</vt:lpstr>
      <vt:lpstr>Impact of ASB</vt:lpstr>
      <vt:lpstr>Impact of ASB (3 of 3)</vt:lpstr>
      <vt:lpstr>Reporting ASB (1 of 2)</vt:lpstr>
      <vt:lpstr>Reporting ASB (2 of 2)</vt:lpstr>
      <vt:lpstr>Barriers to reporting ASB</vt:lpstr>
      <vt:lpstr>Some positive messages</vt:lpstr>
      <vt:lpstr>Reflections from community researcher</vt:lpstr>
      <vt:lpstr>Summary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can we, and why should we, effectively get our messages across?</vt:lpstr>
      <vt:lpstr>Aims</vt:lpstr>
      <vt:lpstr>Who?</vt:lpstr>
      <vt:lpstr>Why?</vt:lpstr>
      <vt:lpstr>PowerPoint Presentation</vt:lpstr>
      <vt:lpstr>How? (Technically)</vt:lpstr>
      <vt:lpstr>How? (Content-ly)</vt:lpstr>
      <vt:lpstr>How do you know if you've been successful?</vt:lpstr>
      <vt:lpstr>PowerPoint Presentation</vt:lpstr>
      <vt:lpstr>PowerPoint Presentation</vt:lpstr>
      <vt:lpstr>What next?</vt:lpstr>
      <vt:lpstr>PowerPoint Presentation</vt:lpstr>
      <vt:lpstr>PowerPoint Presentation</vt:lpstr>
      <vt:lpstr>PowerPoint Presentation</vt:lpstr>
      <vt:lpstr>PowerPoint Presentation</vt:lpstr>
      <vt:lpstr>Young People</vt:lpstr>
      <vt:lpstr>Case Study 1</vt:lpstr>
      <vt:lpstr>Challenges/Impacts</vt:lpstr>
      <vt:lpstr>Case Study 2</vt:lpstr>
      <vt:lpstr>Challenges/Impacts</vt:lpstr>
      <vt:lpstr>Case Study 3</vt:lpstr>
      <vt:lpstr>Challenges/Impacts</vt:lpstr>
      <vt:lpstr>How can you apply the transitional safeguarding approach to your practice?</vt:lpstr>
      <vt:lpstr>References for further information on transitional safeguarding</vt:lpstr>
      <vt:lpstr>PowerPoint Presentation</vt:lpstr>
      <vt:lpstr>How can we enable transition to the eVisa Scheme? </vt:lpstr>
      <vt:lpstr>What is the Evisa Scheme?</vt:lpstr>
      <vt:lpstr>Operational Challenges </vt:lpstr>
      <vt:lpstr>Technical Challenges </vt:lpstr>
      <vt:lpstr>User Experience Challenges </vt:lpstr>
      <vt:lpstr>User Experience Challenges </vt:lpstr>
      <vt:lpstr>Policy and Regulation Challenges </vt:lpstr>
      <vt:lpstr>Solutions and Recommendations </vt:lpstr>
      <vt:lpstr>Challenges</vt:lpstr>
      <vt:lpstr>Solutions</vt:lpstr>
      <vt:lpstr>Next Steps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Comments</vt:lpstr>
      <vt:lpstr>PowerPoint Presentation</vt:lpstr>
      <vt:lpstr>PowerPoint Presentation</vt:lpstr>
      <vt:lpstr>PowerPoint Presentation</vt:lpstr>
      <vt:lpstr>PowerPoint Presentation</vt:lpstr>
      <vt:lpstr>PowerPoint Presentation</vt:lpstr>
      <vt:lpstr>PowerPoint Presentation</vt:lpstr>
      <vt:lpstr>Possible responses</vt:lpstr>
      <vt:lpstr>The Impact of Vicarious Resilience </vt:lpstr>
      <vt:lpstr>PowerPoint Presentation</vt:lpstr>
      <vt:lpstr>PowerPoint Presentation</vt:lpstr>
      <vt:lpstr>PowerPoint Presentation</vt:lpstr>
      <vt:lpstr>PowerPoint Presentation</vt:lpstr>
      <vt:lpstr>PowerPoint Presentation</vt:lpstr>
      <vt:lpstr>Some sources of info, research, and data</vt:lpstr>
      <vt:lpstr>PowerPoint Presentation</vt:lpstr>
      <vt:lpstr>PowerPoint Presentation</vt:lpstr>
      <vt:lpstr>PowerPoint Presentation</vt:lpstr>
      <vt:lpstr>PowerPoint Presentation</vt:lpstr>
      <vt:lpstr>PowerPoint Presentation</vt:lpstr>
      <vt:lpstr>What makes a compelling argument?</vt:lpstr>
      <vt:lpstr>Getting a seat at the table</vt:lpstr>
      <vt:lpstr>Your Knowledge and Expertise -  Funder considerations Effective support doesn't really change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Modern Slavery? Labour exploitation? Poor practice?</vt:lpstr>
      <vt:lpstr>Discussion 1 – What do we think of these new definitions? Are they helpful for us to understand the grey area? </vt:lpstr>
      <vt:lpstr>Common Indicators of LE</vt:lpstr>
      <vt:lpstr>Problems causing exploitation in the care sector</vt:lpstr>
      <vt:lpstr>Discussion 2 – How could we respond to exploitation in labour practices? </vt:lpstr>
      <vt:lpstr>Supporting victims/displaced workers  </vt:lpstr>
      <vt:lpstr>Discussion 3 – Are there any other ways in which we can support victims/workers who fall into the grey area of support?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Mulhern, Vicky</cp:lastModifiedBy>
  <cp:revision>34</cp:revision>
  <dcterms:created xsi:type="dcterms:W3CDTF">2023-01-26T10:45:32Z</dcterms:created>
  <dcterms:modified xsi:type="dcterms:W3CDTF">2024-12-12T11:37:07Z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2023-01-26T00:00:00Z</vt:filetime>
  </property>
  <property fmtid="{D5CDD505-2E9C-101B-9397-08002B2CF9AE}" pid="3" name="Creator">
    <vt:lpwstr>Adobe InDesign 18.1 (Macintosh)</vt:lpwstr>
  </property>
  <property fmtid="{D5CDD505-2E9C-101B-9397-08002B2CF9AE}" pid="4" name="LastSaved">
    <vt:filetime>2023-01-26T00:00:00Z</vt:filetime>
  </property>
  <property fmtid="{D5CDD505-2E9C-101B-9397-08002B2CF9AE}" pid="5" name="Producer">
    <vt:lpwstr>Adobe PDF Library 17.0</vt:lpwstr>
  </property>
  <property fmtid="{D5CDD505-2E9C-101B-9397-08002B2CF9AE}" pid="6" name="ContentTypeId">
    <vt:lpwstr>0x0101001AA3EBACD332CE4D98F88C8089AA6595</vt:lpwstr>
  </property>
  <property fmtid="{D5CDD505-2E9C-101B-9397-08002B2CF9AE}" pid="7" name="MediaServiceImageTags">
    <vt:lpwstr/>
  </property>
</Properties>
</file>